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8"/>
  </p:notesMasterIdLst>
  <p:sldIdLst>
    <p:sldId id="394" r:id="rId6"/>
    <p:sldId id="413" r:id="rId7"/>
    <p:sldId id="414" r:id="rId8"/>
    <p:sldId id="422" r:id="rId9"/>
    <p:sldId id="406" r:id="rId10"/>
    <p:sldId id="417" r:id="rId11"/>
    <p:sldId id="431" r:id="rId12"/>
    <p:sldId id="430" r:id="rId13"/>
    <p:sldId id="424" r:id="rId14"/>
    <p:sldId id="420" r:id="rId15"/>
    <p:sldId id="412" r:id="rId16"/>
    <p:sldId id="375" r:id="rId1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53194"/>
    <a:srgbClr val="0000CC"/>
    <a:srgbClr val="E7CCEE"/>
    <a:srgbClr val="1062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8AA7D-EDFF-4D9B-9507-0873D048F5AC}" v="2" dt="2021-06-07T15:58:18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5084" autoAdjust="0"/>
  </p:normalViewPr>
  <p:slideViewPr>
    <p:cSldViewPr snapToGrid="0">
      <p:cViewPr varScale="1">
        <p:scale>
          <a:sx n="107" d="100"/>
          <a:sy n="107" d="100"/>
        </p:scale>
        <p:origin x="-420" y="-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EA94BF34-58FF-4172-914E-47210EC9AA35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BA01134B-C097-4860-AD90-9EFC63B6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9765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1134B-C097-4860-AD90-9EFC63B60EE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1134B-C097-4860-AD90-9EFC63B60EE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395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154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837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389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804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019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239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487" y="229744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763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43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566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846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11996-FD81-40D0-9240-00AA39ADECAE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0C712-4C43-4BFB-A105-B3D7552712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370" y="-144401"/>
            <a:ext cx="4787093" cy="1895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7389" y="156353"/>
            <a:ext cx="1208889" cy="106312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725152" y="599721"/>
            <a:ext cx="3255421" cy="380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Service Above Self since 1939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13718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0401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5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3461" y="5087086"/>
            <a:ext cx="591504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/>
              <a:t>We are glad you are here</a:t>
            </a:r>
          </a:p>
          <a:p>
            <a:pPr algn="ctr"/>
            <a:endParaRPr lang="en-US" sz="12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3400" b="1" dirty="0" smtClean="0">
                <a:solidFill>
                  <a:srgbClr val="7030A0"/>
                </a:solidFill>
              </a:rPr>
              <a:t>Introductions of our guests.</a:t>
            </a:r>
          </a:p>
        </p:txBody>
      </p:sp>
      <p:pic>
        <p:nvPicPr>
          <p:cNvPr id="6" name="Picture 5" descr="welcome__by_tainted_adopts-d9v7s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539" y="2956116"/>
            <a:ext cx="3719649" cy="1992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4785" y="2061648"/>
            <a:ext cx="2684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January 17, </a:t>
            </a:r>
            <a:r>
              <a:rPr lang="en-US" sz="2800" b="1" dirty="0" smtClean="0"/>
              <a:t>2023</a:t>
            </a:r>
            <a:endParaRPr lang="en-US" sz="2800" b="1" dirty="0"/>
          </a:p>
        </p:txBody>
      </p:sp>
      <p:pic>
        <p:nvPicPr>
          <p:cNvPr id="7" name="Picture 6" descr="Imagine Rotary logo clear.png"/>
          <p:cNvPicPr>
            <a:picLocks noChangeAspect="1"/>
          </p:cNvPicPr>
          <p:nvPr/>
        </p:nvPicPr>
        <p:blipFill>
          <a:blip r:embed="rId3" cstate="print"/>
          <a:srcRect l="57445"/>
          <a:stretch>
            <a:fillRect/>
          </a:stretch>
        </p:blipFill>
        <p:spPr>
          <a:xfrm>
            <a:off x="9079666" y="116058"/>
            <a:ext cx="2615184" cy="1142188"/>
          </a:xfrm>
          <a:prstGeom prst="rect">
            <a:avLst/>
          </a:prstGeom>
        </p:spPr>
      </p:pic>
      <p:pic>
        <p:nvPicPr>
          <p:cNvPr id="9" name="Picture 8" descr="four-way-test-1-560x579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6142" y="1528763"/>
            <a:ext cx="5154357" cy="532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619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2022_20210208-logo rotary.png"/>
          <p:cNvPicPr>
            <a:picLocks noChangeAspect="1"/>
          </p:cNvPicPr>
          <p:nvPr/>
        </p:nvPicPr>
        <p:blipFill>
          <a:blip r:embed="rId2" cstate="print"/>
          <a:srcRect l="43019" t="18914" r="8797" b="18638"/>
          <a:stretch>
            <a:fillRect/>
          </a:stretch>
        </p:blipFill>
        <p:spPr>
          <a:xfrm>
            <a:off x="8876581" y="262819"/>
            <a:ext cx="2743199" cy="910372"/>
          </a:xfrm>
          <a:prstGeom prst="rect">
            <a:avLst/>
          </a:prstGeom>
        </p:spPr>
      </p:pic>
      <p:sp>
        <p:nvSpPr>
          <p:cNvPr id="6146" name="AutoShape 2" descr="https://mail.google.com/mail/u/0?ui=2&amp;ik=d60a0e3a14&amp;attid=0.1&amp;permmsgid=msg-f:1716831704435879090&amp;th=17d36956ca076cb2&amp;view=fimg&amp;fur=ip&amp;sz=s0-l75-ft&amp;attbid=ANGjdJ8I7BGDH0jx-nIGdL2CR2Dybs4XtQ3ZVo1fzv--xuQ9-RxzHqMK6mmWfolS8okkqmTSCTsMXVw-fnWRoONi48B1aV9td8mCLukQPuf0pOBY_ofJGvWhckUW-Zg&amp;disp=emb"/>
          <p:cNvSpPr>
            <a:spLocks noChangeAspect="1" noChangeArrowheads="1"/>
          </p:cNvSpPr>
          <p:nvPr/>
        </p:nvSpPr>
        <p:spPr bwMode="auto">
          <a:xfrm>
            <a:off x="155575" y="-830263"/>
            <a:ext cx="351472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https://mail.google.com/mail/u/0?ui=2&amp;ik=d60a0e3a14&amp;attid=0.1&amp;permmsgid=msg-f:1716831704435879090&amp;th=17d36956ca076cb2&amp;view=fimg&amp;fur=ip&amp;sz=s0-l75-ft&amp;attbid=ANGjdJ8I7BGDH0jx-nIGdL2CR2Dybs4XtQ3ZVo1fzv--xuQ9-RxzHqMK6mmWfolS8okkqmTSCTsMXVw-fnWRoONi48B1aV9td8mCLukQPuf0pOBY_ofJGvWhckUW-Zg&amp;disp=emb"/>
          <p:cNvSpPr>
            <a:spLocks noChangeAspect="1" noChangeArrowheads="1"/>
          </p:cNvSpPr>
          <p:nvPr/>
        </p:nvSpPr>
        <p:spPr bwMode="auto">
          <a:xfrm>
            <a:off x="155575" y="-830263"/>
            <a:ext cx="351472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51036" y="149384"/>
            <a:ext cx="2796466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Imagine Rotary logo clear.png"/>
          <p:cNvPicPr>
            <a:picLocks noChangeAspect="1"/>
          </p:cNvPicPr>
          <p:nvPr/>
        </p:nvPicPr>
        <p:blipFill>
          <a:blip r:embed="rId3" cstate="print"/>
          <a:srcRect l="57445"/>
          <a:stretch>
            <a:fillRect/>
          </a:stretch>
        </p:blipFill>
        <p:spPr>
          <a:xfrm>
            <a:off x="9079666" y="116058"/>
            <a:ext cx="2615184" cy="1142188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9" name="Picture 18" descr="2023 Gorgeous Night Olympi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21764"/>
            <a:ext cx="6045869" cy="4354496"/>
          </a:xfrm>
          <a:prstGeom prst="rect">
            <a:avLst/>
          </a:prstGeom>
        </p:spPr>
      </p:pic>
      <p:pic>
        <p:nvPicPr>
          <p:cNvPr id="20" name="Picture 19" descr="2023 Gorgeous Night Sale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1023" y="2148397"/>
            <a:ext cx="6100977" cy="432786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66656" y="1553593"/>
            <a:ext cx="777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 Tammara to RSVP for Olympia on 2/8 and-or Salem on 2/15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825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AutoShape 2" descr="We as Rotarians are Thankful"/>
          <p:cNvSpPr>
            <a:spLocks noChangeAspect="1" noChangeArrowheads="1"/>
          </p:cNvSpPr>
          <p:nvPr/>
        </p:nvSpPr>
        <p:spPr bwMode="auto">
          <a:xfrm>
            <a:off x="155575" y="-822325"/>
            <a:ext cx="2333625" cy="1724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Imagine Rotary logo clear.png"/>
          <p:cNvPicPr>
            <a:picLocks noChangeAspect="1"/>
          </p:cNvPicPr>
          <p:nvPr/>
        </p:nvPicPr>
        <p:blipFill>
          <a:blip r:embed="rId2" cstate="print"/>
          <a:srcRect l="57445"/>
          <a:stretch>
            <a:fillRect/>
          </a:stretch>
        </p:blipFill>
        <p:spPr>
          <a:xfrm>
            <a:off x="9079666" y="116058"/>
            <a:ext cx="2615184" cy="1142188"/>
          </a:xfrm>
          <a:prstGeom prst="rect">
            <a:avLst/>
          </a:prstGeom>
        </p:spPr>
      </p:pic>
      <p:pic>
        <p:nvPicPr>
          <p:cNvPr id="6" name="Picture 1" descr="C:\Users\execd\AppData\Local\Microsoft\Windows\INetCache\IE\22J2AC6Q\announcement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067" y="3819711"/>
            <a:ext cx="2426881" cy="20871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2424" y="1699145"/>
            <a:ext cx="64326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Other club or Rotary updates to share? </a:t>
            </a:r>
            <a:endParaRPr lang="en-US" sz="4400" b="1" dirty="0"/>
          </a:p>
        </p:txBody>
      </p:sp>
      <p:pic>
        <p:nvPicPr>
          <p:cNvPr id="8" name="Picture 7" descr="c673-how-to-build-comm_0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52047" y="1358439"/>
            <a:ext cx="3929895" cy="5499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1800000"/>
    </mc:Choice>
    <mc:Fallback>
      <p:transition spd="slow" advTm="180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012408" y="1499479"/>
            <a:ext cx="9749927" cy="40510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0070C0"/>
                </a:solidFill>
              </a:rPr>
              <a:t>Happy </a:t>
            </a:r>
            <a:r>
              <a:rPr lang="en-US" sz="7200" b="1" dirty="0" smtClean="0">
                <a:solidFill>
                  <a:srgbClr val="0070C0"/>
                </a:solidFill>
              </a:rPr>
              <a:t>Bucks</a:t>
            </a:r>
            <a:endParaRPr lang="en-US" sz="7200" b="1" dirty="0">
              <a:solidFill>
                <a:srgbClr val="0070C0"/>
              </a:solidFill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7000" b="1" dirty="0" smtClean="0">
                <a:solidFill>
                  <a:srgbClr val="002060"/>
                </a:solidFill>
              </a:rPr>
              <a:t>Share </a:t>
            </a:r>
            <a:r>
              <a:rPr lang="en-US" sz="7000" b="1" dirty="0">
                <a:solidFill>
                  <a:srgbClr val="002060"/>
                </a:solidFill>
              </a:rPr>
              <a:t>your </a:t>
            </a:r>
            <a:r>
              <a:rPr lang="en-US" sz="7000" b="1" dirty="0" smtClean="0">
                <a:solidFill>
                  <a:srgbClr val="002060"/>
                </a:solidFill>
              </a:rPr>
              <a:t>stories</a:t>
            </a:r>
          </a:p>
          <a:p>
            <a:r>
              <a:rPr lang="en-US" sz="7000" b="1" dirty="0" smtClean="0">
                <a:solidFill>
                  <a:srgbClr val="002060"/>
                </a:solidFill>
              </a:rPr>
              <a:t> ~ family or business news ~ </a:t>
            </a:r>
          </a:p>
          <a:p>
            <a:r>
              <a:rPr lang="en-US" sz="7000" b="1" dirty="0" smtClean="0">
                <a:solidFill>
                  <a:srgbClr val="002060"/>
                </a:solidFill>
              </a:rPr>
              <a:t>things that make you smile </a:t>
            </a:r>
            <a:endParaRPr lang="en-US" sz="7000" b="1" dirty="0">
              <a:solidFill>
                <a:srgbClr val="002060"/>
              </a:solidFill>
            </a:endParaRPr>
          </a:p>
          <a:p>
            <a:r>
              <a:rPr lang="en-US" sz="7000" b="1" dirty="0">
                <a:solidFill>
                  <a:srgbClr val="002060"/>
                </a:solidFill>
                <a:sym typeface="Wingdings" panose="05000000000000000000" pitchFamily="2" charset="2"/>
              </a:rPr>
              <a:t></a:t>
            </a:r>
            <a:r>
              <a:rPr lang="en-US" sz="7000" b="1" dirty="0">
                <a:solidFill>
                  <a:srgbClr val="002060"/>
                </a:solidFill>
              </a:rPr>
              <a:t>	</a:t>
            </a:r>
            <a:endParaRPr lang="en-US" sz="70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execd\AppData\Local\Microsoft\Windows\INetCache\IE\W0JA3SQU\108-money-in-hand-png-image-dollars-in-hands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3808" y="4166558"/>
            <a:ext cx="2678192" cy="2691442"/>
          </a:xfrm>
          <a:prstGeom prst="rect">
            <a:avLst/>
          </a:prstGeom>
          <a:noFill/>
        </p:spPr>
      </p:pic>
      <p:sp>
        <p:nvSpPr>
          <p:cNvPr id="5122" name="AutoShape 2" descr="50-50 Drawing | Rotary Club of Lima"/>
          <p:cNvSpPr>
            <a:spLocks noChangeAspect="1" noChangeArrowheads="1"/>
          </p:cNvSpPr>
          <p:nvPr/>
        </p:nvSpPr>
        <p:spPr bwMode="auto">
          <a:xfrm>
            <a:off x="155575" y="-731838"/>
            <a:ext cx="2990850" cy="1533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tick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50" y="5064794"/>
            <a:ext cx="2587925" cy="13269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7487" y="5469148"/>
            <a:ext cx="5796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Buy a ticket at the sign in table for $1 and put in coffee can.</a:t>
            </a:r>
          </a:p>
          <a:p>
            <a:r>
              <a:rPr lang="en-US" dirty="0" smtClean="0"/>
              <a:t>If your ticket is drawn, you dip for a chip. </a:t>
            </a:r>
          </a:p>
          <a:p>
            <a:r>
              <a:rPr lang="en-US" dirty="0" smtClean="0"/>
              <a:t>White chip, sorry, better luck next time. Chip goes to side. </a:t>
            </a:r>
          </a:p>
          <a:p>
            <a:r>
              <a:rPr lang="en-US" dirty="0" smtClean="0"/>
              <a:t>Red chip = Winner, Winner, Chicken Dinner!  </a:t>
            </a:r>
            <a:endParaRPr lang="en-US" dirty="0"/>
          </a:p>
        </p:txBody>
      </p:sp>
      <p:sp>
        <p:nvSpPr>
          <p:cNvPr id="2050" name="AutoShape 2" descr="ShelterBox USA - Disaster relief NGO provides emergency shelter"/>
          <p:cNvSpPr>
            <a:spLocks noChangeAspect="1" noChangeArrowheads="1"/>
          </p:cNvSpPr>
          <p:nvPr/>
        </p:nvSpPr>
        <p:spPr bwMode="auto">
          <a:xfrm>
            <a:off x="155575" y="-822325"/>
            <a:ext cx="2609850" cy="1724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ShelterBox USA - Disaster relief NGO provides emergency shelter"/>
          <p:cNvSpPr>
            <a:spLocks noChangeAspect="1" noChangeArrowheads="1"/>
          </p:cNvSpPr>
          <p:nvPr/>
        </p:nvSpPr>
        <p:spPr bwMode="auto">
          <a:xfrm>
            <a:off x="155575" y="-822325"/>
            <a:ext cx="2609850" cy="1724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shelterbox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522" y="1496904"/>
            <a:ext cx="1881464" cy="1236196"/>
          </a:xfrm>
          <a:prstGeom prst="rect">
            <a:avLst/>
          </a:prstGeom>
        </p:spPr>
      </p:pic>
      <p:pic>
        <p:nvPicPr>
          <p:cNvPr id="12" name="Picture 11" descr="polio-plus-presentation-1-7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17466" y="1429305"/>
            <a:ext cx="2022999" cy="1400538"/>
          </a:xfrm>
          <a:prstGeom prst="rect">
            <a:avLst/>
          </a:prstGeom>
        </p:spPr>
      </p:pic>
      <p:pic>
        <p:nvPicPr>
          <p:cNvPr id="13" name="Picture 12" descr="Imagine Rotary logo clear.png"/>
          <p:cNvPicPr>
            <a:picLocks noChangeAspect="1"/>
          </p:cNvPicPr>
          <p:nvPr/>
        </p:nvPicPr>
        <p:blipFill>
          <a:blip r:embed="rId6" cstate="print"/>
          <a:srcRect l="57445"/>
          <a:stretch>
            <a:fillRect/>
          </a:stretch>
        </p:blipFill>
        <p:spPr>
          <a:xfrm>
            <a:off x="9079666" y="116058"/>
            <a:ext cx="2615184" cy="11421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1065823"/>
      </p:ext>
    </p:extLst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23-24 theme create hope.jpg"/>
          <p:cNvPicPr>
            <a:picLocks noChangeAspect="1"/>
          </p:cNvPicPr>
          <p:nvPr/>
        </p:nvPicPr>
        <p:blipFill>
          <a:blip r:embed="rId2" cstate="print"/>
          <a:srcRect l="12842" t="6148" r="18579"/>
          <a:stretch>
            <a:fillRect/>
          </a:stretch>
        </p:blipFill>
        <p:spPr>
          <a:xfrm>
            <a:off x="4554245" y="3273952"/>
            <a:ext cx="2618912" cy="3584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1825853"/>
            <a:ext cx="12192000" cy="24468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4800" dirty="0" smtClean="0"/>
          </a:p>
          <a:p>
            <a:pPr algn="ctr"/>
            <a:endParaRPr lang="en-US" sz="4600" b="1" dirty="0" smtClean="0">
              <a:solidFill>
                <a:srgbClr val="7030A0"/>
              </a:solidFill>
            </a:endParaRPr>
          </a:p>
          <a:p>
            <a:pPr algn="ctr"/>
            <a:endParaRPr lang="en-US" sz="4500" b="1" dirty="0">
              <a:solidFill>
                <a:srgbClr val="0070C0"/>
              </a:solidFill>
            </a:endParaRPr>
          </a:p>
          <a:p>
            <a:pPr algn="ctr"/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634468"/>
            <a:ext cx="5812325" cy="21544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/>
              <a:t>Today’s </a:t>
            </a:r>
            <a:r>
              <a:rPr lang="en-US" sz="4000" u="sng" dirty="0" smtClean="0"/>
              <a:t>In Person Greeter </a:t>
            </a:r>
          </a:p>
          <a:p>
            <a:pPr algn="ctr"/>
            <a:r>
              <a:rPr lang="en-US" sz="4000" u="sng" dirty="0" smtClean="0"/>
              <a:t>&amp; </a:t>
            </a:r>
            <a:r>
              <a:rPr lang="en-US" sz="4000" u="sng" dirty="0"/>
              <a:t>Thought for the Day</a:t>
            </a:r>
            <a:r>
              <a:rPr lang="en-US" sz="4000" dirty="0" smtClean="0"/>
              <a:t>:</a:t>
            </a:r>
          </a:p>
          <a:p>
            <a:pPr algn="ctr"/>
            <a:r>
              <a:rPr lang="en-US" sz="4000" b="1" dirty="0" smtClean="0"/>
              <a:t>Chuck </a:t>
            </a:r>
            <a:r>
              <a:rPr lang="en-US" sz="4000" b="1" dirty="0" err="1" smtClean="0"/>
              <a:t>Henschel</a:t>
            </a:r>
            <a:endParaRPr lang="en-US" sz="4000" dirty="0" smtClean="0"/>
          </a:p>
          <a:p>
            <a:pPr algn="ctr"/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163901" y="1623906"/>
            <a:ext cx="5812325" cy="21544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/>
              <a:t>Today’s </a:t>
            </a:r>
            <a:r>
              <a:rPr lang="en-US" sz="4000" u="sng" dirty="0" smtClean="0"/>
              <a:t>Online Greeter </a:t>
            </a:r>
          </a:p>
          <a:p>
            <a:pPr algn="ctr"/>
            <a:r>
              <a:rPr lang="en-US" sz="4000" u="sng" dirty="0" smtClean="0"/>
              <a:t>&amp; </a:t>
            </a:r>
            <a:r>
              <a:rPr lang="en-US" sz="4000" u="sng" dirty="0"/>
              <a:t>Thought for the Day</a:t>
            </a:r>
            <a:r>
              <a:rPr lang="en-US" sz="4000" dirty="0" smtClean="0"/>
              <a:t>:</a:t>
            </a:r>
          </a:p>
          <a:p>
            <a:pPr algn="ctr"/>
            <a:r>
              <a:rPr lang="en-US" sz="4000" b="1" dirty="0" smtClean="0"/>
              <a:t>TBD</a:t>
            </a:r>
            <a:endParaRPr lang="en-US" sz="2200" dirty="0" smtClean="0"/>
          </a:p>
          <a:p>
            <a:pPr algn="ctr"/>
            <a:endParaRPr lang="en-US" sz="1400" dirty="0"/>
          </a:p>
        </p:txBody>
      </p:sp>
      <p:pic>
        <p:nvPicPr>
          <p:cNvPr id="8" name="Picture 7" descr="Imagine Rotary logo clear.png"/>
          <p:cNvPicPr>
            <a:picLocks noChangeAspect="1"/>
          </p:cNvPicPr>
          <p:nvPr/>
        </p:nvPicPr>
        <p:blipFill>
          <a:blip r:embed="rId3" cstate="print"/>
          <a:srcRect l="57445"/>
          <a:stretch>
            <a:fillRect/>
          </a:stretch>
        </p:blipFill>
        <p:spPr>
          <a:xfrm>
            <a:off x="9079666" y="116058"/>
            <a:ext cx="2615184" cy="1142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62405" y="1355787"/>
            <a:ext cx="364331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DID WE INTRODUCE OUR GUESTS??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65320" y="5548545"/>
            <a:ext cx="3213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Newly announced 2023-2024 Rotary Theme: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825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AutoShape 2" descr="style guide — CultureSeed"/>
          <p:cNvSpPr>
            <a:spLocks noChangeAspect="1" noChangeArrowheads="1"/>
          </p:cNvSpPr>
          <p:nvPr/>
        </p:nvSpPr>
        <p:spPr bwMode="auto">
          <a:xfrm>
            <a:off x="155575" y="-822325"/>
            <a:ext cx="225742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Imagine Rotary logo clear.png"/>
          <p:cNvPicPr>
            <a:picLocks noChangeAspect="1"/>
          </p:cNvPicPr>
          <p:nvPr/>
        </p:nvPicPr>
        <p:blipFill>
          <a:blip r:embed="rId2" cstate="print"/>
          <a:srcRect l="57445"/>
          <a:stretch>
            <a:fillRect/>
          </a:stretch>
        </p:blipFill>
        <p:spPr>
          <a:xfrm>
            <a:off x="9088337" y="240344"/>
            <a:ext cx="2615184" cy="11421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97098" y="2566777"/>
            <a:ext cx="8750423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u="sng" dirty="0" smtClean="0"/>
              <a:t>Jan 24 - Guest Speaker:</a:t>
            </a:r>
          </a:p>
          <a:p>
            <a:pPr algn="ctr"/>
            <a:r>
              <a:rPr lang="en-US" sz="2800" b="1" dirty="0" smtClean="0"/>
              <a:t>TBD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83906" y="1530741"/>
            <a:ext cx="8780045" cy="892552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Today – Guest Speaker: </a:t>
            </a:r>
            <a:r>
              <a:rPr lang="en-US" sz="2800" b="1" u="sng" dirty="0" err="1" smtClean="0"/>
              <a:t>Isaias</a:t>
            </a:r>
            <a:r>
              <a:rPr lang="en-US" sz="2800" b="1" u="sng" dirty="0" smtClean="0"/>
              <a:t> Garcia</a:t>
            </a:r>
          </a:p>
          <a:p>
            <a:pPr algn="ctr"/>
            <a:r>
              <a:rPr lang="en-US" sz="2400" b="1" dirty="0" smtClean="0"/>
              <a:t>Senior Services Volunteer program of Klickitat County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19417" y="4714285"/>
            <a:ext cx="8744505" cy="95410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Feb 7– Guest Speaker: Jessica </a:t>
            </a:r>
            <a:r>
              <a:rPr lang="en-US" sz="2800" u="sng" dirty="0" err="1" smtClean="0"/>
              <a:t>Metta</a:t>
            </a:r>
            <a:endParaRPr lang="en-US" sz="2800" b="1" u="sng" dirty="0" smtClean="0"/>
          </a:p>
          <a:p>
            <a:pPr algn="ctr"/>
            <a:r>
              <a:rPr lang="en-US" sz="2800" b="1" dirty="0" smtClean="0"/>
              <a:t>Mid Columbia Economic Development District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38445" y="5779606"/>
            <a:ext cx="8736598" cy="954107"/>
          </a:xfrm>
          <a:prstGeom prst="rect">
            <a:avLst/>
          </a:prstGeom>
          <a:noFill/>
          <a:ln w="15875">
            <a:solidFill>
              <a:srgbClr val="A5319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Feb 14 – Guest Speaker: </a:t>
            </a:r>
            <a:r>
              <a:rPr lang="en-US" sz="2800" u="sng" dirty="0" err="1" smtClean="0"/>
              <a:t>Tova</a:t>
            </a:r>
            <a:r>
              <a:rPr lang="en-US" sz="2800" u="sng" dirty="0" smtClean="0"/>
              <a:t> </a:t>
            </a:r>
            <a:r>
              <a:rPr lang="en-US" sz="2800" u="sng" dirty="0" err="1" smtClean="0"/>
              <a:t>Tillinghast</a:t>
            </a:r>
            <a:endParaRPr lang="en-US" sz="2800" b="1" u="sng" dirty="0" smtClean="0"/>
          </a:p>
          <a:p>
            <a:pPr algn="ctr"/>
            <a:r>
              <a:rPr lang="en-US" sz="2800" b="1" dirty="0" smtClean="0"/>
              <a:t>Underwood Conservation District / Tree Fest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13412" y="3657931"/>
            <a:ext cx="8736598" cy="95410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Jan 31 – NO NOON MTG</a:t>
            </a:r>
            <a:endParaRPr lang="en-US" sz="2800" b="1" u="sng" dirty="0" smtClean="0"/>
          </a:p>
          <a:p>
            <a:pPr algn="ctr"/>
            <a:r>
              <a:rPr lang="en-US" sz="2800" b="1" dirty="0" smtClean="0"/>
              <a:t>Friendship Gathering / potluck 5:30 – 6:30 pm</a:t>
            </a:r>
          </a:p>
        </p:txBody>
      </p:sp>
      <p:pic>
        <p:nvPicPr>
          <p:cNvPr id="1027" name="Picture 3" descr="C:\Users\execd\AppData\Local\Microsoft\Windows\INetCache\IE\H7ZDBYZE\three-purple-swirl-hearts-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035" y="5690152"/>
            <a:ext cx="1557130" cy="1167848"/>
          </a:xfrm>
          <a:prstGeom prst="rect">
            <a:avLst/>
          </a:prstGeom>
          <a:noFill/>
        </p:spPr>
      </p:pic>
      <p:pic>
        <p:nvPicPr>
          <p:cNvPr id="14" name="Picture 13" descr="yellow potlu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10" y="3640643"/>
            <a:ext cx="2037081" cy="1024987"/>
          </a:xfrm>
          <a:prstGeom prst="rect">
            <a:avLst/>
          </a:prstGeom>
        </p:spPr>
      </p:pic>
      <p:pic>
        <p:nvPicPr>
          <p:cNvPr id="1028" name="Picture 4" descr="C:\Users\execd\AppData\Local\Microsoft\Windows\INetCache\IE\FIBGZ9T2\volunteer-2055042_960_72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452" y="1431234"/>
            <a:ext cx="1398084" cy="9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825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1825853"/>
            <a:ext cx="12192000" cy="24468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4800" dirty="0" smtClean="0"/>
          </a:p>
          <a:p>
            <a:pPr algn="ctr"/>
            <a:endParaRPr lang="en-US" sz="4600" b="1" dirty="0" smtClean="0">
              <a:solidFill>
                <a:srgbClr val="7030A0"/>
              </a:solidFill>
            </a:endParaRPr>
          </a:p>
          <a:p>
            <a:pPr algn="ctr"/>
            <a:endParaRPr lang="en-US" sz="4500" b="1" dirty="0">
              <a:solidFill>
                <a:srgbClr val="0070C0"/>
              </a:solidFill>
            </a:endParaRPr>
          </a:p>
          <a:p>
            <a:pPr algn="ctr"/>
            <a:endParaRPr lang="en-US" sz="1400" dirty="0"/>
          </a:p>
        </p:txBody>
      </p:sp>
      <p:pic>
        <p:nvPicPr>
          <p:cNvPr id="4" name="Picture 3" descr="2022_20210208-logo rotary.png"/>
          <p:cNvPicPr>
            <a:picLocks noChangeAspect="1"/>
          </p:cNvPicPr>
          <p:nvPr/>
        </p:nvPicPr>
        <p:blipFill>
          <a:blip r:embed="rId2" cstate="print"/>
          <a:srcRect l="43019" t="18914" r="8797" b="18638"/>
          <a:stretch>
            <a:fillRect/>
          </a:stretch>
        </p:blipFill>
        <p:spPr>
          <a:xfrm>
            <a:off x="8876581" y="262819"/>
            <a:ext cx="2743199" cy="910372"/>
          </a:xfrm>
          <a:prstGeom prst="rect">
            <a:avLst/>
          </a:prstGeom>
        </p:spPr>
      </p:pic>
      <p:sp>
        <p:nvSpPr>
          <p:cNvPr id="6146" name="AutoShape 2" descr="https://mail.google.com/mail/u/0?ui=2&amp;ik=d60a0e3a14&amp;attid=0.1&amp;permmsgid=msg-f:1716831704435879090&amp;th=17d36956ca076cb2&amp;view=fimg&amp;fur=ip&amp;sz=s0-l75-ft&amp;attbid=ANGjdJ8I7BGDH0jx-nIGdL2CR2Dybs4XtQ3ZVo1fzv--xuQ9-RxzHqMK6mmWfolS8okkqmTSCTsMXVw-fnWRoONi48B1aV9td8mCLukQPuf0pOBY_ofJGvWhckUW-Zg&amp;disp=emb"/>
          <p:cNvSpPr>
            <a:spLocks noChangeAspect="1" noChangeArrowheads="1"/>
          </p:cNvSpPr>
          <p:nvPr/>
        </p:nvSpPr>
        <p:spPr bwMode="auto">
          <a:xfrm>
            <a:off x="155575" y="-830263"/>
            <a:ext cx="351472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https://mail.google.com/mail/u/0?ui=2&amp;ik=d60a0e3a14&amp;attid=0.1&amp;permmsgid=msg-f:1716831704435879090&amp;th=17d36956ca076cb2&amp;view=fimg&amp;fur=ip&amp;sz=s0-l75-ft&amp;attbid=ANGjdJ8I7BGDH0jx-nIGdL2CR2Dybs4XtQ3ZVo1fzv--xuQ9-RxzHqMK6mmWfolS8okkqmTSCTsMXVw-fnWRoONi48B1aV9td8mCLukQPuf0pOBY_ofJGvWhckUW-Zg&amp;disp=emb"/>
          <p:cNvSpPr>
            <a:spLocks noChangeAspect="1" noChangeArrowheads="1"/>
          </p:cNvSpPr>
          <p:nvPr/>
        </p:nvSpPr>
        <p:spPr bwMode="auto">
          <a:xfrm>
            <a:off x="155575" y="-830263"/>
            <a:ext cx="351472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51036" y="149384"/>
            <a:ext cx="2796466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Imagine Rotary logo clear.png"/>
          <p:cNvPicPr>
            <a:picLocks noChangeAspect="1"/>
          </p:cNvPicPr>
          <p:nvPr/>
        </p:nvPicPr>
        <p:blipFill>
          <a:blip r:embed="rId3" cstate="print"/>
          <a:srcRect l="57445"/>
          <a:stretch>
            <a:fillRect/>
          </a:stretch>
        </p:blipFill>
        <p:spPr>
          <a:xfrm>
            <a:off x="9079666" y="116058"/>
            <a:ext cx="2615184" cy="1142188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7" name="Picture 16" descr="January-Blue-The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69965"/>
            <a:ext cx="12192000" cy="46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825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1122" y="1332075"/>
            <a:ext cx="6599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Rotary Youth Exchange Students</a:t>
            </a:r>
            <a:endParaRPr lang="en-US" sz="3200" dirty="0"/>
          </a:p>
        </p:txBody>
      </p:sp>
      <p:pic>
        <p:nvPicPr>
          <p:cNvPr id="7" name="Picture 6" descr="20210928_115848.jpg"/>
          <p:cNvPicPr>
            <a:picLocks noChangeAspect="1"/>
          </p:cNvPicPr>
          <p:nvPr/>
        </p:nvPicPr>
        <p:blipFill>
          <a:blip r:embed="rId3" cstate="print"/>
          <a:srcRect l="31975" t="19991" r="19911" b="50698"/>
          <a:stretch>
            <a:fillRect/>
          </a:stretch>
        </p:blipFill>
        <p:spPr>
          <a:xfrm>
            <a:off x="1023438" y="4924762"/>
            <a:ext cx="1954765" cy="17823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225120" y="1947142"/>
            <a:ext cx="462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(Long Term Outbound 2022-2023)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18874" y="5336848"/>
            <a:ext cx="215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(Short Term 2022)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38899" y="5769883"/>
            <a:ext cx="173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Madeline Allen</a:t>
            </a:r>
          </a:p>
          <a:p>
            <a:pPr algn="ctr"/>
            <a:r>
              <a:rPr lang="en-US" sz="1400" dirty="0" smtClean="0"/>
              <a:t>Outbound to Italy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0301" y="4166726"/>
            <a:ext cx="172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Auggie</a:t>
            </a:r>
            <a:r>
              <a:rPr lang="en-US" dirty="0" smtClean="0"/>
              <a:t> </a:t>
            </a:r>
            <a:r>
              <a:rPr lang="en-US" dirty="0" err="1" smtClean="0"/>
              <a:t>Lorincz</a:t>
            </a:r>
            <a:endParaRPr lang="en-US" dirty="0" smtClean="0"/>
          </a:p>
          <a:p>
            <a:r>
              <a:rPr lang="en-US" sz="1400" dirty="0" smtClean="0"/>
              <a:t>Chile  2022-2023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866" y="4143599"/>
            <a:ext cx="2115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Rian</a:t>
            </a:r>
            <a:r>
              <a:rPr lang="en-US" dirty="0" smtClean="0"/>
              <a:t> Pedersen</a:t>
            </a:r>
          </a:p>
          <a:p>
            <a:r>
              <a:rPr lang="en-US" sz="1400" dirty="0" smtClean="0"/>
              <a:t>Brazil 2022-2023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10583" y="4199781"/>
            <a:ext cx="1956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River </a:t>
            </a:r>
            <a:r>
              <a:rPr lang="en-US" dirty="0" err="1" smtClean="0"/>
              <a:t>Hoomans</a:t>
            </a:r>
            <a:endParaRPr lang="en-US" dirty="0" smtClean="0"/>
          </a:p>
          <a:p>
            <a:r>
              <a:rPr lang="en-US" sz="1400" dirty="0" smtClean="0"/>
              <a:t>Austria 2022-2023</a:t>
            </a:r>
          </a:p>
        </p:txBody>
      </p:sp>
      <p:pic>
        <p:nvPicPr>
          <p:cNvPr id="15" name="Picture 14" descr="20210928_115914.jpg"/>
          <p:cNvPicPr>
            <a:picLocks noChangeAspect="1"/>
          </p:cNvPicPr>
          <p:nvPr/>
        </p:nvPicPr>
        <p:blipFill>
          <a:blip r:embed="rId4" cstate="print"/>
          <a:srcRect l="33600" t="23876" r="15159" b="46046"/>
          <a:stretch>
            <a:fillRect/>
          </a:stretch>
        </p:blipFill>
        <p:spPr>
          <a:xfrm>
            <a:off x="0" y="2437891"/>
            <a:ext cx="1944061" cy="16687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 descr="20210928_115906.jpg"/>
          <p:cNvPicPr>
            <a:picLocks noChangeAspect="1"/>
          </p:cNvPicPr>
          <p:nvPr/>
        </p:nvPicPr>
        <p:blipFill>
          <a:blip r:embed="rId5" cstate="print"/>
          <a:srcRect l="29777" t="6822" r="18675" b="61550"/>
          <a:stretch>
            <a:fillRect/>
          </a:stretch>
        </p:blipFill>
        <p:spPr>
          <a:xfrm>
            <a:off x="2081841" y="2404466"/>
            <a:ext cx="2025579" cy="17004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 descr="Rotary-youth-exchange-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28207" y="132591"/>
            <a:ext cx="1084796" cy="1192340"/>
          </a:xfrm>
          <a:prstGeom prst="rect">
            <a:avLst/>
          </a:prstGeom>
        </p:spPr>
      </p:pic>
      <p:pic>
        <p:nvPicPr>
          <p:cNvPr id="17" name="Picture 16" descr="IMG_7896.jpg"/>
          <p:cNvPicPr>
            <a:picLocks noChangeAspect="1"/>
          </p:cNvPicPr>
          <p:nvPr/>
        </p:nvPicPr>
        <p:blipFill>
          <a:blip r:embed="rId7" cstate="print"/>
          <a:srcRect l="16058" t="27221" r="50156" b="26944"/>
          <a:stretch>
            <a:fillRect/>
          </a:stretch>
        </p:blipFill>
        <p:spPr>
          <a:xfrm rot="5400000">
            <a:off x="4268639" y="2363745"/>
            <a:ext cx="1750813" cy="178137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7946599" y="4213190"/>
            <a:ext cx="1956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Mathis</a:t>
            </a:r>
          </a:p>
          <a:p>
            <a:r>
              <a:rPr lang="en-US" sz="1400" dirty="0" smtClean="0"/>
              <a:t>Inbound from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49854" y="4186649"/>
            <a:ext cx="1956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 Salinas</a:t>
            </a:r>
          </a:p>
          <a:p>
            <a:r>
              <a:rPr lang="en-US" sz="1400" dirty="0" smtClean="0"/>
              <a:t>Inbound from Chile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43825" y="1999530"/>
            <a:ext cx="4133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(Long Term Inbound 2022-2023)</a:t>
            </a:r>
            <a:endParaRPr lang="en-US" sz="2000" b="1" dirty="0"/>
          </a:p>
        </p:txBody>
      </p:sp>
      <p:pic>
        <p:nvPicPr>
          <p:cNvPr id="20" name="Picture 19" descr="IMG_6471.jpg"/>
          <p:cNvPicPr>
            <a:picLocks noChangeAspect="1"/>
          </p:cNvPicPr>
          <p:nvPr/>
        </p:nvPicPr>
        <p:blipFill>
          <a:blip r:embed="rId8" cstate="print"/>
          <a:srcRect l="18594" t="14722" r="58281" b="55277"/>
          <a:stretch>
            <a:fillRect/>
          </a:stretch>
        </p:blipFill>
        <p:spPr>
          <a:xfrm rot="5400000">
            <a:off x="9977866" y="2452263"/>
            <a:ext cx="1730376" cy="16836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 descr="IMG_6470.jpg"/>
          <p:cNvPicPr>
            <a:picLocks noChangeAspect="1"/>
          </p:cNvPicPr>
          <p:nvPr/>
        </p:nvPicPr>
        <p:blipFill>
          <a:blip r:embed="rId9" cstate="print"/>
          <a:srcRect l="17500" t="15972" r="58437" b="55070"/>
          <a:stretch>
            <a:fillRect/>
          </a:stretch>
        </p:blipFill>
        <p:spPr>
          <a:xfrm rot="5400000">
            <a:off x="7883769" y="2531816"/>
            <a:ext cx="1820373" cy="16430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Picture 3" descr="C:\Users\execd\AppData\Local\Microsoft\Windows\INetCache\IE\W0JA3SQU\14154-illustration-of-a-cartoon-bee-pv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63906" y="4874978"/>
            <a:ext cx="712380" cy="712380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6678967" y="5314584"/>
            <a:ext cx="5341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Bee creative. </a:t>
            </a:r>
          </a:p>
          <a:p>
            <a:r>
              <a:rPr lang="en-US" dirty="0" smtClean="0"/>
              <a:t>Think about your week and identify ways to align with Rotary values of Service Above Self and report to our club members during your introduction.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1800000"/>
    </mc:Choice>
    <mc:Fallback>
      <p:transition spd="slow" advTm="180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518" y="1376463"/>
            <a:ext cx="852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Rotary Youth Exchange Students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204770" y="2538023"/>
            <a:ext cx="215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(Short Term 2023)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36828" y="3222918"/>
            <a:ext cx="172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Helen Hoskins</a:t>
            </a:r>
          </a:p>
          <a:p>
            <a:r>
              <a:rPr lang="en-US" sz="1400" dirty="0" smtClean="0"/>
              <a:t>2023-2024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2660" y="3266513"/>
            <a:ext cx="2115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Tillinghast</a:t>
            </a:r>
            <a:endParaRPr lang="en-US" dirty="0" smtClean="0"/>
          </a:p>
          <a:p>
            <a:r>
              <a:rPr lang="en-US" sz="1400" dirty="0" smtClean="0"/>
              <a:t>2023-2024</a:t>
            </a:r>
          </a:p>
        </p:txBody>
      </p:sp>
      <p:pic>
        <p:nvPicPr>
          <p:cNvPr id="18" name="Picture 17" descr="Rotary-youth-exchange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28207" y="132591"/>
            <a:ext cx="1084796" cy="11923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0980" y="2016175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(Long Term 2023-2024)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04163" y="4303216"/>
            <a:ext cx="1956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Siena Clayton</a:t>
            </a:r>
          </a:p>
          <a:p>
            <a:r>
              <a:rPr lang="en-US" sz="1400" dirty="0" smtClean="0"/>
              <a:t>2023-2024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27226" y="4295818"/>
            <a:ext cx="1956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Calvin Rodgers</a:t>
            </a:r>
          </a:p>
          <a:p>
            <a:r>
              <a:rPr lang="en-US" sz="1400" dirty="0" smtClean="0"/>
              <a:t>2023-2024</a:t>
            </a:r>
          </a:p>
        </p:txBody>
      </p:sp>
      <p:pic>
        <p:nvPicPr>
          <p:cNvPr id="23" name="Picture 22" descr="20220705_120937(0).jpg"/>
          <p:cNvPicPr>
            <a:picLocks noChangeAspect="1"/>
          </p:cNvPicPr>
          <p:nvPr/>
        </p:nvPicPr>
        <p:blipFill>
          <a:blip r:embed="rId4" cstate="print"/>
          <a:srcRect t="6715"/>
          <a:stretch>
            <a:fillRect/>
          </a:stretch>
        </p:blipFill>
        <p:spPr>
          <a:xfrm>
            <a:off x="218355" y="2457588"/>
            <a:ext cx="1630994" cy="17844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4060426" y="4269831"/>
            <a:ext cx="1826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Genevieve </a:t>
            </a:r>
          </a:p>
          <a:p>
            <a:r>
              <a:rPr lang="en-US" dirty="0" smtClean="0"/>
              <a:t>Kingsford-Smith</a:t>
            </a:r>
          </a:p>
          <a:p>
            <a:r>
              <a:rPr lang="en-US" sz="1400" dirty="0" smtClean="0"/>
              <a:t>2023-2024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35609" y="3215192"/>
            <a:ext cx="1956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Lila </a:t>
            </a:r>
            <a:r>
              <a:rPr lang="en-US" dirty="0" err="1" smtClean="0"/>
              <a:t>Witherrite</a:t>
            </a:r>
            <a:endParaRPr lang="en-US" dirty="0" smtClean="0"/>
          </a:p>
          <a:p>
            <a:r>
              <a:rPr lang="en-US" sz="1400" dirty="0" smtClean="0"/>
              <a:t>2023-2024</a:t>
            </a:r>
          </a:p>
        </p:txBody>
      </p:sp>
      <p:pic>
        <p:nvPicPr>
          <p:cNvPr id="16" name="Picture 15" descr="IMG_6442.jpg"/>
          <p:cNvPicPr>
            <a:picLocks noChangeAspect="1"/>
          </p:cNvPicPr>
          <p:nvPr/>
        </p:nvPicPr>
        <p:blipFill>
          <a:blip r:embed="rId5" cstate="print"/>
          <a:srcRect l="46441" t="14457" r="3074" b="49863"/>
          <a:stretch>
            <a:fillRect/>
          </a:stretch>
        </p:blipFill>
        <p:spPr>
          <a:xfrm>
            <a:off x="2071881" y="2478812"/>
            <a:ext cx="1893663" cy="17844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 descr="IMG_6445.jpg"/>
          <p:cNvPicPr>
            <a:picLocks noChangeAspect="1"/>
          </p:cNvPicPr>
          <p:nvPr/>
        </p:nvPicPr>
        <p:blipFill>
          <a:blip r:embed="rId6" cstate="print"/>
          <a:srcRect l="44498" t="21192" r="1861" b="40853"/>
          <a:stretch>
            <a:fillRect/>
          </a:stretch>
        </p:blipFill>
        <p:spPr>
          <a:xfrm>
            <a:off x="10230035" y="3864006"/>
            <a:ext cx="1961965" cy="18509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 descr="IMG_6444.jpg"/>
          <p:cNvPicPr>
            <a:picLocks noChangeAspect="1"/>
          </p:cNvPicPr>
          <p:nvPr/>
        </p:nvPicPr>
        <p:blipFill>
          <a:blip r:embed="rId7" cstate="print"/>
          <a:srcRect l="52265" t="14093" b="47315"/>
          <a:stretch>
            <a:fillRect/>
          </a:stretch>
        </p:blipFill>
        <p:spPr>
          <a:xfrm>
            <a:off x="4196364" y="2449116"/>
            <a:ext cx="1677879" cy="18086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 descr="IMG_6443.jpg"/>
          <p:cNvPicPr>
            <a:picLocks noChangeAspect="1"/>
          </p:cNvPicPr>
          <p:nvPr/>
        </p:nvPicPr>
        <p:blipFill>
          <a:blip r:embed="rId8" cstate="print"/>
          <a:srcRect l="42799" t="13729" r="3560" b="47679"/>
          <a:stretch>
            <a:fillRect/>
          </a:stretch>
        </p:blipFill>
        <p:spPr>
          <a:xfrm>
            <a:off x="8158438" y="3875515"/>
            <a:ext cx="1917577" cy="18394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1091953" y="5245717"/>
            <a:ext cx="3480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3 C's of Life</a:t>
            </a:r>
          </a:p>
          <a:p>
            <a:r>
              <a:rPr lang="en-US" b="1" dirty="0" smtClean="0"/>
              <a:t>CHOICES, CHANCES, CHANGES</a:t>
            </a:r>
          </a:p>
          <a:p>
            <a:r>
              <a:rPr lang="en-US" b="1" dirty="0" smtClean="0"/>
              <a:t>You must make a CHOICE</a:t>
            </a:r>
          </a:p>
          <a:p>
            <a:r>
              <a:rPr lang="en-US" b="1" dirty="0" smtClean="0"/>
              <a:t>to take a  CHANCE</a:t>
            </a:r>
          </a:p>
          <a:p>
            <a:r>
              <a:rPr lang="en-US" b="1" dirty="0" smtClean="0"/>
              <a:t>or your life will never CHANGE.</a:t>
            </a:r>
            <a:endParaRPr lang="en-US" dirty="0"/>
          </a:p>
        </p:txBody>
      </p:sp>
      <p:pic>
        <p:nvPicPr>
          <p:cNvPr id="27" name="Picture 26" descr="20221011_115614.jpg"/>
          <p:cNvPicPr>
            <a:picLocks noChangeAspect="1"/>
          </p:cNvPicPr>
          <p:nvPr/>
        </p:nvPicPr>
        <p:blipFill>
          <a:blip r:embed="rId9" cstate="print"/>
          <a:srcRect l="15031" t="7638" r="24672" b="17023"/>
          <a:stretch>
            <a:fillRect/>
          </a:stretch>
        </p:blipFill>
        <p:spPr>
          <a:xfrm>
            <a:off x="6182109" y="3870664"/>
            <a:ext cx="1798917" cy="18199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8" name="Picture 2" descr="C:\Users\execd\AppData\Local\Microsoft\Windows\INetCache\IE\22J2AC6Q\bee-1021533_960_720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7759" y="5753818"/>
            <a:ext cx="972827" cy="921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1800000"/>
    </mc:Choice>
    <mc:Fallback>
      <p:transition spd="slow" advTm="180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2022_20210208-logo rotary.png"/>
          <p:cNvPicPr>
            <a:picLocks noChangeAspect="1"/>
          </p:cNvPicPr>
          <p:nvPr/>
        </p:nvPicPr>
        <p:blipFill>
          <a:blip r:embed="rId2" cstate="print"/>
          <a:srcRect l="43019" t="18914" r="8797" b="18638"/>
          <a:stretch>
            <a:fillRect/>
          </a:stretch>
        </p:blipFill>
        <p:spPr>
          <a:xfrm>
            <a:off x="8876581" y="262819"/>
            <a:ext cx="2743199" cy="910372"/>
          </a:xfrm>
          <a:prstGeom prst="rect">
            <a:avLst/>
          </a:prstGeom>
        </p:spPr>
      </p:pic>
      <p:sp>
        <p:nvSpPr>
          <p:cNvPr id="6146" name="AutoShape 2" descr="https://mail.google.com/mail/u/0?ui=2&amp;ik=d60a0e3a14&amp;attid=0.1&amp;permmsgid=msg-f:1716831704435879090&amp;th=17d36956ca076cb2&amp;view=fimg&amp;fur=ip&amp;sz=s0-l75-ft&amp;attbid=ANGjdJ8I7BGDH0jx-nIGdL2CR2Dybs4XtQ3ZVo1fzv--xuQ9-RxzHqMK6mmWfolS8okkqmTSCTsMXVw-fnWRoONi48B1aV9td8mCLukQPuf0pOBY_ofJGvWhckUW-Zg&amp;disp=emb"/>
          <p:cNvSpPr>
            <a:spLocks noChangeAspect="1" noChangeArrowheads="1"/>
          </p:cNvSpPr>
          <p:nvPr/>
        </p:nvSpPr>
        <p:spPr bwMode="auto">
          <a:xfrm>
            <a:off x="155575" y="-830263"/>
            <a:ext cx="351472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https://mail.google.com/mail/u/0?ui=2&amp;ik=d60a0e3a14&amp;attid=0.1&amp;permmsgid=msg-f:1716831704435879090&amp;th=17d36956ca076cb2&amp;view=fimg&amp;fur=ip&amp;sz=s0-l75-ft&amp;attbid=ANGjdJ8I7BGDH0jx-nIGdL2CR2Dybs4XtQ3ZVo1fzv--xuQ9-RxzHqMK6mmWfolS8okkqmTSCTsMXVw-fnWRoONi48B1aV9td8mCLukQPuf0pOBY_ofJGvWhckUW-Zg&amp;disp=emb"/>
          <p:cNvSpPr>
            <a:spLocks noChangeAspect="1" noChangeArrowheads="1"/>
          </p:cNvSpPr>
          <p:nvPr/>
        </p:nvSpPr>
        <p:spPr bwMode="auto">
          <a:xfrm>
            <a:off x="155575" y="-830263"/>
            <a:ext cx="351472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51036" y="149384"/>
            <a:ext cx="2796466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Imagine Rotary logo clear.png"/>
          <p:cNvPicPr>
            <a:picLocks noChangeAspect="1"/>
          </p:cNvPicPr>
          <p:nvPr/>
        </p:nvPicPr>
        <p:blipFill>
          <a:blip r:embed="rId3" cstate="print"/>
          <a:srcRect l="57445"/>
          <a:stretch>
            <a:fillRect/>
          </a:stretch>
        </p:blipFill>
        <p:spPr>
          <a:xfrm>
            <a:off x="9079666" y="116058"/>
            <a:ext cx="2615184" cy="1142188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372" y="3400147"/>
            <a:ext cx="5166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/>
              <a:t>Bengt</a:t>
            </a:r>
            <a:r>
              <a:rPr lang="en-US" sz="4800" b="1" dirty="0" smtClean="0"/>
              <a:t> Coffin</a:t>
            </a:r>
            <a:endParaRPr lang="en-US" sz="4800" b="1" dirty="0"/>
          </a:p>
        </p:txBody>
      </p:sp>
      <p:pic>
        <p:nvPicPr>
          <p:cNvPr id="18" name="Picture 17" descr="rotarian of month pin.jpg"/>
          <p:cNvPicPr>
            <a:picLocks noChangeAspect="1"/>
          </p:cNvPicPr>
          <p:nvPr/>
        </p:nvPicPr>
        <p:blipFill>
          <a:blip r:embed="rId4" cstate="print"/>
          <a:srcRect t="26513" b="25045"/>
          <a:stretch>
            <a:fillRect/>
          </a:stretch>
        </p:blipFill>
        <p:spPr>
          <a:xfrm>
            <a:off x="1428564" y="1766656"/>
            <a:ext cx="2987175" cy="1447060"/>
          </a:xfrm>
          <a:prstGeom prst="rect">
            <a:avLst/>
          </a:prstGeom>
        </p:spPr>
      </p:pic>
      <p:pic>
        <p:nvPicPr>
          <p:cNvPr id="19" name="Picture 18" descr="action_plan_he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4571" y="2057243"/>
            <a:ext cx="5942860" cy="31299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1437" y="4296791"/>
            <a:ext cx="48472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Rotarian of the Month </a:t>
            </a:r>
          </a:p>
          <a:p>
            <a:pPr algn="ctr"/>
            <a:r>
              <a:rPr lang="en-US" dirty="0" smtClean="0"/>
              <a:t>January 2023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Thank you so much for your leadership, time and efforts in our Audio Visual Project for the Mountain View Grange Hall improvements.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825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1825853"/>
            <a:ext cx="12192000" cy="24468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4800" dirty="0" smtClean="0"/>
          </a:p>
          <a:p>
            <a:pPr algn="ctr"/>
            <a:endParaRPr lang="en-US" sz="4600" b="1" dirty="0" smtClean="0">
              <a:solidFill>
                <a:srgbClr val="7030A0"/>
              </a:solidFill>
            </a:endParaRPr>
          </a:p>
          <a:p>
            <a:pPr algn="ctr"/>
            <a:endParaRPr lang="en-US" sz="4500" b="1" dirty="0">
              <a:solidFill>
                <a:srgbClr val="0070C0"/>
              </a:solidFill>
            </a:endParaRPr>
          </a:p>
          <a:p>
            <a:pPr algn="ctr"/>
            <a:endParaRPr lang="en-US" sz="1400" dirty="0"/>
          </a:p>
        </p:txBody>
      </p:sp>
      <p:pic>
        <p:nvPicPr>
          <p:cNvPr id="4" name="Picture 3" descr="2022_20210208-logo rotary.png"/>
          <p:cNvPicPr>
            <a:picLocks noChangeAspect="1"/>
          </p:cNvPicPr>
          <p:nvPr/>
        </p:nvPicPr>
        <p:blipFill>
          <a:blip r:embed="rId2" cstate="print"/>
          <a:srcRect l="43019" t="18914" r="8797" b="18638"/>
          <a:stretch>
            <a:fillRect/>
          </a:stretch>
        </p:blipFill>
        <p:spPr>
          <a:xfrm>
            <a:off x="8876581" y="262819"/>
            <a:ext cx="2743199" cy="910372"/>
          </a:xfrm>
          <a:prstGeom prst="rect">
            <a:avLst/>
          </a:prstGeom>
        </p:spPr>
      </p:pic>
      <p:sp>
        <p:nvSpPr>
          <p:cNvPr id="6146" name="AutoShape 2" descr="https://mail.google.com/mail/u/0?ui=2&amp;ik=d60a0e3a14&amp;attid=0.1&amp;permmsgid=msg-f:1716831704435879090&amp;th=17d36956ca076cb2&amp;view=fimg&amp;fur=ip&amp;sz=s0-l75-ft&amp;attbid=ANGjdJ8I7BGDH0jx-nIGdL2CR2Dybs4XtQ3ZVo1fzv--xuQ9-RxzHqMK6mmWfolS8okkqmTSCTsMXVw-fnWRoONi48B1aV9td8mCLukQPuf0pOBY_ofJGvWhckUW-Zg&amp;disp=emb"/>
          <p:cNvSpPr>
            <a:spLocks noChangeAspect="1" noChangeArrowheads="1"/>
          </p:cNvSpPr>
          <p:nvPr/>
        </p:nvSpPr>
        <p:spPr bwMode="auto">
          <a:xfrm>
            <a:off x="155575" y="-830263"/>
            <a:ext cx="351472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https://mail.google.com/mail/u/0?ui=2&amp;ik=d60a0e3a14&amp;attid=0.1&amp;permmsgid=msg-f:1716831704435879090&amp;th=17d36956ca076cb2&amp;view=fimg&amp;fur=ip&amp;sz=s0-l75-ft&amp;attbid=ANGjdJ8I7BGDH0jx-nIGdL2CR2Dybs4XtQ3ZVo1fzv--xuQ9-RxzHqMK6mmWfolS8okkqmTSCTsMXVw-fnWRoONi48B1aV9td8mCLukQPuf0pOBY_ofJGvWhckUW-Zg&amp;disp=emb"/>
          <p:cNvSpPr>
            <a:spLocks noChangeAspect="1" noChangeArrowheads="1"/>
          </p:cNvSpPr>
          <p:nvPr/>
        </p:nvSpPr>
        <p:spPr bwMode="auto">
          <a:xfrm>
            <a:off x="155575" y="-830263"/>
            <a:ext cx="351472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51036" y="149384"/>
            <a:ext cx="2796466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Imagine Rotary logo clear.png"/>
          <p:cNvPicPr>
            <a:picLocks noChangeAspect="1"/>
          </p:cNvPicPr>
          <p:nvPr/>
        </p:nvPicPr>
        <p:blipFill>
          <a:blip r:embed="rId3" cstate="print"/>
          <a:srcRect l="57445"/>
          <a:stretch>
            <a:fillRect/>
          </a:stretch>
        </p:blipFill>
        <p:spPr>
          <a:xfrm>
            <a:off x="9079666" y="116058"/>
            <a:ext cx="2615184" cy="1142188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000" y="1474738"/>
            <a:ext cx="996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Bronze Award</a:t>
            </a:r>
          </a:p>
        </p:txBody>
      </p:sp>
      <p:pic>
        <p:nvPicPr>
          <p:cNvPr id="18" name="Picture 17" descr="White Salmon-Bingen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8254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1800000"/>
    </mc:Choice>
    <mc:Fallback>
      <p:transition spd="slow" advTm="180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450889" y="488272"/>
            <a:ext cx="2086254" cy="1225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69879" y="103517"/>
            <a:ext cx="1802921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1825853"/>
            <a:ext cx="12192000" cy="24468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4800" dirty="0" smtClean="0"/>
          </a:p>
          <a:p>
            <a:pPr algn="ctr"/>
            <a:endParaRPr lang="en-US" sz="4600" b="1" dirty="0" smtClean="0">
              <a:solidFill>
                <a:srgbClr val="7030A0"/>
              </a:solidFill>
            </a:endParaRPr>
          </a:p>
          <a:p>
            <a:pPr algn="ctr"/>
            <a:endParaRPr lang="en-US" sz="4500" b="1" dirty="0">
              <a:solidFill>
                <a:srgbClr val="0070C0"/>
              </a:solidFill>
            </a:endParaRPr>
          </a:p>
          <a:p>
            <a:pPr algn="ctr"/>
            <a:endParaRPr lang="en-US" sz="1400" dirty="0"/>
          </a:p>
        </p:txBody>
      </p:sp>
      <p:pic>
        <p:nvPicPr>
          <p:cNvPr id="4" name="Picture 3" descr="2022_20210208-logo rotary.png"/>
          <p:cNvPicPr>
            <a:picLocks noChangeAspect="1"/>
          </p:cNvPicPr>
          <p:nvPr/>
        </p:nvPicPr>
        <p:blipFill>
          <a:blip r:embed="rId2" cstate="print"/>
          <a:srcRect l="43019" t="18914" r="8797" b="18638"/>
          <a:stretch>
            <a:fillRect/>
          </a:stretch>
        </p:blipFill>
        <p:spPr>
          <a:xfrm>
            <a:off x="8876581" y="262819"/>
            <a:ext cx="2743199" cy="910372"/>
          </a:xfrm>
          <a:prstGeom prst="rect">
            <a:avLst/>
          </a:prstGeom>
        </p:spPr>
      </p:pic>
      <p:sp>
        <p:nvSpPr>
          <p:cNvPr id="6146" name="AutoShape 2" descr="https://mail.google.com/mail/u/0?ui=2&amp;ik=d60a0e3a14&amp;attid=0.1&amp;permmsgid=msg-f:1716831704435879090&amp;th=17d36956ca076cb2&amp;view=fimg&amp;fur=ip&amp;sz=s0-l75-ft&amp;attbid=ANGjdJ8I7BGDH0jx-nIGdL2CR2Dybs4XtQ3ZVo1fzv--xuQ9-RxzHqMK6mmWfolS8okkqmTSCTsMXVw-fnWRoONi48B1aV9td8mCLukQPuf0pOBY_ofJGvWhckUW-Zg&amp;disp=emb"/>
          <p:cNvSpPr>
            <a:spLocks noChangeAspect="1" noChangeArrowheads="1"/>
          </p:cNvSpPr>
          <p:nvPr/>
        </p:nvSpPr>
        <p:spPr bwMode="auto">
          <a:xfrm>
            <a:off x="155575" y="-830263"/>
            <a:ext cx="351472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https://mail.google.com/mail/u/0?ui=2&amp;ik=d60a0e3a14&amp;attid=0.1&amp;permmsgid=msg-f:1716831704435879090&amp;th=17d36956ca076cb2&amp;view=fimg&amp;fur=ip&amp;sz=s0-l75-ft&amp;attbid=ANGjdJ8I7BGDH0jx-nIGdL2CR2Dybs4XtQ3ZVo1fzv--xuQ9-RxzHqMK6mmWfolS8okkqmTSCTsMXVw-fnWRoONi48B1aV9td8mCLukQPuf0pOBY_ofJGvWhckUW-Zg&amp;disp=emb"/>
          <p:cNvSpPr>
            <a:spLocks noChangeAspect="1" noChangeArrowheads="1"/>
          </p:cNvSpPr>
          <p:nvPr/>
        </p:nvSpPr>
        <p:spPr bwMode="auto">
          <a:xfrm>
            <a:off x="155575" y="-830263"/>
            <a:ext cx="351472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51036" y="149384"/>
            <a:ext cx="2796466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Imagine Rotary logo clear.png"/>
          <p:cNvPicPr>
            <a:picLocks noChangeAspect="1"/>
          </p:cNvPicPr>
          <p:nvPr/>
        </p:nvPicPr>
        <p:blipFill>
          <a:blip r:embed="rId3" cstate="print"/>
          <a:srcRect l="57445"/>
          <a:stretch>
            <a:fillRect/>
          </a:stretch>
        </p:blipFill>
        <p:spPr>
          <a:xfrm>
            <a:off x="9079666" y="116058"/>
            <a:ext cx="2615184" cy="1142188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8" name="Picture 17" descr="IMG_7596.JPG"/>
          <p:cNvPicPr>
            <a:picLocks noChangeAspect="1"/>
          </p:cNvPicPr>
          <p:nvPr/>
        </p:nvPicPr>
        <p:blipFill>
          <a:blip r:embed="rId4" cstate="print"/>
          <a:srcRect t="7081"/>
          <a:stretch>
            <a:fillRect/>
          </a:stretch>
        </p:blipFill>
        <p:spPr>
          <a:xfrm>
            <a:off x="0" y="0"/>
            <a:ext cx="5453849" cy="3378447"/>
          </a:xfrm>
          <a:prstGeom prst="rect">
            <a:avLst/>
          </a:prstGeom>
        </p:spPr>
      </p:pic>
      <p:pic>
        <p:nvPicPr>
          <p:cNvPr id="19" name="Picture 18" descr="IMG_75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39488" y="0"/>
            <a:ext cx="4610470" cy="3073647"/>
          </a:xfrm>
          <a:prstGeom prst="rect">
            <a:avLst/>
          </a:prstGeom>
        </p:spPr>
      </p:pic>
      <p:pic>
        <p:nvPicPr>
          <p:cNvPr id="20" name="Picture 19" descr="IMG_7593.JPG"/>
          <p:cNvPicPr>
            <a:picLocks noChangeAspect="1"/>
          </p:cNvPicPr>
          <p:nvPr/>
        </p:nvPicPr>
        <p:blipFill>
          <a:blip r:embed="rId6" cstate="print"/>
          <a:srcRect t="7888" b="12306"/>
          <a:stretch>
            <a:fillRect/>
          </a:stretch>
        </p:blipFill>
        <p:spPr>
          <a:xfrm>
            <a:off x="3080551" y="2800715"/>
            <a:ext cx="7625918" cy="40572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01811" y="221943"/>
            <a:ext cx="1766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January 2023</a:t>
            </a:r>
          </a:p>
          <a:p>
            <a:r>
              <a:rPr lang="en-US" dirty="0" smtClean="0"/>
              <a:t>Orientation Day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50920" y="3382392"/>
            <a:ext cx="284085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Najijali</a:t>
            </a:r>
            <a:r>
              <a:rPr lang="en-US" b="1" dirty="0" smtClean="0"/>
              <a:t> Project Mission:</a:t>
            </a:r>
          </a:p>
          <a:p>
            <a:r>
              <a:rPr lang="en-US" sz="1400" dirty="0" smtClean="0"/>
              <a:t>Provide teen mothers with a vocational skill and basic life skills training, so they can reach financial independence. </a:t>
            </a:r>
          </a:p>
          <a:p>
            <a:endParaRPr lang="en-US" sz="1400" dirty="0" smtClean="0"/>
          </a:p>
          <a:p>
            <a:r>
              <a:rPr lang="en-US" sz="1400" dirty="0" smtClean="0"/>
              <a:t>Improve their mental health with therapy and socio-psychological support. </a:t>
            </a:r>
          </a:p>
          <a:p>
            <a:endParaRPr lang="en-US" sz="1400" dirty="0" smtClean="0"/>
          </a:p>
          <a:p>
            <a:r>
              <a:rPr lang="en-US" sz="1400" dirty="0" smtClean="0"/>
              <a:t>Help reduce teen pregnancies by including reproductive health education and resources. Elevate community awareness of the value of the girl child in the local economy.</a:t>
            </a:r>
            <a:endParaRPr lang="en-US" dirty="0"/>
          </a:p>
        </p:txBody>
      </p:sp>
      <p:pic>
        <p:nvPicPr>
          <p:cNvPr id="24" name="Picture 23" descr="Power+Point+Banner-hi+res-Rotary.jpg"/>
          <p:cNvPicPr>
            <a:picLocks noChangeAspect="1"/>
          </p:cNvPicPr>
          <p:nvPr/>
        </p:nvPicPr>
        <p:blipFill>
          <a:blip r:embed="rId7" cstate="print"/>
          <a:srcRect r="62408"/>
          <a:stretch>
            <a:fillRect/>
          </a:stretch>
        </p:blipFill>
        <p:spPr>
          <a:xfrm>
            <a:off x="5452369" y="932155"/>
            <a:ext cx="2067017" cy="73314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04155" y="1802167"/>
            <a:ext cx="1899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Kiswahili, '</a:t>
            </a:r>
            <a:r>
              <a:rPr lang="en-US" dirty="0" err="1" smtClean="0"/>
              <a:t>najijali</a:t>
            </a:r>
            <a:r>
              <a:rPr lang="en-US" dirty="0" smtClean="0"/>
              <a:t>' means,</a:t>
            </a:r>
          </a:p>
          <a:p>
            <a:pPr algn="ctr"/>
            <a:r>
              <a:rPr lang="en-US" dirty="0" smtClean="0"/>
              <a:t> "I care for me."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258106" y="6560598"/>
            <a:ext cx="6924582" cy="2974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11372" y="6550223"/>
            <a:ext cx="6880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Empowering teen mothers to become financially independent.       </a:t>
            </a:r>
            <a:r>
              <a:rPr lang="en-US" sz="1400" dirty="0" err="1" smtClean="0"/>
              <a:t>Namwela-Chwele</a:t>
            </a:r>
            <a:r>
              <a:rPr lang="en-US" sz="1400" dirty="0" smtClean="0"/>
              <a:t>, Kenya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825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1800000"/>
    </mc:Choice>
    <mc:Fallback>
      <p:transition spd="slow" advTm="180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assification xmlns="76559bb5-0f34-4ca3-bb3c-08b894b89911">Internal Use Only</Classificatio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732ED99CCB254F92C30DA244CC33C8" ma:contentTypeVersion="10" ma:contentTypeDescription="Create a new document." ma:contentTypeScope="" ma:versionID="cd05fdca4905949db537f01ccc85807b">
  <xsd:schema xmlns:xsd="http://www.w3.org/2001/XMLSchema" xmlns:xs="http://www.w3.org/2001/XMLSchema" xmlns:p="http://schemas.microsoft.com/office/2006/metadata/properties" xmlns:ns3="76559bb5-0f34-4ca3-bb3c-08b894b89911" xmlns:ns4="792ce8a9-8949-4c0d-a8e8-89fe9e643e81" targetNamespace="http://schemas.microsoft.com/office/2006/metadata/properties" ma:root="true" ma:fieldsID="175969cead43765ef04e604097f1d1a2" ns3:_="" ns4:_="">
    <xsd:import namespace="76559bb5-0f34-4ca3-bb3c-08b894b89911"/>
    <xsd:import namespace="792ce8a9-8949-4c0d-a8e8-89fe9e643e81"/>
    <xsd:element name="properties">
      <xsd:complexType>
        <xsd:sequence>
          <xsd:element name="documentManagement">
            <xsd:complexType>
              <xsd:all>
                <xsd:element ref="ns3:Classification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59bb5-0f34-4ca3-bb3c-08b894b89911" elementFormDefault="qualified">
    <xsd:import namespace="http://schemas.microsoft.com/office/2006/documentManagement/types"/>
    <xsd:import namespace="http://schemas.microsoft.com/office/infopath/2007/PartnerControls"/>
    <xsd:element name="Classification" ma:index="8" nillable="true" ma:displayName="Classification" ma:default="Internal Use Only" ma:format="Dropdown" ma:internalName="Classification" ma:readOnly="false">
      <xsd:simpleType>
        <xsd:restriction base="dms:Choice">
          <xsd:enumeration value="Internal Use Only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ce8a9-8949-4c0d-a8e8-89fe9e643e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0992768c-f2eb-43b7-9b71-af52cd52a9b3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8085E0-6504-4BD4-8AC8-854E08F8B2B9}">
  <ds:schemaRefs>
    <ds:schemaRef ds:uri="http://schemas.microsoft.com/office/2006/metadata/properties"/>
    <ds:schemaRef ds:uri="http://schemas.microsoft.com/office/infopath/2007/PartnerControls"/>
    <ds:schemaRef ds:uri="76559bb5-0f34-4ca3-bb3c-08b894b89911"/>
  </ds:schemaRefs>
</ds:datastoreItem>
</file>

<file path=customXml/itemProps2.xml><?xml version="1.0" encoding="utf-8"?>
<ds:datastoreItem xmlns:ds="http://schemas.openxmlformats.org/officeDocument/2006/customXml" ds:itemID="{57FDEE87-13C2-4CB3-8FF3-76CC274837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559bb5-0f34-4ca3-bb3c-08b894b89911"/>
    <ds:schemaRef ds:uri="792ce8a9-8949-4c0d-a8e8-89fe9e643e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EB9287-971C-4171-AD47-DF3CC743895E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DA614518-A05B-4A40-A13E-2A56B531A7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47497</TotalTime>
  <Words>454</Words>
  <Application>Microsoft Office PowerPoint</Application>
  <PresentationFormat>Custom</PresentationFormat>
  <Paragraphs>138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Rotary Club</dc:creator>
  <cp:lastModifiedBy>Tammara Tippel</cp:lastModifiedBy>
  <cp:revision>749</cp:revision>
  <cp:lastPrinted>2021-05-04T20:52:12Z</cp:lastPrinted>
  <dcterms:created xsi:type="dcterms:W3CDTF">2019-07-02T15:25:59Z</dcterms:created>
  <dcterms:modified xsi:type="dcterms:W3CDTF">2023-01-16T21:24:39Z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0x010100E4732ED99CCB254F92C30DA244CC33C8</vt:lpwstr>
  </property>
</Properties>
</file>