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4" r:id="rId5"/>
    <p:sldId id="272" r:id="rId6"/>
    <p:sldId id="265" r:id="rId7"/>
    <p:sldId id="266" r:id="rId8"/>
    <p:sldId id="274" r:id="rId9"/>
    <p:sldId id="258" r:id="rId10"/>
    <p:sldId id="261" r:id="rId11"/>
    <p:sldId id="276" r:id="rId12"/>
    <p:sldId id="269" r:id="rId13"/>
    <p:sldId id="271" r:id="rId14"/>
  </p:sldIdLst>
  <p:sldSz cx="9144000" cy="6858000" type="screen4x3"/>
  <p:notesSz cx="6858000" cy="9144000"/>
  <p:defaultTextStyle>
    <a:lvl1pPr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1pPr>
    <a:lvl2pPr indent="457200"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2pPr>
    <a:lvl3pPr indent="914400"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3pPr>
    <a:lvl4pPr indent="1371600"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4pPr>
    <a:lvl5pPr indent="1828800"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5pPr>
    <a:lvl6pPr indent="2286000"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6pPr>
    <a:lvl7pPr indent="2743200"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7pPr>
    <a:lvl8pPr indent="3200400"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8pPr>
    <a:lvl9pPr indent="3657600">
      <a:defRPr sz="2400">
        <a:solidFill>
          <a:srgbClr val="958D85"/>
        </a:solidFill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5F6"/>
          </a:solidFill>
        </a:fill>
      </a:tcStyle>
    </a:wholeTbl>
    <a:band2H>
      <a:tcTxStyle/>
      <a:tcStyle>
        <a:tcBdr/>
        <a:fill>
          <a:solidFill>
            <a:srgbClr val="E6F2FA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1B4E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1B4E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1B4E7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999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999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999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5CA"/>
          </a:solidFill>
        </a:fill>
      </a:tcStyle>
    </a:wholeTbl>
    <a:band2H>
      <a:tcTxStyle/>
      <a:tcStyle>
        <a:tcBdr/>
        <a:fill>
          <a:solidFill>
            <a:srgbClr val="FFEB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76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76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76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D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B4E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958D85"/>
              </a:solidFill>
              <a:prstDash val="solid"/>
              <a:bevel/>
            </a:ln>
          </a:top>
          <a:bottom>
            <a:ln w="25400" cap="flat">
              <a:solidFill>
                <a:srgbClr val="958D85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58D85"/>
              </a:solidFill>
              <a:prstDash val="solid"/>
              <a:bevel/>
            </a:ln>
          </a:top>
          <a:bottom>
            <a:ln w="25400" cap="flat">
              <a:solidFill>
                <a:srgbClr val="958D85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B4E7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DAD8"/>
          </a:solidFill>
        </a:fill>
      </a:tcStyle>
    </a:wholeTbl>
    <a:band2H>
      <a:tcTxStyle/>
      <a:tcStyle>
        <a:tcBdr/>
        <a:fill>
          <a:solidFill>
            <a:srgbClr val="EEEDED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58D8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58D8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58D85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bevel/>
            </a:ln>
          </a:left>
          <a:right>
            <a:ln w="12700" cap="flat">
              <a:solidFill>
                <a:srgbClr val="958D85"/>
              </a:solidFill>
              <a:prstDash val="solid"/>
              <a:bevel/>
            </a:ln>
          </a:right>
          <a:top>
            <a:ln w="12700" cap="flat">
              <a:solidFill>
                <a:srgbClr val="958D85"/>
              </a:solidFill>
              <a:prstDash val="solid"/>
              <a:bevel/>
            </a:ln>
          </a:top>
          <a:bottom>
            <a:ln w="12700" cap="flat">
              <a:solidFill>
                <a:srgbClr val="958D85"/>
              </a:solidFill>
              <a:prstDash val="solid"/>
              <a:bevel/>
            </a:ln>
          </a:bottom>
          <a:insideH>
            <a:ln w="12700" cap="flat">
              <a:solidFill>
                <a:srgbClr val="958D85"/>
              </a:solidFill>
              <a:prstDash val="solid"/>
              <a:bevel/>
            </a:ln>
          </a:insideH>
          <a:insideV>
            <a:ln w="12700" cap="flat">
              <a:solidFill>
                <a:srgbClr val="958D85"/>
              </a:solidFill>
              <a:prstDash val="solid"/>
              <a:bevel/>
            </a:ln>
          </a:insideV>
        </a:tcBdr>
        <a:fill>
          <a:solidFill>
            <a:srgbClr val="958D85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bevel/>
            </a:ln>
          </a:left>
          <a:right>
            <a:ln w="12700" cap="flat">
              <a:solidFill>
                <a:srgbClr val="958D85"/>
              </a:solidFill>
              <a:prstDash val="solid"/>
              <a:bevel/>
            </a:ln>
          </a:right>
          <a:top>
            <a:ln w="12700" cap="flat">
              <a:solidFill>
                <a:srgbClr val="958D85"/>
              </a:solidFill>
              <a:prstDash val="solid"/>
              <a:bevel/>
            </a:ln>
          </a:top>
          <a:bottom>
            <a:ln w="12700" cap="flat">
              <a:solidFill>
                <a:srgbClr val="958D85"/>
              </a:solidFill>
              <a:prstDash val="solid"/>
              <a:bevel/>
            </a:ln>
          </a:bottom>
          <a:insideH>
            <a:ln w="12700" cap="flat">
              <a:solidFill>
                <a:srgbClr val="958D85"/>
              </a:solidFill>
              <a:prstDash val="solid"/>
              <a:bevel/>
            </a:ln>
          </a:insideH>
          <a:insideV>
            <a:ln w="12700" cap="flat">
              <a:solidFill>
                <a:srgbClr val="958D85"/>
              </a:solidFill>
              <a:prstDash val="solid"/>
              <a:bevel/>
            </a:ln>
          </a:insideV>
        </a:tcBdr>
        <a:fill>
          <a:solidFill>
            <a:srgbClr val="958D85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bevel/>
            </a:ln>
          </a:left>
          <a:right>
            <a:ln w="12700" cap="flat">
              <a:solidFill>
                <a:srgbClr val="958D85"/>
              </a:solidFill>
              <a:prstDash val="solid"/>
              <a:bevel/>
            </a:ln>
          </a:right>
          <a:top>
            <a:ln w="50800" cap="flat">
              <a:solidFill>
                <a:srgbClr val="958D85"/>
              </a:solidFill>
              <a:prstDash val="solid"/>
              <a:bevel/>
            </a:ln>
          </a:top>
          <a:bottom>
            <a:ln w="12700" cap="flat">
              <a:solidFill>
                <a:srgbClr val="958D85"/>
              </a:solidFill>
              <a:prstDash val="solid"/>
              <a:bevel/>
            </a:ln>
          </a:bottom>
          <a:insideH>
            <a:ln w="12700" cap="flat">
              <a:solidFill>
                <a:srgbClr val="958D85"/>
              </a:solidFill>
              <a:prstDash val="solid"/>
              <a:bevel/>
            </a:ln>
          </a:insideH>
          <a:insideV>
            <a:ln w="12700" cap="flat">
              <a:solidFill>
                <a:srgbClr val="958D85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958D85"/>
      </a:tcTxStyle>
      <a:tcStyle>
        <a:tcBdr>
          <a:left>
            <a:ln w="12700" cap="flat">
              <a:solidFill>
                <a:srgbClr val="958D85"/>
              </a:solidFill>
              <a:prstDash val="solid"/>
              <a:bevel/>
            </a:ln>
          </a:left>
          <a:right>
            <a:ln w="12700" cap="flat">
              <a:solidFill>
                <a:srgbClr val="958D85"/>
              </a:solidFill>
              <a:prstDash val="solid"/>
              <a:bevel/>
            </a:ln>
          </a:right>
          <a:top>
            <a:ln w="12700" cap="flat">
              <a:solidFill>
                <a:srgbClr val="958D85"/>
              </a:solidFill>
              <a:prstDash val="solid"/>
              <a:bevel/>
            </a:ln>
          </a:top>
          <a:bottom>
            <a:ln w="25400" cap="flat">
              <a:solidFill>
                <a:srgbClr val="958D85"/>
              </a:solidFill>
              <a:prstDash val="solid"/>
              <a:bevel/>
            </a:ln>
          </a:bottom>
          <a:insideH>
            <a:ln w="12700" cap="flat">
              <a:solidFill>
                <a:srgbClr val="958D85"/>
              </a:solidFill>
              <a:prstDash val="solid"/>
              <a:bevel/>
            </a:ln>
          </a:insideH>
          <a:insideV>
            <a:ln w="12700" cap="flat">
              <a:solidFill>
                <a:srgbClr val="958D85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9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114648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Honoring the Flag Day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Next Week’s program: 5 most interesting things in 20 years. Steve Duin</a:t>
            </a: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Thank you visitors and guests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8787" y="6165850"/>
            <a:ext cx="1216026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-76200" y="1714500"/>
            <a:ext cx="9296400" cy="2705100"/>
          </a:xfrm>
          <a:prstGeom prst="rect">
            <a:avLst/>
          </a:prstGeom>
          <a:solidFill>
            <a:srgbClr val="005DAA"/>
          </a:solidFill>
          <a:effectLst>
            <a:outerShdw blurRad="63500" dist="50800" dir="27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b">
            <a:noAutofit/>
          </a:bodyPr>
          <a:lstStyle>
            <a:lvl1pPr algn="l">
              <a:defRPr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533400" y="4611744"/>
            <a:ext cx="6400800" cy="2246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005DA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200">
                <a:solidFill>
                  <a:srgbClr val="005DA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200">
                <a:solidFill>
                  <a:srgbClr val="005DA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200">
                <a:solidFill>
                  <a:srgbClr val="005DA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200">
                <a:solidFill>
                  <a:srgbClr val="005DA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5DA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5DA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5DA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5DA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5DA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69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 w="12700">
            <a:miter lim="400000"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76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90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800">
                <a:solidFill>
                  <a:srgbClr val="D9D9D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D9D9D9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80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cap="all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000" cap="all">
                <a:solidFill>
                  <a:srgbClr val="958D85"/>
                </a:solidFill>
              </a:rPr>
              <a:t>Title 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B7B2AE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B7B2A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B7B2A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B7B2A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B7B2A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B7B2A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85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58D85"/>
                </a:solidFill>
              </a:rP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58D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58D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58D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58D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58D8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90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498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58D85"/>
                </a:solidFill>
              </a:rP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457200" y="1479617"/>
            <a:ext cx="4040188" cy="69525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58D85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58D85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58D85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58D85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958D8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95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58D85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99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102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958D85"/>
                </a:solidFill>
              </a:rPr>
              <a:t>Title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defRPr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58D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58D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58D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58D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58D8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107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>
                <a:solidFill>
                  <a:srgbClr val="958D8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958D85"/>
                </a:solidFill>
              </a:rP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958D85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958D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958D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958D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958D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958D8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112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8787" y="6165850"/>
            <a:ext cx="1216026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-76200" y="1714500"/>
            <a:ext cx="9296400" cy="2705100"/>
          </a:xfrm>
          <a:prstGeom prst="rect">
            <a:avLst/>
          </a:prstGeom>
          <a:solidFill>
            <a:srgbClr val="00246C"/>
          </a:solidFill>
          <a:effectLst>
            <a:outerShdw blurRad="63500" dist="50800" dir="27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b">
            <a:noAutofit/>
          </a:bodyPr>
          <a:lstStyle>
            <a:lvl1pPr algn="l">
              <a:defRPr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33400" y="4611744"/>
            <a:ext cx="6400800" cy="2246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00246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200">
                <a:solidFill>
                  <a:srgbClr val="00246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200">
                <a:solidFill>
                  <a:srgbClr val="00246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200">
                <a:solidFill>
                  <a:srgbClr val="00246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200">
                <a:solidFill>
                  <a:srgbClr val="00246C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246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246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246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246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246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115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7162800" y="6477000"/>
            <a:ext cx="1524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118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7162800" y="6477000"/>
            <a:ext cx="1524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124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 w="12700">
            <a:miter lim="400000"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7162800" y="6477000"/>
            <a:ext cx="1524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130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 w="12700">
            <a:miter lim="400000"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7162800" y="6477000"/>
            <a:ext cx="1524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136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7162800" y="6477000"/>
            <a:ext cx="1524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142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 w="12700">
            <a:miter lim="400000"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7162800" y="6477000"/>
            <a:ext cx="1524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148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7162800" y="6477000"/>
            <a:ext cx="1524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153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162800" y="6477000"/>
            <a:ext cx="15240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160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8787" y="6165850"/>
            <a:ext cx="1216026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-76200" y="1714500"/>
            <a:ext cx="9296400" cy="2705100"/>
          </a:xfrm>
          <a:prstGeom prst="rect">
            <a:avLst/>
          </a:prstGeom>
          <a:solidFill>
            <a:srgbClr val="009999"/>
          </a:solidFill>
          <a:effectLst>
            <a:outerShdw blurRad="63500" dist="50800" dir="27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b">
            <a:noAutofit/>
          </a:bodyPr>
          <a:lstStyle>
            <a:lvl1pPr algn="l">
              <a:defRPr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533400" y="4611744"/>
            <a:ext cx="6400800" cy="2246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00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200">
                <a:solidFill>
                  <a:srgbClr val="00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200">
                <a:solidFill>
                  <a:srgbClr val="00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200">
                <a:solidFill>
                  <a:srgbClr val="00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200">
                <a:solidFill>
                  <a:srgbClr val="009999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999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999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999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999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0999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5.png" descr="MSF3090_Powerpoint-1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914400" y="3048000"/>
            <a:ext cx="7848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914400" y="3810000"/>
            <a:ext cx="6400800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1512" indent="-214312" defTabSz="914400">
              <a:spcBef>
                <a:spcPts val="300"/>
              </a:spcBef>
              <a:buFontTx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57275" indent="-142875" defTabSz="914400">
              <a:spcBef>
                <a:spcPts val="300"/>
              </a:spcBef>
              <a:buFontTx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85912" indent="-214312" defTabSz="914400">
              <a:spcBef>
                <a:spcPts val="300"/>
              </a:spcBef>
              <a:buFontTx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728" indent="-244928" defTabSz="914400">
              <a:spcBef>
                <a:spcPts val="300"/>
              </a:spcBef>
              <a:buFontTx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/>
          <a:lstStyle>
            <a:lvl1pPr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FontTx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FontTx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FontTx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628650" y="1029890"/>
            <a:ext cx="7886700" cy="1196579"/>
          </a:xfrm>
          <a:prstGeom prst="rect">
            <a:avLst/>
          </a:prstGeom>
        </p:spPr>
        <p:txBody>
          <a:bodyPr lIns="34289" tIns="34289" rIns="34289" bIns="34289"/>
          <a:lstStyle>
            <a:lvl1pPr algn="l" defTabSz="914400">
              <a:lnSpc>
                <a:spcPct val="90000"/>
              </a:lnSpc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628650" y="2226468"/>
            <a:ext cx="3886200" cy="3774282"/>
          </a:xfrm>
          <a:prstGeom prst="rect">
            <a:avLst/>
          </a:prstGeom>
        </p:spPr>
        <p:txBody>
          <a:bodyPr lIns="34289" tIns="34289" rIns="34289" bIns="34289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9" indent="-320039" defTabSz="914400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xfrm>
            <a:off x="6457950" y="5638244"/>
            <a:ext cx="2057400" cy="246381"/>
          </a:xfrm>
          <a:prstGeom prst="rect">
            <a:avLst/>
          </a:prstGeom>
        </p:spPr>
        <p:txBody>
          <a:bodyPr lIns="34289" tIns="34289" rIns="34289" bIns="34289"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914400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685800" y="1154717"/>
            <a:ext cx="7772400" cy="2445731"/>
          </a:xfrm>
          <a:prstGeom prst="rect">
            <a:avLst/>
          </a:prstGeom>
        </p:spPr>
        <p:txBody>
          <a:bodyPr lIns="91424" tIns="91424" rIns="91424" bIns="91424" anchor="b">
            <a:noAutofit/>
          </a:bodyPr>
          <a:lstStyle>
            <a:lvl1pPr defTabSz="914400">
              <a:defRPr sz="6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6400"/>
              <a:t>Title Text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685800" y="3697303"/>
            <a:ext cx="7772400" cy="2070612"/>
          </a:xfrm>
          <a:prstGeom prst="rect">
            <a:avLst/>
          </a:prstGeom>
        </p:spPr>
        <p:txBody>
          <a:bodyPr lIns="91424" tIns="91424" rIns="91424" bIns="91424">
            <a:noAutofit/>
          </a:bodyPr>
          <a:lstStyle>
            <a:lvl1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algn="ctr" defTabSz="914400">
              <a:spcBef>
                <a:spcPts val="0"/>
              </a:spcBef>
              <a:buSzTx/>
              <a:buFontTx/>
              <a:buNone/>
              <a:defRPr sz="18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666666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666666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666666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666666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8556790" y="5601460"/>
            <a:ext cx="548700" cy="404804"/>
          </a:xfrm>
          <a:prstGeom prst="rect">
            <a:avLst/>
          </a:prstGeom>
        </p:spPr>
        <p:txBody>
          <a:bodyPr lIns="91424" tIns="91424" rIns="91424" bIns="91424"/>
          <a:lstStyle>
            <a:lvl1pPr defTabSz="914400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063229"/>
          </a:xfrm>
          <a:prstGeom prst="rect">
            <a:avLst/>
          </a:prstGeom>
        </p:spPr>
        <p:txBody>
          <a:bodyPr lIns="91424" tIns="91424" rIns="91424" bIns="91424" anchor="b">
            <a:noAutofit/>
          </a:bodyPr>
          <a:lstStyle>
            <a:lvl1pPr algn="l" defTabSz="9144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43350"/>
          </a:xfrm>
          <a:prstGeom prst="rect">
            <a:avLst/>
          </a:prstGeom>
        </p:spPr>
        <p:txBody>
          <a:bodyPr lIns="91424" tIns="91424" rIns="91424" bIns="91424">
            <a:noAutofit/>
          </a:bodyPr>
          <a:lstStyle>
            <a:lvl1pPr marL="0" indent="0" defTabSz="914400"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8556790" y="5601460"/>
            <a:ext cx="548700" cy="404804"/>
          </a:xfrm>
          <a:prstGeom prst="rect">
            <a:avLst/>
          </a:prstGeom>
        </p:spPr>
        <p:txBody>
          <a:bodyPr lIns="91424" tIns="91424" rIns="91424" bIns="91424"/>
          <a:lstStyle>
            <a:lvl1pPr defTabSz="914400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063229"/>
          </a:xfrm>
          <a:prstGeom prst="rect">
            <a:avLst/>
          </a:prstGeom>
        </p:spPr>
        <p:txBody>
          <a:bodyPr lIns="91424" tIns="91424" rIns="91424" bIns="91424" anchor="b">
            <a:noAutofit/>
          </a:bodyPr>
          <a:lstStyle>
            <a:lvl1pPr algn="l" defTabSz="9144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8556790" y="5601460"/>
            <a:ext cx="548700" cy="404804"/>
          </a:xfrm>
          <a:prstGeom prst="rect">
            <a:avLst/>
          </a:prstGeom>
        </p:spPr>
        <p:txBody>
          <a:bodyPr lIns="91424" tIns="91424" rIns="91424" bIns="91424"/>
          <a:lstStyle>
            <a:lvl1pPr defTabSz="914400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 flip="none" rotWithShape="1">
          <a:gsLst>
            <a:gs pos="0">
              <a:srgbClr val="FFFFFF"/>
            </a:gs>
            <a:gs pos="30000">
              <a:srgbClr val="FFFFFF"/>
            </a:gs>
            <a:gs pos="100000">
              <a:srgbClr val="CCCCC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063379"/>
          </a:xfrm>
          <a:prstGeom prst="rect">
            <a:avLst/>
          </a:prstGeom>
        </p:spPr>
        <p:txBody>
          <a:bodyPr lIns="91424" tIns="91424" rIns="91424" bIns="91424" anchor="b">
            <a:noAutofit/>
          </a:bodyPr>
          <a:lstStyle>
            <a:lvl1pPr algn="l" defTabSz="9144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43350"/>
          </a:xfrm>
          <a:prstGeom prst="rect">
            <a:avLst/>
          </a:prstGeom>
        </p:spPr>
        <p:txBody>
          <a:bodyPr lIns="91424" tIns="91424" rIns="91424" bIns="91424">
            <a:noAutofit/>
          </a:bodyPr>
          <a:lstStyle>
            <a:lvl1pPr marL="0" indent="0" defTabSz="914400"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spcBef>
                <a:spcPts val="0"/>
              </a:spcBef>
              <a:buSzTx/>
              <a:buFontTx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8556790" y="5601498"/>
            <a:ext cx="548700" cy="404804"/>
          </a:xfrm>
          <a:prstGeom prst="rect">
            <a:avLst/>
          </a:prstGeom>
        </p:spPr>
        <p:txBody>
          <a:bodyPr lIns="91424" tIns="91424" rIns="91424" bIns="91424"/>
          <a:lstStyle>
            <a:lvl1pPr defTabSz="914400"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8787" y="6165850"/>
            <a:ext cx="1216026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-76200" y="1714500"/>
            <a:ext cx="9296400" cy="2705100"/>
          </a:xfrm>
          <a:prstGeom prst="rect">
            <a:avLst/>
          </a:prstGeom>
          <a:solidFill>
            <a:srgbClr val="FF7600"/>
          </a:solidFill>
          <a:effectLst>
            <a:outerShdw blurRad="63500" dist="50800" dir="27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b">
            <a:noAutofit/>
          </a:bodyPr>
          <a:lstStyle>
            <a:lvl1pPr algn="l">
              <a:defRPr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33400" y="4611744"/>
            <a:ext cx="6400800" cy="2246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FF76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200">
                <a:solidFill>
                  <a:srgbClr val="FF76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200">
                <a:solidFill>
                  <a:srgbClr val="FF76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200">
                <a:solidFill>
                  <a:srgbClr val="FF76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200">
                <a:solidFill>
                  <a:srgbClr val="FF7600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760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760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760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760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760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96453" y="196453"/>
            <a:ext cx="8751094" cy="6482954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5718" tIns="35718" rIns="35718" bIns="35718" anchor="ctr"/>
          <a:lstStyle/>
          <a:p>
            <a:pPr lvl="0" algn="ctr" defTabSz="58420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1000125" y="3687960"/>
            <a:ext cx="7411641" cy="1848447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90000"/>
              </a:lnSpc>
              <a:defRPr sz="50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0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1000125" y="5527476"/>
            <a:ext cx="7411641" cy="964407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 defTabSz="584200">
              <a:spcBef>
                <a:spcPts val="0"/>
              </a:spcBef>
              <a:buSzTx/>
              <a:buFont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196453" y="196453"/>
            <a:ext cx="8751094" cy="6482954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5718" tIns="35718" rIns="35718" bIns="35718" anchor="ctr"/>
          <a:lstStyle/>
          <a:p>
            <a:pPr lvl="0" algn="ctr" defTabSz="58420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732234" y="179509"/>
            <a:ext cx="7679532" cy="1730529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sz="5000">
                <a:solidFill>
                  <a:srgbClr val="558A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732234" y="1910037"/>
            <a:ext cx="7679532" cy="4091629"/>
          </a:xfrm>
          <a:prstGeom prst="rect">
            <a:avLst/>
          </a:prstGeom>
        </p:spPr>
        <p:txBody>
          <a:bodyPr lIns="0" tIns="0" rIns="0" bIns="0" anchor="ctr"/>
          <a:lstStyle>
            <a:lvl1pPr marL="296333" indent="-296333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24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740833" indent="-296333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24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185333" indent="-296333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24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1629833" indent="-296333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24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2074333" indent="-296333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24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1 Up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195797" y="5874618"/>
            <a:ext cx="876058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3827D"/>
            </a:solidFill>
            <a:miter lim="400000"/>
          </a:ln>
        </p:spPr>
        <p:txBody>
          <a:bodyPr lIns="35718" tIns="35718" rIns="35718" bIns="35718" anchor="ctr"/>
          <a:lstStyle/>
          <a:p>
            <a:pPr lvl="0" defTabSz="457200">
              <a:defRPr sz="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196453" y="196453"/>
            <a:ext cx="8751094" cy="6482954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5718" tIns="35718" rIns="35718" bIns="35718" anchor="ctr"/>
          <a:lstStyle/>
          <a:p>
            <a:pPr lvl="0" algn="ctr" defTabSz="58420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258960" y="5884664"/>
            <a:ext cx="7625955" cy="464344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150000"/>
              </a:lnSpc>
              <a:defRPr sz="28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258960" y="6340078"/>
            <a:ext cx="7625955" cy="30361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 defTabSz="584200"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 defTabSz="584200"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 defTabSz="584200"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 defTabSz="584200"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1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1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1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1600" cap="all">
                <a:solidFill>
                  <a:srgbClr val="558AAB"/>
                </a:solidFill>
              </a:rPr>
              <a:t>Body Level Five</a:t>
            </a:r>
          </a:p>
        </p:txBody>
      </p:sp>
      <p:sp>
        <p:nvSpPr>
          <p:cNvPr id="217" name="Shape 217"/>
          <p:cNvSpPr/>
          <p:nvPr/>
        </p:nvSpPr>
        <p:spPr>
          <a:xfrm>
            <a:off x="-2598540" y="5875734"/>
            <a:ext cx="7625955" cy="46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 fontScale="85000" lnSpcReduction="20000"/>
          </a:bodyPr>
          <a:lstStyle>
            <a:lvl1pPr defTabSz="525779">
              <a:lnSpc>
                <a:spcPct val="150000"/>
              </a:lnSpc>
              <a:defRPr sz="26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600" cap="all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195797" y="5874618"/>
            <a:ext cx="876058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3827D"/>
            </a:solidFill>
            <a:miter lim="400000"/>
          </a:ln>
        </p:spPr>
        <p:txBody>
          <a:bodyPr lIns="35718" tIns="35718" rIns="35718" bIns="35718" anchor="ctr"/>
          <a:lstStyle/>
          <a:p>
            <a:pPr lvl="0" defTabSz="457200">
              <a:defRPr sz="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196453" y="196453"/>
            <a:ext cx="8751094" cy="6482954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5718" tIns="35718" rIns="35718" bIns="35718" anchor="ctr"/>
          <a:lstStyle/>
          <a:p>
            <a:pPr lvl="0" algn="ctr" defTabSz="58420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258960" y="5884664"/>
            <a:ext cx="7625955" cy="464344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150000"/>
              </a:lnSpc>
              <a:defRPr sz="28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xfrm>
            <a:off x="258960" y="6340078"/>
            <a:ext cx="7625955" cy="30361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 defTabSz="584200"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 defTabSz="584200"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 defTabSz="584200"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 defTabSz="584200">
              <a:spcBef>
                <a:spcPts val="0"/>
              </a:spcBef>
              <a:buSzTx/>
              <a:buFontTx/>
              <a:buNone/>
              <a:defRPr sz="16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1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1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1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1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196453" y="196453"/>
            <a:ext cx="8751094" cy="6482954"/>
          </a:xfrm>
          <a:prstGeom prst="rect">
            <a:avLst/>
          </a:prstGeom>
          <a:ln w="12700">
            <a:solidFill>
              <a:srgbClr val="83827D"/>
            </a:solidFill>
            <a:miter lim="400000"/>
          </a:ln>
        </p:spPr>
        <p:txBody>
          <a:bodyPr lIns="35718" tIns="35718" rIns="35718" bIns="35718" anchor="ctr"/>
          <a:lstStyle/>
          <a:p>
            <a:pPr lvl="0" algn="ctr" defTabSz="58420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732234" y="1035843"/>
            <a:ext cx="7679532" cy="4786314"/>
          </a:xfrm>
          <a:prstGeom prst="rect">
            <a:avLst/>
          </a:prstGeom>
        </p:spPr>
        <p:txBody>
          <a:bodyPr lIns="0" tIns="0" rIns="0" bIns="0" anchor="ctr"/>
          <a:lstStyle>
            <a:lvl1pPr marL="296333" indent="-296333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24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740833" indent="-296333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24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185333" indent="-296333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24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1629833" indent="-296333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24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2074333" indent="-296333" defTabSz="584200">
              <a:spcBef>
                <a:spcPts val="3200"/>
              </a:spcBef>
              <a:buSzPct val="40000"/>
              <a:buFontTx/>
              <a:buBlip>
                <a:blip r:embed="rId3"/>
              </a:buBlip>
              <a:defRPr sz="24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8787" y="6165850"/>
            <a:ext cx="1216026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41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48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 w="12700">
            <a:miter lim="400000"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55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 w="12700">
            <a:miter lim="400000"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7086600" y="6477000"/>
            <a:ext cx="160020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9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TITLE  |  </a:t>
            </a:r>
            <a:r>
              <a:rPr sz="900" spc="300">
                <a:solidFill>
                  <a:srgbClr val="BCBDC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  </a:t>
            </a:r>
          </a:p>
        </p:txBody>
      </p:sp>
      <p:pic>
        <p:nvPicPr>
          <p:cNvPr id="62" name="image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6299200"/>
            <a:ext cx="895350" cy="33655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rgbClr val="958D8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6911" indent="-329711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26127" indent="-311727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52600" indent="-381000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57425" indent="-428625">
              <a:defRPr sz="3000">
                <a:solidFill>
                  <a:srgbClr val="58585A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8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-381000" y="3429000"/>
            <a:ext cx="9753600" cy="990600"/>
          </a:xfrm>
          <a:prstGeom prst="rect">
            <a:avLst/>
          </a:prstGeom>
          <a:solidFill>
            <a:srgbClr val="01B4E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448733" y="3810000"/>
            <a:ext cx="679026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Lake Oswego Rotary</a:t>
            </a:r>
            <a:endParaRPr sz="2400" dirty="0">
              <a:solidFill>
                <a:srgbClr val="958D85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1B4E7"/>
                </a:solidFill>
                <a:latin typeface="Georgia"/>
                <a:ea typeface="Georgia"/>
                <a:cs typeface="Georgia"/>
                <a:sym typeface="Georgia"/>
              </a:rPr>
              <a:t>Club Meeting </a:t>
            </a:r>
            <a:r>
              <a:rPr sz="2000" dirty="0" smtClean="0">
                <a:solidFill>
                  <a:srgbClr val="01B4E7"/>
                </a:solidFill>
                <a:latin typeface="Georgia"/>
                <a:ea typeface="Georgia"/>
                <a:cs typeface="Georgia"/>
                <a:sym typeface="Georgia"/>
              </a:rPr>
              <a:t>June 8, 2015</a:t>
            </a:r>
            <a:endParaRPr sz="2000" dirty="0">
              <a:solidFill>
                <a:srgbClr val="01B4E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914400" y="914400"/>
            <a:ext cx="3713942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i="1">
                <a:solidFill>
                  <a:srgbClr val="958D85"/>
                </a:solidFill>
                <a:latin typeface="Arial"/>
                <a:ea typeface="Arial"/>
                <a:cs typeface="Arial"/>
                <a:sym typeface="Arial"/>
              </a:rPr>
              <a:t>Note: We have hearing devices</a:t>
            </a:r>
            <a:endParaRPr sz="2400">
              <a:solidFill>
                <a:srgbClr val="958D85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i="1">
                <a:solidFill>
                  <a:srgbClr val="958D85"/>
                </a:solidFill>
                <a:latin typeface="Arial"/>
                <a:ea typeface="Arial"/>
                <a:cs typeface="Arial"/>
                <a:sym typeface="Arial"/>
              </a:rPr>
              <a:t>For enhanced listening</a:t>
            </a:r>
          </a:p>
        </p:txBody>
      </p:sp>
      <p:pic>
        <p:nvPicPr>
          <p:cNvPr id="232" name="image4.jpg" descr="th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09800" y="1717369"/>
            <a:ext cx="644831" cy="644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Lobster Feed 2015</a:t>
            </a:r>
          </a:p>
        </p:txBody>
      </p:sp>
      <p:pic>
        <p:nvPicPr>
          <p:cNvPr id="250" name="Screenshot 2015-06-01 09.40.2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3100" y="1028700"/>
            <a:ext cx="8178800" cy="523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70659" name="ShockwaveFlash1" r:id="rId2" imgW="8153280" imgH="5410080"/>
        </mc:Choice>
        <mc:Fallback>
          <p:control name="ShockwaveFlash1" r:id="rId2" imgW="8153280" imgH="54100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533400"/>
                  <a:ext cx="8151813" cy="5410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xfrm>
            <a:off x="1524000" y="2667000"/>
            <a:ext cx="7620000" cy="1600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Program: Angel Flight</a:t>
            </a:r>
          </a:p>
        </p:txBody>
      </p:sp>
      <p:sp>
        <p:nvSpPr>
          <p:cNvPr id="284" name="Shape 284"/>
          <p:cNvSpPr/>
          <p:nvPr/>
        </p:nvSpPr>
        <p:spPr>
          <a:xfrm>
            <a:off x="2362200" y="5029200"/>
            <a:ext cx="430306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958D85"/>
                </a:solidFill>
              </a:rPr>
              <a:t>Jake Jacobs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THANK YOU!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4.gif" descr="US_Flag.gif"/>
          <p:cNvPicPr/>
          <p:nvPr/>
        </p:nvPicPr>
        <p:blipFill>
          <a:blip r:embed="rId3" cstate="print">
            <a:alphaModFix amt="15000"/>
            <a:extLst/>
          </a:blip>
          <a:stretch>
            <a:fillRect/>
          </a:stretch>
        </p:blipFill>
        <p:spPr>
          <a:xfrm>
            <a:off x="-23834" y="-38100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	The Pledge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Welcome                                    Visitors &amp; Guests</a:t>
            </a:r>
          </a:p>
        </p:txBody>
      </p:sp>
      <p:pic>
        <p:nvPicPr>
          <p:cNvPr id="247" name="image9.png" descr="preview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33600" y="838199"/>
            <a:ext cx="3581400" cy="4795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423333" y="228600"/>
            <a:ext cx="8763001" cy="990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Rotary Day </a:t>
            </a:r>
            <a:r>
              <a:rPr lang="en-US" sz="2000" dirty="0" smtClean="0">
                <a:solidFill>
                  <a:srgbClr val="FFFFFF"/>
                </a:solidFill>
              </a:rPr>
              <a:t>at Farmers Market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63" name="Shape 263"/>
          <p:cNvSpPr>
            <a:spLocks noGrp="1"/>
          </p:cNvSpPr>
          <p:nvPr>
            <p:ph type="body" idx="1"/>
          </p:nvPr>
        </p:nvSpPr>
        <p:spPr>
          <a:xfrm>
            <a:off x="381000" y="1143001"/>
            <a:ext cx="8305800" cy="53339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58585A"/>
                </a:solidFill>
              </a:rPr>
              <a:t>Lake Oswego</a:t>
            </a:r>
            <a:r>
              <a:rPr sz="3000" dirty="0" smtClean="0">
                <a:solidFill>
                  <a:srgbClr val="58585A"/>
                </a:solidFill>
              </a:rPr>
              <a:t>, </a:t>
            </a:r>
            <a:r>
              <a:rPr sz="3000" dirty="0">
                <a:solidFill>
                  <a:srgbClr val="58585A"/>
                </a:solidFill>
              </a:rPr>
              <a:t>Kruse Way, </a:t>
            </a:r>
            <a:r>
              <a:rPr sz="3000" dirty="0" err="1">
                <a:solidFill>
                  <a:srgbClr val="58585A"/>
                </a:solidFill>
              </a:rPr>
              <a:t>Rotaract</a:t>
            </a:r>
            <a:r>
              <a:rPr sz="3000" dirty="0">
                <a:solidFill>
                  <a:srgbClr val="58585A"/>
                </a:solidFill>
              </a:rPr>
              <a:t> &amp; Interact</a:t>
            </a:r>
          </a:p>
        </p:txBody>
      </p:sp>
      <p:pic>
        <p:nvPicPr>
          <p:cNvPr id="264" name="pasted-imag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733800"/>
            <a:ext cx="22860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Rotaract Rotary Day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58" y="4953000"/>
            <a:ext cx="3510769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2800" y="2181287"/>
            <a:ext cx="1828800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958D8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Rotaract</a:t>
            </a:r>
            <a:endParaRPr kumimoji="0" lang="en-US" sz="2400" b="1" i="0" u="none" strike="noStrike" cap="none" spc="0" normalizeH="0" baseline="0" dirty="0" smtClean="0">
              <a:ln>
                <a:noFill/>
              </a:ln>
              <a:solidFill>
                <a:srgbClr val="958D85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dirty="0" smtClean="0"/>
              <a:t>Carmen Nunez </a:t>
            </a:r>
          </a:p>
          <a:p>
            <a:r>
              <a:rPr lang="en-US" dirty="0" smtClean="0"/>
              <a:t>Daniel Spalding</a:t>
            </a:r>
          </a:p>
          <a:p>
            <a:r>
              <a:rPr lang="en-US" dirty="0" smtClean="0"/>
              <a:t>Pedro Nunez</a:t>
            </a:r>
          </a:p>
          <a:p>
            <a:r>
              <a:rPr lang="en-US" dirty="0" smtClean="0"/>
              <a:t>Keisha </a:t>
            </a:r>
            <a:r>
              <a:rPr lang="en-US" dirty="0" err="1" smtClean="0"/>
              <a:t>Shippy</a:t>
            </a:r>
            <a:endParaRPr lang="en-US" dirty="0" smtClean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958D85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958D85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828800"/>
            <a:ext cx="31242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958D8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Interact</a:t>
            </a:r>
          </a:p>
          <a:p>
            <a:r>
              <a:rPr lang="en-US" dirty="0" err="1" smtClean="0"/>
              <a:t>Radhika</a:t>
            </a:r>
            <a:r>
              <a:rPr lang="en-US" dirty="0" smtClean="0"/>
              <a:t> </a:t>
            </a:r>
            <a:r>
              <a:rPr lang="en-US" dirty="0" err="1" smtClean="0"/>
              <a:t>Subrahmanyan</a:t>
            </a:r>
            <a:endParaRPr lang="en-US" dirty="0" smtClean="0"/>
          </a:p>
          <a:p>
            <a:r>
              <a:rPr lang="en-US" dirty="0" smtClean="0"/>
              <a:t>Johanna Brunson </a:t>
            </a:r>
            <a:br>
              <a:rPr lang="en-US" dirty="0" smtClean="0"/>
            </a:br>
            <a:r>
              <a:rPr lang="en-US" dirty="0" smtClean="0"/>
              <a:t>Eric </a:t>
            </a:r>
            <a:r>
              <a:rPr lang="en-US" dirty="0" err="1" smtClean="0"/>
              <a:t>Sasadeusz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David </a:t>
            </a:r>
            <a:r>
              <a:rPr lang="en-US" dirty="0" err="1" smtClean="0"/>
              <a:t>Boden</a:t>
            </a:r>
            <a:endParaRPr lang="en-US" dirty="0" smtClean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958D85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Malcolm\Pictures\Rotary\Rotary Day 2015\Rotaract and Kruse Way Rotary Da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2946400" cy="2209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48000" y="3962400"/>
            <a:ext cx="30480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958D85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Kruse Way Rotary</a:t>
            </a:r>
          </a:p>
          <a:p>
            <a:r>
              <a:rPr lang="en-US" dirty="0" smtClean="0"/>
              <a:t> Jackie </a:t>
            </a:r>
            <a:r>
              <a:rPr lang="en-US" dirty="0" err="1" smtClean="0"/>
              <a:t>MacGregor</a:t>
            </a:r>
            <a:endParaRPr lang="en-US" dirty="0" smtClean="0"/>
          </a:p>
          <a:p>
            <a:r>
              <a:rPr lang="en-US" dirty="0" smtClean="0"/>
              <a:t>Taylor Murdoch</a:t>
            </a:r>
          </a:p>
          <a:p>
            <a:r>
              <a:rPr lang="en-US" dirty="0" smtClean="0"/>
              <a:t>Randy Harvey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958D85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958D85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14400" y="-3351173"/>
            <a:ext cx="259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Jackie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MacGregor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Taylor Mur</a:t>
            </a:r>
            <a:r>
              <a:rPr lang="en-US" sz="1200" dirty="0" smtClean="0"/>
              <a:t> Jackie </a:t>
            </a:r>
            <a:r>
              <a:rPr lang="en-US" sz="1200" dirty="0" err="1" smtClean="0"/>
              <a:t>MacGregor</a:t>
            </a:r>
            <a:endParaRPr lang="en-US" sz="1200" dirty="0" smtClean="0"/>
          </a:p>
          <a:p>
            <a:r>
              <a:rPr lang="en-US" sz="1200" dirty="0" smtClean="0"/>
              <a:t>Taylor Murdoch</a:t>
            </a:r>
          </a:p>
          <a:p>
            <a:r>
              <a:rPr lang="en-US" sz="1200" dirty="0" smtClean="0"/>
              <a:t>Randy Harvey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doch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Randy Harvey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Day at Farmers Market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3352800" cy="3733800"/>
          </a:xfrm>
        </p:spPr>
        <p:txBody>
          <a:bodyPr/>
          <a:lstStyle/>
          <a:p>
            <a:r>
              <a:rPr lang="en-US" sz="2000" b="1" dirty="0" smtClean="0"/>
              <a:t>Lake Oswego Rotary</a:t>
            </a:r>
            <a:endParaRPr lang="en-US" sz="2000" dirty="0" smtClean="0"/>
          </a:p>
          <a:p>
            <a:r>
              <a:rPr lang="en-US" sz="2000" dirty="0" smtClean="0"/>
              <a:t>Nell Diamond – Chair</a:t>
            </a:r>
          </a:p>
          <a:p>
            <a:r>
              <a:rPr lang="en-US" sz="2000" dirty="0" smtClean="0"/>
              <a:t>Malcolm </a:t>
            </a:r>
            <a:r>
              <a:rPr lang="en-US" sz="2000" dirty="0" err="1" smtClean="0"/>
              <a:t>Mathes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Matthys</a:t>
            </a:r>
            <a:r>
              <a:rPr lang="en-US" sz="2000" dirty="0" smtClean="0"/>
              <a:t> </a:t>
            </a:r>
            <a:r>
              <a:rPr lang="en-US" sz="2000" dirty="0" err="1" smtClean="0"/>
              <a:t>Heyns</a:t>
            </a:r>
            <a:endParaRPr lang="en-US" sz="2000" dirty="0" smtClean="0"/>
          </a:p>
          <a:p>
            <a:r>
              <a:rPr lang="en-US" sz="2000" dirty="0" smtClean="0"/>
              <a:t>Don </a:t>
            </a:r>
            <a:r>
              <a:rPr lang="en-US" sz="2000" dirty="0" err="1" smtClean="0"/>
              <a:t>Nussmeier</a:t>
            </a:r>
            <a:endParaRPr lang="en-US" sz="2000" dirty="0" smtClean="0"/>
          </a:p>
          <a:p>
            <a:r>
              <a:rPr lang="en-US" sz="2000" dirty="0" smtClean="0"/>
              <a:t>Lynne Larson</a:t>
            </a:r>
          </a:p>
          <a:p>
            <a:r>
              <a:rPr lang="en-US" sz="2000" dirty="0" smtClean="0"/>
              <a:t>Beth </a:t>
            </a:r>
            <a:r>
              <a:rPr lang="en-US" sz="2000" dirty="0" err="1" smtClean="0"/>
              <a:t>Levich</a:t>
            </a:r>
            <a:endParaRPr lang="en-US" sz="2000" dirty="0" smtClean="0"/>
          </a:p>
          <a:p>
            <a:r>
              <a:rPr lang="en-US" sz="2000" dirty="0" smtClean="0"/>
              <a:t> Faye </a:t>
            </a:r>
            <a:r>
              <a:rPr lang="en-US" sz="2000" dirty="0" err="1" smtClean="0"/>
              <a:t>Tarzaban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Bob Liddell</a:t>
            </a:r>
          </a:p>
          <a:p>
            <a:r>
              <a:rPr lang="en-US" sz="2000" dirty="0" smtClean="0"/>
              <a:t>Bob </a:t>
            </a:r>
            <a:r>
              <a:rPr lang="en-US" sz="2000" dirty="0" err="1" smtClean="0"/>
              <a:t>Nemhauser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2015-06-06 07.50.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5181600"/>
            <a:ext cx="1905000" cy="1428750"/>
          </a:xfrm>
          <a:prstGeom prst="rect">
            <a:avLst/>
          </a:prstGeom>
        </p:spPr>
      </p:pic>
      <p:pic>
        <p:nvPicPr>
          <p:cNvPr id="5" name="Picture 4" descr="2015-06-06 09.27.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886200"/>
            <a:ext cx="3733800" cy="2800350"/>
          </a:xfrm>
          <a:prstGeom prst="rect">
            <a:avLst/>
          </a:prstGeom>
        </p:spPr>
      </p:pic>
      <p:pic>
        <p:nvPicPr>
          <p:cNvPr id="6" name="Picture 5" descr="Rotoract Rotary Day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1981200"/>
            <a:ext cx="2438400" cy="1828800"/>
          </a:xfrm>
          <a:prstGeom prst="rect">
            <a:avLst/>
          </a:prstGeom>
        </p:spPr>
      </p:pic>
      <p:pic>
        <p:nvPicPr>
          <p:cNvPr id="7" name="Picture 6" descr="Rotaract &amp; Lake Oswego Rotary Rotary Day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524000"/>
            <a:ext cx="3082159" cy="1752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Rotary on the Road - City of Lake Oswego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pic>
        <p:nvPicPr>
          <p:cNvPr id="268" name="Screenshot 2015-05-29 10.59.13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725" y="1029746"/>
            <a:ext cx="7711775" cy="563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Transition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272" name="Screenshot 2015-05-29 10.57.0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580" y="350761"/>
            <a:ext cx="7655786" cy="641604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1413710" y="494030"/>
            <a:ext cx="74737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96FF"/>
                </a:solidFill>
              </a:rPr>
              <a:t>Party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Events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001000" cy="4953000"/>
          </a:xfrm>
        </p:spPr>
        <p:txBody>
          <a:bodyPr/>
          <a:lstStyle/>
          <a:p>
            <a:pPr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latin typeface="Georgia" pitchFamily="18" charset="0"/>
              </a:rPr>
              <a:t>The </a:t>
            </a:r>
            <a:r>
              <a:rPr lang="en-US" sz="2000" dirty="0" err="1" smtClean="0">
                <a:latin typeface="Georgia" pitchFamily="18" charset="0"/>
              </a:rPr>
              <a:t>LORC's</a:t>
            </a:r>
            <a:r>
              <a:rPr lang="en-US" sz="2000" dirty="0" smtClean="0">
                <a:latin typeface="Georgia" pitchFamily="18" charset="0"/>
              </a:rPr>
              <a:t> Fiction Book Club Tuesday, June 9, 7:00 pm</a:t>
            </a:r>
          </a:p>
          <a:p>
            <a:pPr>
              <a:spcBef>
                <a:spcPts val="400"/>
              </a:spcBef>
              <a:buClr>
                <a:srgbClr val="716A62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latin typeface="Georgia" pitchFamily="18" charset="0"/>
              </a:rPr>
              <a:t>	at Curtis &amp; Jacquie's house, 17022 Crestview Drive, LO, to discuss The Tin Drum, by </a:t>
            </a:r>
            <a:r>
              <a:rPr lang="en-US" sz="2000" dirty="0" err="1" smtClean="0">
                <a:latin typeface="Georgia" pitchFamily="18" charset="0"/>
              </a:rPr>
              <a:t>Gunther</a:t>
            </a:r>
            <a:r>
              <a:rPr lang="en-US" sz="2000" dirty="0" smtClean="0">
                <a:latin typeface="Georgia" pitchFamily="18" charset="0"/>
              </a:rPr>
              <a:t> Grass.  All are welcome!</a:t>
            </a:r>
          </a:p>
          <a:p>
            <a:pPr>
              <a:spcBef>
                <a:spcPts val="400"/>
              </a:spcBef>
              <a:buClr>
                <a:srgbClr val="716A62"/>
              </a:buClr>
              <a:buNone/>
              <a:defRPr sz="1800">
                <a:solidFill>
                  <a:srgbClr val="000000"/>
                </a:solidFill>
              </a:defRPr>
            </a:pPr>
            <a:endParaRPr lang="en-US" sz="2000" dirty="0" smtClean="0">
              <a:latin typeface="Georgia" pitchFamily="18" charset="0"/>
            </a:endParaRPr>
          </a:p>
          <a:p>
            <a:pPr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latin typeface="Georgia" pitchFamily="18" charset="0"/>
              </a:rPr>
              <a:t>“Rotary on the Road”, June 15</a:t>
            </a:r>
            <a:r>
              <a:rPr lang="en-US" sz="2000" baseline="30000" dirty="0" smtClean="0">
                <a:latin typeface="Georgia" pitchFamily="18" charset="0"/>
              </a:rPr>
              <a:t>th</a:t>
            </a:r>
            <a:r>
              <a:rPr lang="en-US" sz="2000" dirty="0" smtClean="0">
                <a:latin typeface="Georgia" pitchFamily="18" charset="0"/>
              </a:rPr>
              <a:t> 12:30 PM</a:t>
            </a:r>
          </a:p>
          <a:p>
            <a:pPr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endParaRPr lang="en-US" sz="2000" dirty="0" smtClean="0">
              <a:latin typeface="Georgia" pitchFamily="18" charset="0"/>
            </a:endParaRPr>
          </a:p>
          <a:p>
            <a:pPr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latin typeface="Georgia" pitchFamily="18" charset="0"/>
              </a:rPr>
              <a:t>Rotary Lobster Feed and Charity Auction June 20</a:t>
            </a:r>
            <a:r>
              <a:rPr lang="en-US" sz="2000" baseline="30000" dirty="0" smtClean="0">
                <a:latin typeface="Georgia" pitchFamily="18" charset="0"/>
              </a:rPr>
              <a:t>th</a:t>
            </a:r>
            <a:r>
              <a:rPr lang="en-US" sz="2000" dirty="0" smtClean="0">
                <a:latin typeface="Georgia" pitchFamily="18" charset="0"/>
              </a:rPr>
              <a:t>  - 5:00PM</a:t>
            </a:r>
          </a:p>
          <a:p>
            <a:pPr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endParaRPr lang="en-US" sz="2000" dirty="0" smtClean="0">
              <a:latin typeface="Georgia" pitchFamily="18" charset="0"/>
            </a:endParaRPr>
          </a:p>
          <a:p>
            <a:pPr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latin typeface="Georgia" pitchFamily="18" charset="0"/>
              </a:rPr>
              <a:t>No Rotary Meeting on June 22</a:t>
            </a:r>
            <a:r>
              <a:rPr lang="en-US" sz="2000" baseline="30000" dirty="0" smtClean="0">
                <a:latin typeface="Georgia" pitchFamily="18" charset="0"/>
              </a:rPr>
              <a:t>nd</a:t>
            </a:r>
          </a:p>
          <a:p>
            <a:pPr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endParaRPr lang="en-US" sz="2000" baseline="30000" dirty="0" smtClean="0">
              <a:latin typeface="Georgia" pitchFamily="18" charset="0"/>
            </a:endParaRPr>
          </a:p>
          <a:p>
            <a:pPr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endParaRPr lang="en-US" sz="2000" baseline="30000" dirty="0" smtClean="0">
              <a:latin typeface="Georgia" pitchFamily="18" charset="0"/>
            </a:endParaRPr>
          </a:p>
          <a:p>
            <a:pPr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r>
              <a:rPr lang="en-US" sz="3200" baseline="30000" dirty="0" smtClean="0">
                <a:latin typeface="Georgia" pitchFamily="18" charset="0"/>
              </a:rPr>
              <a:t>No Meeting on June 29th – Transition Party that night at 6:00pm </a:t>
            </a:r>
            <a:endParaRPr lang="en-US" sz="3200" dirty="0" smtClean="0">
              <a:latin typeface="Georgia" pitchFamily="18" charset="0"/>
            </a:endParaRPr>
          </a:p>
          <a:p>
            <a:pPr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endParaRPr lang="en-US" sz="2000" dirty="0" smtClean="0">
              <a:latin typeface="Georgia" pitchFamily="18" charset="0"/>
            </a:endParaRPr>
          </a:p>
          <a:p>
            <a:pPr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endParaRPr lang="en-US" sz="2000" dirty="0" smtClean="0">
              <a:latin typeface="Georgia" pitchFamily="18" charset="0"/>
            </a:endParaRPr>
          </a:p>
          <a:p>
            <a:pPr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endParaRPr lang="en-US" sz="3200" baseline="30000" dirty="0" smtClean="0">
              <a:solidFill>
                <a:srgbClr val="716A62"/>
              </a:solidFill>
              <a:latin typeface="Georgia" pitchFamily="18" charset="0"/>
            </a:endParaRPr>
          </a:p>
          <a:p>
            <a:pPr lvl="0">
              <a:spcBef>
                <a:spcPts val="400"/>
              </a:spcBef>
              <a:buClr>
                <a:srgbClr val="716A62"/>
              </a:buClr>
              <a:buNone/>
              <a:defRPr sz="1800">
                <a:solidFill>
                  <a:srgbClr val="000000"/>
                </a:solidFill>
              </a:defRPr>
            </a:pPr>
            <a:endParaRPr lang="en-US" sz="3200" dirty="0" smtClean="0">
              <a:solidFill>
                <a:srgbClr val="716A62"/>
              </a:solidFill>
              <a:latin typeface="Georgia" pitchFamily="18" charset="0"/>
            </a:endParaRPr>
          </a:p>
          <a:p>
            <a:pPr lvl="0">
              <a:spcBef>
                <a:spcPts val="400"/>
              </a:spcBef>
              <a:buClr>
                <a:srgbClr val="716A62"/>
              </a:buClr>
              <a:defRPr sz="1800">
                <a:solidFill>
                  <a:srgbClr val="000000"/>
                </a:solidFill>
              </a:defRPr>
            </a:pPr>
            <a:endParaRPr lang="en-US" sz="3200" dirty="0" smtClean="0">
              <a:solidFill>
                <a:srgbClr val="716A62"/>
              </a:solidFill>
              <a:latin typeface="Georg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6.jpg" descr="highlight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841375"/>
            <a:ext cx="3505200" cy="182245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Member Highlights –  Jeff Aimonetti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FFFFFF"/>
      </a:dk1>
      <a:lt1>
        <a:srgbClr val="958D85"/>
      </a:lt1>
      <a:dk2>
        <a:srgbClr val="A7A7A7"/>
      </a:dk2>
      <a:lt2>
        <a:srgbClr val="535353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1B4E7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58D85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1B4E7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58D85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1B4E7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58D85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1B4E7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58D85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167</Words>
  <Application>Microsoft Office PowerPoint</Application>
  <PresentationFormat>On-screen Show (4:3)</PresentationFormat>
  <Paragraphs>65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</vt:lpstr>
      <vt:lpstr>PowerPoint Presentation</vt:lpstr>
      <vt:lpstr> The Pledge</vt:lpstr>
      <vt:lpstr>Welcome                                    Visitors &amp; Guests</vt:lpstr>
      <vt:lpstr>Rotary Day at Farmers Market</vt:lpstr>
      <vt:lpstr>Rotary Day at Farmers Market</vt:lpstr>
      <vt:lpstr>Rotary on the Road - City of Lake Oswego</vt:lpstr>
      <vt:lpstr>Transition</vt:lpstr>
      <vt:lpstr>Rotary Events</vt:lpstr>
      <vt:lpstr>Member Highlights –  Jeff Aimonetti</vt:lpstr>
      <vt:lpstr>Lobster Feed 2015</vt:lpstr>
      <vt:lpstr>PowerPoint Presentation</vt:lpstr>
      <vt:lpstr>Program: Angel Flight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Malcolm</dc:creator>
  <cp:lastModifiedBy>Jake</cp:lastModifiedBy>
  <cp:revision>52</cp:revision>
  <dcterms:modified xsi:type="dcterms:W3CDTF">2015-06-17T00:15:17Z</dcterms:modified>
</cp:coreProperties>
</file>