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2" r:id="rId2"/>
    <p:sldId id="334" r:id="rId3"/>
    <p:sldId id="266" r:id="rId4"/>
    <p:sldId id="343" r:id="rId5"/>
    <p:sldId id="344" r:id="rId6"/>
    <p:sldId id="258" r:id="rId7"/>
    <p:sldId id="270" r:id="rId8"/>
    <p:sldId id="271" r:id="rId9"/>
    <p:sldId id="273" r:id="rId10"/>
    <p:sldId id="275" r:id="rId11"/>
    <p:sldId id="327" r:id="rId12"/>
    <p:sldId id="277" r:id="rId13"/>
    <p:sldId id="310" r:id="rId14"/>
    <p:sldId id="25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71" autoAdjust="0"/>
    <p:restoredTop sz="97866" autoAdjust="0"/>
  </p:normalViewPr>
  <p:slideViewPr>
    <p:cSldViewPr snapToGrid="0" showGuides="1">
      <p:cViewPr varScale="1">
        <p:scale>
          <a:sx n="75" d="100"/>
          <a:sy n="75" d="100"/>
        </p:scale>
        <p:origin x="168" y="97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user/InteractOfficial" TargetMode="External"/><Relationship Id="rId3" Type="http://schemas.openxmlformats.org/officeDocument/2006/relationships/hyperlink" Target="https://my.rotary.org/en/document/interact-guide-rotary-club-sponsors-and-advisers" TargetMode="External"/><Relationship Id="rId7" Type="http://schemas.openxmlformats.org/officeDocument/2006/relationships/hyperlink" Target="http://www.facebook.com/interactofficial" TargetMode="Externa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hyperlink" Target="https://nam02.safelinks.protection.outlook.com/?url=http%3A%2F%2Fmsgfocus.rotary.org%2Fc%2F1a5k9zqrtTjh4rUl&amp;data=02%7C01%7CCaitlin.Cangialosi%40rotary.org%7C550d044f0e434f04496708d84b718135%7C67b4e0430afd4afb8b94bf96370c8e7f%7C1%7C0%7C637342298165038891&amp;sdata=jCjpffudKG1aCyj%2FkAhbqp9xZM8473lg7Iyo3HLs7as%3D&amp;reserved=0" TargetMode="External"/><Relationship Id="rId5" Type="http://schemas.openxmlformats.org/officeDocument/2006/relationships/hyperlink" Target="https://my.rotary.org/learn?deep-link=https%3A//learn.rotary.org/members/learn/learning_plan/view/286/service-learning-for-advisers" TargetMode="External"/><Relationship Id="rId4" Type="http://schemas.openxmlformats.org/officeDocument/2006/relationships/hyperlink" Target="http://www.rotary.org/learn" TargetMode="External"/><Relationship Id="rId9" Type="http://schemas.openxmlformats.org/officeDocument/2006/relationships/hyperlink" Target="https://my.rotary.org/en/news-features/newslett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user/InteractOfficial" TargetMode="External"/><Relationship Id="rId2" Type="http://schemas.openxmlformats.org/officeDocument/2006/relationships/hyperlink" Target="http://www.facebook.com/interactofficial" TargetMode="External"/><Relationship Id="rId1" Type="http://schemas.openxmlformats.org/officeDocument/2006/relationships/slideLayout" Target="../slideLayouts/slideLayout4.xml"/><Relationship Id="rId5" Type="http://schemas.openxmlformats.org/officeDocument/2006/relationships/hyperlink" Target="https://www.rotary.org/myrotary/en/news-media/new-program-logos-available-brand-center" TargetMode="External"/><Relationship Id="rId4" Type="http://schemas.openxmlformats.org/officeDocument/2006/relationships/hyperlink" Target="https://my.rotary.org/en/news-features/newslett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IgUviE9Qwc" TargetMode="External"/><Relationship Id="rId7" Type="http://schemas.openxmlformats.org/officeDocument/2006/relationships/hyperlink" Target="https://www.youtube.com/watch?v=pKiocfsXe7A" TargetMode="External"/><Relationship Id="rId2" Type="http://schemas.openxmlformats.org/officeDocument/2006/relationships/hyperlink" Target="https://www.youtube.com/watch?v=ulT-N5OCjhE" TargetMode="External"/><Relationship Id="rId1" Type="http://schemas.openxmlformats.org/officeDocument/2006/relationships/slideLayout" Target="../slideLayouts/slideLayout4.xml"/><Relationship Id="rId6" Type="http://schemas.openxmlformats.org/officeDocument/2006/relationships/hyperlink" Target="https://www.youtube.com/watch?v=fcsJt22m0uE" TargetMode="External"/><Relationship Id="rId5" Type="http://schemas.openxmlformats.org/officeDocument/2006/relationships/hyperlink" Target="https://www.youtube.com/watch?v=MXhuREFUqMA" TargetMode="External"/><Relationship Id="rId4" Type="http://schemas.openxmlformats.org/officeDocument/2006/relationships/hyperlink" Target="https://www.youtube.com/watch?v=kTY6M1cRn-A"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tags" Target="../tags/tag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Rotary Club of Greater Spokane Valley</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Start a new Interact Club</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11</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a:xfrm>
            <a:off x="76423" y="0"/>
            <a:ext cx="12192000" cy="5043713"/>
          </a:xfrm>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881500" y="1366763"/>
            <a:ext cx="9666515" cy="4401205"/>
          </a:xfrm>
          <a:prstGeom prst="rect">
            <a:avLst/>
          </a:prstGeom>
          <a:noFill/>
        </p:spPr>
        <p:txBody>
          <a:bodyPr wrap="square" rtlCol="0">
            <a:spAutoFit/>
          </a:bodyPr>
          <a:lstStyle/>
          <a:p>
            <a:pPr marL="457200" indent="-228600"/>
            <a:r>
              <a:rPr lang="en-US" sz="1400" b="1" dirty="0">
                <a:solidFill>
                  <a:schemeClr val="bg1"/>
                </a:solidFill>
                <a:latin typeface="Arial" panose="020B0604020202020204" pitchFamily="34" charset="0"/>
                <a:cs typeface="Arial" panose="020B0604020202020204" pitchFamily="34" charset="0"/>
              </a:rPr>
              <a:t>MAKE A BOLD STATEMENT</a:t>
            </a:r>
            <a:r>
              <a:rPr lang="en-US" dirty="0">
                <a:solidFill>
                  <a:srgbClr val="000000"/>
                </a:solidFill>
                <a:latin typeface="Times New Roman" panose="02020603050405020304" pitchFamily="18" charset="0"/>
              </a:rPr>
              <a:t>    </a:t>
            </a:r>
            <a:r>
              <a:rPr lang="en-US" dirty="0">
                <a:solidFill>
                  <a:srgbClr val="000000"/>
                </a:solidFill>
                <a:latin typeface="Arial" panose="020B0604020202020204" pitchFamily="34" charset="0"/>
              </a:rPr>
              <a:t>The </a:t>
            </a:r>
            <a:r>
              <a:rPr lang="en-US" u="sng" dirty="0">
                <a:solidFill>
                  <a:srgbClr val="800080"/>
                </a:solidFill>
                <a:latin typeface="Arial" panose="020B0604020202020204" pitchFamily="34" charset="0"/>
                <a:hlinkClick r:id="rId3"/>
              </a:rPr>
              <a:t>Interact Guide for Rotary Club Sponsors and Advisers</a:t>
            </a:r>
            <a:r>
              <a:rPr lang="en-US" dirty="0">
                <a:solidFill>
                  <a:srgbClr val="000000"/>
                </a:solidFill>
                <a:latin typeface="Arial" panose="020B0604020202020204" pitchFamily="34" charset="0"/>
              </a:rPr>
              <a:t> provides the basics on starting or revitalizing an Interact club.</a:t>
            </a:r>
            <a:endParaRPr lang="en-US" dirty="0">
              <a:solidFill>
                <a:srgbClr val="000000"/>
              </a:solidFill>
              <a:latin typeface="Times New Roman" panose="02020603050405020304" pitchFamily="18" charset="0"/>
            </a:endParaRPr>
          </a:p>
          <a:p>
            <a:pPr marL="457200" indent="-228600"/>
            <a:r>
              <a:rPr lang="en-US" dirty="0">
                <a:solidFill>
                  <a:srgbClr val="000000"/>
                </a:solidFill>
                <a:latin typeface="Symbol" pitchFamily="2" charset="2"/>
              </a:rPr>
              <a:t>·</a:t>
            </a:r>
            <a:r>
              <a:rPr lang="en-US" dirty="0">
                <a:solidFill>
                  <a:srgbClr val="000000"/>
                </a:solidFill>
                <a:latin typeface="Times New Roman" panose="02020603050405020304" pitchFamily="18" charset="0"/>
              </a:rPr>
              <a:t>       </a:t>
            </a:r>
            <a:r>
              <a:rPr lang="en-US" u="sng" dirty="0">
                <a:solidFill>
                  <a:srgbClr val="800080"/>
                </a:solidFill>
                <a:latin typeface="Arial" panose="020B0604020202020204" pitchFamily="34" charset="0"/>
                <a:hlinkClick r:id="rId4"/>
              </a:rPr>
              <a:t>Rotary’s Learning Center</a:t>
            </a:r>
            <a:r>
              <a:rPr lang="en-US" dirty="0">
                <a:solidFill>
                  <a:srgbClr val="000000"/>
                </a:solidFill>
                <a:latin typeface="Arial" panose="020B0604020202020204" pitchFamily="34" charset="0"/>
              </a:rPr>
              <a:t>:</a:t>
            </a:r>
            <a:endParaRPr lang="en-US" dirty="0">
              <a:solidFill>
                <a:srgbClr val="000000"/>
              </a:solidFill>
              <a:latin typeface="Times New Roman" panose="02020603050405020304" pitchFamily="18" charset="0"/>
            </a:endParaRPr>
          </a:p>
          <a:p>
            <a:pPr marL="914400" indent="-228600"/>
            <a:r>
              <a:rPr lang="en-US" dirty="0">
                <a:solidFill>
                  <a:srgbClr val="000000"/>
                </a:solidFill>
                <a:latin typeface="Courier New" panose="02070309020205020404" pitchFamily="49" charset="0"/>
              </a:rPr>
              <a:t>o</a:t>
            </a:r>
            <a:r>
              <a:rPr lang="en-US" dirty="0">
                <a:solidFill>
                  <a:srgbClr val="000000"/>
                </a:solidFill>
                <a:latin typeface="Times New Roman" panose="02020603050405020304" pitchFamily="18" charset="0"/>
              </a:rPr>
              <a:t>   </a:t>
            </a:r>
            <a:r>
              <a:rPr lang="en-US" u="sng" dirty="0">
                <a:solidFill>
                  <a:srgbClr val="800080"/>
                </a:solidFill>
                <a:latin typeface="Arial" panose="020B0604020202020204" pitchFamily="34" charset="0"/>
                <a:hlinkClick r:id="rId5"/>
              </a:rPr>
              <a:t>New service-learning resources</a:t>
            </a:r>
            <a:r>
              <a:rPr lang="en-US" dirty="0">
                <a:solidFill>
                  <a:srgbClr val="000000"/>
                </a:solidFill>
                <a:latin typeface="Arial" panose="020B0604020202020204" pitchFamily="34" charset="0"/>
              </a:rPr>
              <a:t>: Include interactive courses and downloadable workbooks for adult advisers and youth program participants.</a:t>
            </a:r>
            <a:endParaRPr lang="en-US" dirty="0">
              <a:solidFill>
                <a:srgbClr val="000000"/>
              </a:solidFill>
              <a:latin typeface="Times New Roman" panose="02020603050405020304" pitchFamily="18" charset="0"/>
            </a:endParaRPr>
          </a:p>
          <a:p>
            <a:pPr marL="914400" indent="-228600"/>
            <a:r>
              <a:rPr lang="en-US" dirty="0">
                <a:solidFill>
                  <a:srgbClr val="000000"/>
                </a:solidFill>
                <a:latin typeface="Courier New" panose="02070309020205020404" pitchFamily="49" charset="0"/>
              </a:rPr>
              <a:t>o</a:t>
            </a:r>
            <a:r>
              <a:rPr lang="en-US" dirty="0">
                <a:solidFill>
                  <a:srgbClr val="000000"/>
                </a:solidFill>
                <a:latin typeface="Times New Roman" panose="02020603050405020304" pitchFamily="18" charset="0"/>
              </a:rPr>
              <a:t>   </a:t>
            </a:r>
            <a:r>
              <a:rPr lang="en-US" u="sng" dirty="0">
                <a:solidFill>
                  <a:srgbClr val="800080"/>
                </a:solidFill>
                <a:latin typeface="Arial" panose="020B0604020202020204" pitchFamily="34" charset="0"/>
                <a:hlinkClick r:id="rId6"/>
              </a:rPr>
              <a:t>Get Started: District Interact Committee</a:t>
            </a:r>
            <a:r>
              <a:rPr lang="en-US" dirty="0">
                <a:solidFill>
                  <a:srgbClr val="000000"/>
                </a:solidFill>
                <a:latin typeface="Arial" panose="020B0604020202020204" pitchFamily="34" charset="0"/>
              </a:rPr>
              <a:t>: While this course is intended for the district Interact committee it includes information they may be relevant for your club, including fundraising ideas, promotional resources, and best practices for starting or growing an Interact club. </a:t>
            </a:r>
            <a:endParaRPr lang="en-US" dirty="0">
              <a:solidFill>
                <a:srgbClr val="000000"/>
              </a:solidFill>
              <a:latin typeface="Times New Roman" panose="02020603050405020304" pitchFamily="18" charset="0"/>
            </a:endParaRPr>
          </a:p>
          <a:p>
            <a:pPr marL="457200" indent="-228600"/>
            <a:r>
              <a:rPr lang="en-US" dirty="0">
                <a:solidFill>
                  <a:srgbClr val="000000"/>
                </a:solidFill>
                <a:latin typeface="Symbol" pitchFamily="2" charset="2"/>
              </a:rPr>
              <a:t>·</a:t>
            </a:r>
            <a:r>
              <a:rPr lang="en-US" dirty="0">
                <a:solidFill>
                  <a:srgbClr val="000000"/>
                </a:solidFill>
                <a:latin typeface="Times New Roman" panose="02020603050405020304" pitchFamily="18" charset="0"/>
              </a:rPr>
              <a:t>       </a:t>
            </a:r>
            <a:r>
              <a:rPr lang="en-US" dirty="0">
                <a:solidFill>
                  <a:srgbClr val="000000"/>
                </a:solidFill>
                <a:latin typeface="Arial" panose="020B0604020202020204" pitchFamily="34" charset="0"/>
              </a:rPr>
              <a:t>The </a:t>
            </a:r>
            <a:r>
              <a:rPr lang="en-US" u="sng" dirty="0">
                <a:solidFill>
                  <a:srgbClr val="800080"/>
                </a:solidFill>
                <a:latin typeface="Arial" panose="020B0604020202020204" pitchFamily="34" charset="0"/>
                <a:hlinkClick r:id="rId7" tooltip="http://www.facebook.com/interactofficial"/>
              </a:rPr>
              <a:t>Interact Facebook page</a:t>
            </a:r>
            <a:r>
              <a:rPr lang="en-US" dirty="0">
                <a:solidFill>
                  <a:srgbClr val="000000"/>
                </a:solidFill>
                <a:latin typeface="Arial" panose="020B0604020202020204" pitchFamily="34" charset="0"/>
              </a:rPr>
              <a:t> helps you connect with Interactors, Interact alumni, and other program champions.</a:t>
            </a:r>
            <a:endParaRPr lang="en-US" dirty="0">
              <a:solidFill>
                <a:srgbClr val="000000"/>
              </a:solidFill>
              <a:latin typeface="Times New Roman" panose="02020603050405020304" pitchFamily="18" charset="0"/>
            </a:endParaRPr>
          </a:p>
          <a:p>
            <a:pPr marL="457200" indent="-228600"/>
            <a:r>
              <a:rPr lang="en-US" dirty="0">
                <a:solidFill>
                  <a:srgbClr val="000000"/>
                </a:solidFill>
                <a:latin typeface="Symbol" pitchFamily="2" charset="2"/>
              </a:rPr>
              <a:t>·</a:t>
            </a:r>
            <a:r>
              <a:rPr lang="en-US" dirty="0">
                <a:solidFill>
                  <a:srgbClr val="000000"/>
                </a:solidFill>
                <a:latin typeface="Times New Roman" panose="02020603050405020304" pitchFamily="18" charset="0"/>
              </a:rPr>
              <a:t>       </a:t>
            </a:r>
            <a:r>
              <a:rPr lang="en-US" u="sng" dirty="0">
                <a:solidFill>
                  <a:srgbClr val="800080"/>
                </a:solidFill>
                <a:latin typeface="Arial" panose="020B0604020202020204" pitchFamily="34" charset="0"/>
                <a:hlinkClick r:id="rId8"/>
              </a:rPr>
              <a:t>Watch Interact</a:t>
            </a:r>
            <a:r>
              <a:rPr lang="en-US" dirty="0">
                <a:solidFill>
                  <a:srgbClr val="000000"/>
                </a:solidFill>
                <a:latin typeface="Arial" panose="020B0604020202020204" pitchFamily="34" charset="0"/>
              </a:rPr>
              <a:t> on our YouTube channel and share videos about Interact to get students excited about their new club.</a:t>
            </a:r>
            <a:endParaRPr lang="en-US" dirty="0">
              <a:solidFill>
                <a:srgbClr val="000000"/>
              </a:solidFill>
              <a:latin typeface="Times New Roman" panose="02020603050405020304" pitchFamily="18" charset="0"/>
            </a:endParaRPr>
          </a:p>
          <a:p>
            <a:pPr marL="457200" indent="-228600"/>
            <a:r>
              <a:rPr lang="en-US" dirty="0">
                <a:solidFill>
                  <a:srgbClr val="000000"/>
                </a:solidFill>
                <a:latin typeface="Symbol" pitchFamily="2" charset="2"/>
              </a:rPr>
              <a:t>·</a:t>
            </a:r>
            <a:r>
              <a:rPr lang="en-US" dirty="0">
                <a:solidFill>
                  <a:srgbClr val="000000"/>
                </a:solidFill>
                <a:latin typeface="Times New Roman" panose="02020603050405020304" pitchFamily="18" charset="0"/>
              </a:rPr>
              <a:t>       </a:t>
            </a:r>
            <a:r>
              <a:rPr lang="en-US" dirty="0">
                <a:solidFill>
                  <a:srgbClr val="000000"/>
                </a:solidFill>
                <a:latin typeface="Arial" panose="020B0604020202020204" pitchFamily="34" charset="0"/>
              </a:rPr>
              <a:t>Subscribe to our monthly </a:t>
            </a:r>
            <a:r>
              <a:rPr lang="en-US" u="sng" dirty="0">
                <a:solidFill>
                  <a:srgbClr val="800080"/>
                </a:solidFill>
                <a:latin typeface="Arial" panose="020B0604020202020204" pitchFamily="34" charset="0"/>
                <a:hlinkClick r:id="rId9"/>
              </a:rPr>
              <a:t>Young Leaders in Action newsletter</a:t>
            </a:r>
            <a:r>
              <a:rPr lang="en-US" u="sng" dirty="0">
                <a:solidFill>
                  <a:srgbClr val="0000FF"/>
                </a:solidFill>
                <a:latin typeface="Arial" panose="020B0604020202020204" pitchFamily="34" charset="0"/>
              </a:rPr>
              <a:t>.</a:t>
            </a:r>
            <a:endParaRPr lang="en-US" dirty="0">
              <a:solidFill>
                <a:srgbClr val="000000"/>
              </a:solidFill>
              <a:latin typeface="Times New Roman" panose="02020603050405020304" pitchFamily="18" charset="0"/>
            </a:endParaRPr>
          </a:p>
          <a:p>
            <a:br>
              <a:rPr lang="en-US" sz="1400" dirty="0"/>
            </a:br>
            <a:endParaRPr lang="en-US" sz="14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0F84F4-848A-EE47-AB6C-3E1CACFAD26B}"/>
              </a:ext>
            </a:extLst>
          </p:cNvPr>
          <p:cNvSpPr>
            <a:spLocks noGrp="1"/>
          </p:cNvSpPr>
          <p:nvPr>
            <p:ph type="pic" sz="quarter" idx="13"/>
          </p:nvPr>
        </p:nvSpPr>
        <p:spPr/>
      </p:sp>
      <p:sp>
        <p:nvSpPr>
          <p:cNvPr id="3" name="Text Placeholder 2">
            <a:extLst>
              <a:ext uri="{FF2B5EF4-FFF2-40B4-BE49-F238E27FC236}">
                <a16:creationId xmlns:a16="http://schemas.microsoft.com/office/drawing/2014/main" id="{E20835F0-2B99-744A-8938-B3972B50182D}"/>
              </a:ext>
            </a:extLst>
          </p:cNvPr>
          <p:cNvSpPr>
            <a:spLocks noGrp="1"/>
          </p:cNvSpPr>
          <p:nvPr>
            <p:ph type="body" sz="quarter" idx="15"/>
          </p:nvPr>
        </p:nvSpPr>
        <p:spPr/>
        <p:txBody>
          <a:bodyPr/>
          <a:lstStyle/>
          <a:p>
            <a:pPr indent="-228600"/>
            <a:r>
              <a:rPr lang="en-US" b="0" dirty="0">
                <a:solidFill>
                  <a:srgbClr val="000000"/>
                </a:solidFill>
                <a:latin typeface="Times New Roman" panose="02020603050405020304" pitchFamily="18" charset="0"/>
              </a:rPr>
              <a:t> </a:t>
            </a:r>
            <a:r>
              <a:rPr lang="en-US" sz="1800" b="0" dirty="0">
                <a:solidFill>
                  <a:srgbClr val="000000"/>
                </a:solidFill>
                <a:latin typeface="Arial" panose="020B0604020202020204" pitchFamily="34" charset="0"/>
              </a:rPr>
              <a:t>The </a:t>
            </a:r>
            <a:r>
              <a:rPr lang="en-US" sz="1800" b="0" u="sng" dirty="0">
                <a:solidFill>
                  <a:srgbClr val="800080"/>
                </a:solidFill>
                <a:latin typeface="Arial" panose="020B0604020202020204" pitchFamily="34" charset="0"/>
                <a:hlinkClick r:id="rId2" tooltip="http://www.facebook.com/interactofficial"/>
              </a:rPr>
              <a:t>Interact Facebook page</a:t>
            </a:r>
            <a:r>
              <a:rPr lang="en-US" sz="1800" b="0" dirty="0">
                <a:solidFill>
                  <a:srgbClr val="000000"/>
                </a:solidFill>
                <a:latin typeface="Arial" panose="020B0604020202020204" pitchFamily="34" charset="0"/>
              </a:rPr>
              <a:t> helps you connect with Interactors, Interact alumni, and other program champions.</a:t>
            </a:r>
            <a:endParaRPr lang="en-US" sz="1800" b="0" dirty="0">
              <a:solidFill>
                <a:srgbClr val="000000"/>
              </a:solidFill>
              <a:latin typeface="Times New Roman" panose="02020603050405020304" pitchFamily="18" charset="0"/>
            </a:endParaRPr>
          </a:p>
          <a:p>
            <a:pPr indent="-228600"/>
            <a:r>
              <a:rPr lang="en-US" sz="1800" b="0" dirty="0">
                <a:solidFill>
                  <a:srgbClr val="000000"/>
                </a:solidFill>
                <a:latin typeface="Symbol" pitchFamily="2" charset="2"/>
              </a:rPr>
              <a:t>·</a:t>
            </a:r>
            <a:r>
              <a:rPr lang="en-US" sz="1800" b="0" dirty="0">
                <a:solidFill>
                  <a:srgbClr val="000000"/>
                </a:solidFill>
                <a:latin typeface="Times New Roman" panose="02020603050405020304" pitchFamily="18" charset="0"/>
              </a:rPr>
              <a:t>       </a:t>
            </a:r>
            <a:r>
              <a:rPr lang="en-US" sz="1800" b="0" u="sng" dirty="0">
                <a:solidFill>
                  <a:srgbClr val="800080"/>
                </a:solidFill>
                <a:latin typeface="Arial" panose="020B0604020202020204" pitchFamily="34" charset="0"/>
                <a:hlinkClick r:id="rId3"/>
              </a:rPr>
              <a:t>Watch Interact</a:t>
            </a:r>
            <a:r>
              <a:rPr lang="en-US" sz="1800" b="0" dirty="0">
                <a:solidFill>
                  <a:srgbClr val="000000"/>
                </a:solidFill>
                <a:latin typeface="Arial" panose="020B0604020202020204" pitchFamily="34" charset="0"/>
              </a:rPr>
              <a:t> on our YouTube channel and share videos about Interact to get students excited about their new club.</a:t>
            </a:r>
            <a:endParaRPr lang="en-US" sz="1800" b="0" dirty="0">
              <a:solidFill>
                <a:srgbClr val="000000"/>
              </a:solidFill>
              <a:latin typeface="Times New Roman" panose="02020603050405020304" pitchFamily="18" charset="0"/>
            </a:endParaRPr>
          </a:p>
          <a:p>
            <a:pPr indent="-228600"/>
            <a:r>
              <a:rPr lang="en-US" sz="1800" b="0" dirty="0">
                <a:solidFill>
                  <a:srgbClr val="000000"/>
                </a:solidFill>
                <a:latin typeface="Symbol" pitchFamily="2" charset="2"/>
              </a:rPr>
              <a:t>·</a:t>
            </a:r>
            <a:r>
              <a:rPr lang="en-US" sz="1800" b="0" dirty="0">
                <a:solidFill>
                  <a:srgbClr val="000000"/>
                </a:solidFill>
                <a:latin typeface="Times New Roman" panose="02020603050405020304" pitchFamily="18" charset="0"/>
              </a:rPr>
              <a:t>       </a:t>
            </a:r>
            <a:r>
              <a:rPr lang="en-US" sz="1800" b="0" dirty="0">
                <a:solidFill>
                  <a:srgbClr val="000000"/>
                </a:solidFill>
                <a:latin typeface="Arial" panose="020B0604020202020204" pitchFamily="34" charset="0"/>
              </a:rPr>
              <a:t>Subscribe to our monthly </a:t>
            </a:r>
            <a:r>
              <a:rPr lang="en-US" sz="1800" b="0" u="sng" dirty="0">
                <a:solidFill>
                  <a:srgbClr val="800080"/>
                </a:solidFill>
                <a:latin typeface="Arial" panose="020B0604020202020204" pitchFamily="34" charset="0"/>
                <a:hlinkClick r:id="rId4"/>
              </a:rPr>
              <a:t>Young Leaders in Action newsletter</a:t>
            </a:r>
            <a:r>
              <a:rPr lang="en-US" sz="1800" b="0" u="sng" dirty="0">
                <a:solidFill>
                  <a:srgbClr val="0000FF"/>
                </a:solidFill>
                <a:latin typeface="Arial" panose="020B0604020202020204" pitchFamily="34" charset="0"/>
              </a:rPr>
              <a:t>.</a:t>
            </a:r>
            <a:endParaRPr lang="en-US" sz="1800" b="0" dirty="0">
              <a:solidFill>
                <a:srgbClr val="000000"/>
              </a:solidFill>
              <a:latin typeface="Times New Roman" panose="02020603050405020304" pitchFamily="18" charset="0"/>
            </a:endParaRPr>
          </a:p>
          <a:p>
            <a:pPr indent="-228600"/>
            <a:r>
              <a:rPr lang="en-US" sz="1800" b="0" dirty="0">
                <a:solidFill>
                  <a:srgbClr val="0000FF"/>
                </a:solidFill>
                <a:latin typeface="Symbol" pitchFamily="2" charset="2"/>
              </a:rPr>
              <a:t>·</a:t>
            </a:r>
            <a:r>
              <a:rPr lang="en-US" sz="1800" b="0" dirty="0">
                <a:solidFill>
                  <a:srgbClr val="0000FF"/>
                </a:solidFill>
                <a:latin typeface="Times New Roman" panose="02020603050405020304" pitchFamily="18" charset="0"/>
              </a:rPr>
              <a:t>       </a:t>
            </a:r>
            <a:r>
              <a:rPr lang="en-US" sz="1800" b="0" dirty="0">
                <a:solidFill>
                  <a:srgbClr val="000000"/>
                </a:solidFill>
                <a:latin typeface="Arial" panose="020B0604020202020204" pitchFamily="34" charset="0"/>
              </a:rPr>
              <a:t>Make your own promotional materials, including Interact club signatures, by using the resources in </a:t>
            </a:r>
            <a:r>
              <a:rPr lang="en-US" sz="1800" b="0" dirty="0" err="1">
                <a:solidFill>
                  <a:srgbClr val="000000"/>
                </a:solidFill>
                <a:latin typeface="Arial" panose="020B0604020202020204" pitchFamily="34" charset="0"/>
              </a:rPr>
              <a:t>Rotary’s</a:t>
            </a:r>
            <a:r>
              <a:rPr lang="en-US" sz="1800" b="0" u="sng" dirty="0" err="1">
                <a:solidFill>
                  <a:srgbClr val="800080"/>
                </a:solidFill>
                <a:latin typeface="Arial" panose="020B0604020202020204" pitchFamily="34" charset="0"/>
                <a:hlinkClick r:id="rId5"/>
              </a:rPr>
              <a:t>Brand</a:t>
            </a:r>
            <a:r>
              <a:rPr lang="en-US" sz="1800" b="0" u="sng" dirty="0">
                <a:solidFill>
                  <a:srgbClr val="800080"/>
                </a:solidFill>
                <a:latin typeface="Arial" panose="020B0604020202020204" pitchFamily="34" charset="0"/>
                <a:hlinkClick r:id="rId5"/>
              </a:rPr>
              <a:t> Center</a:t>
            </a:r>
            <a:r>
              <a:rPr lang="en-US" sz="1800" b="0" u="sng" dirty="0">
                <a:solidFill>
                  <a:srgbClr val="0000FF"/>
                </a:solidFill>
                <a:latin typeface="Arial" panose="020B0604020202020204" pitchFamily="34" charset="0"/>
              </a:rPr>
              <a:t>.</a:t>
            </a:r>
            <a:endParaRPr lang="en-US" sz="1800" b="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9CBAA2-E38A-9540-A385-716521FF68BC}"/>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244163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C5451A-E8C5-1A43-864A-8B0010E23ED7}"/>
              </a:ext>
            </a:extLst>
          </p:cNvPr>
          <p:cNvSpPr>
            <a:spLocks noGrp="1"/>
          </p:cNvSpPr>
          <p:nvPr>
            <p:ph type="pic" sz="quarter" idx="13"/>
          </p:nvPr>
        </p:nvSpPr>
        <p:spPr/>
      </p:sp>
      <p:sp>
        <p:nvSpPr>
          <p:cNvPr id="3" name="Text Placeholder 2">
            <a:extLst>
              <a:ext uri="{FF2B5EF4-FFF2-40B4-BE49-F238E27FC236}">
                <a16:creationId xmlns:a16="http://schemas.microsoft.com/office/drawing/2014/main" id="{EC087700-62B5-9147-9D17-B797F57AFD71}"/>
              </a:ext>
            </a:extLst>
          </p:cNvPr>
          <p:cNvSpPr>
            <a:spLocks noGrp="1"/>
          </p:cNvSpPr>
          <p:nvPr>
            <p:ph type="body" sz="quarter" idx="15"/>
          </p:nvPr>
        </p:nvSpPr>
        <p:spPr/>
        <p:txBody>
          <a:bodyPr/>
          <a:lstStyle/>
          <a:p>
            <a:r>
              <a:rPr lang="en-US" sz="1600" dirty="0">
                <a:hlinkClick r:id="rId2"/>
              </a:rPr>
              <a:t>https://www.youtube.com/watch?v=ulT-N5OCjhE</a:t>
            </a:r>
            <a:r>
              <a:rPr lang="en-US" sz="1600" dirty="0"/>
              <a:t>   </a:t>
            </a:r>
          </a:p>
          <a:p>
            <a:r>
              <a:rPr lang="en-US" sz="1600" b="0" dirty="0"/>
              <a:t>How to Start a Rotary Interact Club  This is a video tutorial on how to start a Rotary Interact Club. The audience for this tutorial is Rotarians, Schools, and Students.</a:t>
            </a:r>
            <a:endParaRPr lang="en-US" sz="1600" dirty="0"/>
          </a:p>
          <a:p>
            <a:r>
              <a:rPr lang="en-US" sz="1600" dirty="0">
                <a:hlinkClick r:id="rId3"/>
              </a:rPr>
              <a:t>https://www.youtube.com/watch?v=ZIgUviE9Qwc</a:t>
            </a:r>
            <a:r>
              <a:rPr lang="en-US" sz="1600" dirty="0"/>
              <a:t>   </a:t>
            </a:r>
          </a:p>
          <a:p>
            <a:r>
              <a:rPr lang="en-US" sz="1600" b="0" dirty="0"/>
              <a:t>Start your service-learning journey today!</a:t>
            </a:r>
            <a:endParaRPr lang="en-US" sz="1600" dirty="0"/>
          </a:p>
          <a:p>
            <a:r>
              <a:rPr lang="en-US" sz="1600" dirty="0">
                <a:hlinkClick r:id="rId4"/>
              </a:rPr>
              <a:t>https://www.youtube.com/watch?v=kTY6M1cRn-A</a:t>
            </a:r>
            <a:r>
              <a:rPr lang="en-US" sz="1600" dirty="0"/>
              <a:t>  </a:t>
            </a:r>
          </a:p>
          <a:p>
            <a:r>
              <a:rPr lang="en-US" sz="1600" b="0" dirty="0"/>
              <a:t>Welcome to Interact!  </a:t>
            </a:r>
            <a:endParaRPr lang="en-US" sz="1600" dirty="0"/>
          </a:p>
          <a:p>
            <a:r>
              <a:rPr lang="en-US" sz="1600" dirty="0">
                <a:hlinkClick r:id="rId5"/>
              </a:rPr>
              <a:t>https://www.youtube.com/watch?v=MXhuREFUqMA</a:t>
            </a:r>
            <a:r>
              <a:rPr lang="en-US" sz="1600" dirty="0"/>
              <a:t>  </a:t>
            </a:r>
          </a:p>
          <a:p>
            <a:r>
              <a:rPr lang="en-US" sz="1600" b="0" dirty="0"/>
              <a:t>Rotary-Interact Presentation</a:t>
            </a:r>
            <a:endParaRPr lang="en-US" sz="1600" dirty="0"/>
          </a:p>
          <a:p>
            <a:r>
              <a:rPr lang="en-US" sz="1600" dirty="0">
                <a:hlinkClick r:id="rId6"/>
              </a:rPr>
              <a:t>https://www.youtube.com/watch?v=fcsJt22m0uE</a:t>
            </a:r>
            <a:r>
              <a:rPr lang="en-US" sz="1600" dirty="0"/>
              <a:t>  </a:t>
            </a:r>
          </a:p>
          <a:p>
            <a:r>
              <a:rPr lang="en-US" sz="1600" b="0" dirty="0"/>
              <a:t>Interact Club of Sch 155 Kyiv, Ukraine</a:t>
            </a:r>
            <a:endParaRPr lang="en-US" sz="1600" dirty="0"/>
          </a:p>
          <a:p>
            <a:r>
              <a:rPr lang="en-US" sz="1600" dirty="0">
                <a:hlinkClick r:id="rId7"/>
              </a:rPr>
              <a:t>https://www.youtube.com/watch?v=pKiocfsXe7A</a:t>
            </a:r>
            <a:r>
              <a:rPr lang="en-US" sz="1600" dirty="0"/>
              <a:t>  </a:t>
            </a:r>
          </a:p>
          <a:p>
            <a:r>
              <a:rPr lang="en-US" sz="1600" b="0" dirty="0"/>
              <a:t>2020 Interact Awards</a:t>
            </a:r>
          </a:p>
          <a:p>
            <a:endParaRPr lang="en-US" sz="1600" dirty="0"/>
          </a:p>
        </p:txBody>
      </p:sp>
      <p:sp>
        <p:nvSpPr>
          <p:cNvPr id="4" name="Slide Number Placeholder 3">
            <a:extLst>
              <a:ext uri="{FF2B5EF4-FFF2-40B4-BE49-F238E27FC236}">
                <a16:creationId xmlns:a16="http://schemas.microsoft.com/office/drawing/2014/main" id="{D34AA849-9C78-8C4B-A6AF-0207BD5FFDA6}"/>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57710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a:t>
            </a:r>
            <a:r>
              <a:rPr lang="en-US"/>
              <a:t>options:</a:t>
            </a:r>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Service Learning</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6</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4153</TotalTime>
  <Words>561</Words>
  <Application>Microsoft Macintosh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Symbol</vt:lpstr>
      <vt:lpstr>Times New Roman</vt:lpstr>
      <vt:lpstr>Office Theme</vt:lpstr>
      <vt:lpstr>Start a new Interact Club</vt:lpstr>
      <vt:lpstr>PowerPoint Presentation</vt:lpstr>
      <vt:lpstr>PowerPoint Presentation</vt:lpstr>
      <vt:lpstr>PowerPoint Presentation</vt:lpstr>
      <vt:lpstr>PowerPoint Presentation</vt:lpstr>
      <vt:lpstr>PowerPoint Presentation</vt:lpstr>
      <vt:lpstr>FOR TEXT/BULLET POINTS</vt:lpstr>
      <vt:lpstr>PowerPoint Presentation</vt:lpstr>
      <vt:lpstr>GRAPHICS Subhead</vt:lpstr>
      <vt:lpstr>PowerPoint Presentation</vt:lpstr>
      <vt:lpstr>PowerPoint Presentation</vt:lpstr>
      <vt:lpstr>GRAPHS/CHARTS Subhead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Chris Baca</cp:lastModifiedBy>
  <cp:revision>159</cp:revision>
  <cp:lastPrinted>2019-12-04T20:41:25Z</cp:lastPrinted>
  <dcterms:created xsi:type="dcterms:W3CDTF">2019-11-18T03:22:22Z</dcterms:created>
  <dcterms:modified xsi:type="dcterms:W3CDTF">2021-02-25T22:31:33Z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