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8" r:id="rId2"/>
    <p:sldId id="256" r:id="rId3"/>
    <p:sldId id="259" r:id="rId4"/>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AF6EB75-7D77-B044-BE5B-4A169941EEE5}"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21419717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6EB75-7D77-B044-BE5B-4A169941EEE5}"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421776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6EB75-7D77-B044-BE5B-4A169941EEE5}"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185645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6EB75-7D77-B044-BE5B-4A169941EEE5}"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38770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AF6EB75-7D77-B044-BE5B-4A169941EEE5}"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19044440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AF6EB75-7D77-B044-BE5B-4A169941EEE5}" type="datetimeFigureOut">
              <a:rPr lang="en-US" smtClean="0"/>
              <a:t>9/6/24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285290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AF6EB75-7D77-B044-BE5B-4A169941EEE5}"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EE71-B33A-954C-B948-58034CC159F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4047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F6EB75-7D77-B044-BE5B-4A169941EEE5}"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49902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6EB75-7D77-B044-BE5B-4A169941EEE5}"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304542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AF6EB75-7D77-B044-BE5B-4A169941EEE5}" type="datetimeFigureOut">
              <a:rPr lang="en-US" smtClean="0"/>
              <a:t>9/6/24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191903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AF6EB75-7D77-B044-BE5B-4A169941EEE5}" type="datetimeFigureOut">
              <a:rPr lang="en-US" smtClean="0"/>
              <a:t>9/6/24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CF5EE71-B33A-954C-B948-58034CC159FE}" type="slidenum">
              <a:rPr lang="en-US" smtClean="0"/>
              <a:t>‹#›</a:t>
            </a:fld>
            <a:endParaRPr lang="en-US"/>
          </a:p>
        </p:txBody>
      </p:sp>
    </p:spTree>
    <p:extLst>
      <p:ext uri="{BB962C8B-B14F-4D97-AF65-F5344CB8AC3E}">
        <p14:creationId xmlns:p14="http://schemas.microsoft.com/office/powerpoint/2010/main" val="401144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AF6EB75-7D77-B044-BE5B-4A169941EEE5}" type="datetimeFigureOut">
              <a:rPr lang="en-US" smtClean="0"/>
              <a:t>9/6/24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CF5EE71-B33A-954C-B948-58034CC159FE}" type="slidenum">
              <a:rPr lang="en-US" smtClean="0"/>
              <a:t>‹#›</a:t>
            </a:fld>
            <a:endParaRPr lang="en-US"/>
          </a:p>
        </p:txBody>
      </p:sp>
    </p:spTree>
    <p:extLst>
      <p:ext uri="{BB962C8B-B14F-4D97-AF65-F5344CB8AC3E}">
        <p14:creationId xmlns:p14="http://schemas.microsoft.com/office/powerpoint/2010/main" val="8356876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krotar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2727-376E-C83C-9415-BC081ED8A4E1}"/>
              </a:ext>
            </a:extLst>
          </p:cNvPr>
          <p:cNvSpPr>
            <a:spLocks noGrp="1"/>
          </p:cNvSpPr>
          <p:nvPr>
            <p:ph type="title"/>
          </p:nvPr>
        </p:nvSpPr>
        <p:spPr>
          <a:xfrm>
            <a:off x="0" y="0"/>
            <a:ext cx="8841131" cy="6858000"/>
          </a:xfrm>
        </p:spPr>
        <p:txBody>
          <a:bodyPr>
            <a:normAutofit fontScale="90000"/>
          </a:bodyPr>
          <a:lstStyle/>
          <a:p>
            <a:pPr algn="l"/>
            <a:r>
              <a:rPr lang="en-US" sz="1600" dirty="0">
                <a:latin typeface="Chakra Petch" pitchFamily="2" charset="-34"/>
                <a:ea typeface="Ayuthaya" pitchFamily="2" charset="-34"/>
                <a:cs typeface="Chakra Petch" pitchFamily="2" charset="-34"/>
              </a:rPr>
              <a:t>Pasco-Kennewick Rotary</a:t>
            </a: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Wine Valley Gala Committee</a:t>
            </a:r>
            <a:br>
              <a:rPr lang="en-US" sz="1600" dirty="0">
                <a:latin typeface="Chakra Petch" pitchFamily="2" charset="-34"/>
                <a:ea typeface="Ayuthaya" pitchFamily="2" charset="-34"/>
                <a:cs typeface="Chakra Petch" pitchFamily="2" charset="-34"/>
              </a:rPr>
            </a:br>
            <a:r>
              <a:rPr lang="en-US" sz="1800" dirty="0">
                <a:solidFill>
                  <a:srgbClr val="002060"/>
                </a:solidFill>
                <a:latin typeface="Chakra Petch" pitchFamily="2" charset="-34"/>
                <a:ea typeface="Ayuthaya" pitchFamily="2" charset="-34"/>
                <a:cs typeface="Chakra Petch" pitchFamily="2" charset="-34"/>
                <a:hlinkClick r:id="rId2">
                  <a:extLst>
                    <a:ext uri="{A12FA001-AC4F-418D-AE19-62706E023703}">
                      <ahyp:hlinkClr xmlns:ahyp="http://schemas.microsoft.com/office/drawing/2018/hyperlinkcolor" val="tx"/>
                    </a:ext>
                  </a:extLst>
                </a:hlinkClick>
              </a:rPr>
              <a:t>www.pkrotary.org</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Dear Friend</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The Pasco-Kennewick Rotary Club, a 501(c) 3 nonprofit organization, has a long-standing mission of “Supporting Our Youth” through grants and scholarships for high school and technical school graduates.</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Each year we raise funds to support this mission by selling elephant ears at the Benton –Franklin County Fair, the mid-Columbia Duck Race Raffle, our pickleball tournament, and the Wine Valley Gala.</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This letter aims to offer you and your company sponsorship opportunities for our indoor </a:t>
            </a:r>
            <a:r>
              <a:rPr lang="en-US" sz="1600" u="sng" dirty="0">
                <a:latin typeface="Chakra Petch" pitchFamily="2" charset="-34"/>
                <a:ea typeface="Ayuthaya" pitchFamily="2" charset="-34"/>
                <a:cs typeface="Chakra Petch" pitchFamily="2" charset="-34"/>
              </a:rPr>
              <a:t>Winter Pickleball Tournament</a:t>
            </a:r>
            <a:r>
              <a:rPr lang="en-US" sz="1600" dirty="0">
                <a:latin typeface="Chakra Petch" pitchFamily="2" charset="-34"/>
                <a:ea typeface="Ayuthaya" pitchFamily="2" charset="-34"/>
                <a:cs typeface="Chakra Petch" pitchFamily="2" charset="-34"/>
              </a:rPr>
              <a:t>, held at the </a:t>
            </a:r>
            <a:r>
              <a:rPr lang="en-US" sz="1600" b="1" dirty="0">
                <a:latin typeface="Chakra Petch" pitchFamily="2" charset="-34"/>
                <a:ea typeface="Ayuthaya" pitchFamily="2" charset="-34"/>
                <a:cs typeface="Chakra Petch" pitchFamily="2" charset="-34"/>
              </a:rPr>
              <a:t>Pacific Clinic</a:t>
            </a:r>
            <a:r>
              <a:rPr lang="en-US" sz="1600" dirty="0">
                <a:latin typeface="Chakra Petch" pitchFamily="2" charset="-34"/>
                <a:ea typeface="Ayuthaya" pitchFamily="2" charset="-34"/>
                <a:cs typeface="Chakra Petch" pitchFamily="2" charset="-34"/>
              </a:rPr>
              <a:t>, on January 25</a:t>
            </a:r>
            <a:r>
              <a:rPr lang="en-US" sz="1600" baseline="30000" dirty="0">
                <a:latin typeface="Chakra Petch" pitchFamily="2" charset="-34"/>
                <a:ea typeface="Ayuthaya" pitchFamily="2" charset="-34"/>
                <a:cs typeface="Chakra Petch" pitchFamily="2" charset="-34"/>
              </a:rPr>
              <a:t>th</a:t>
            </a:r>
            <a:r>
              <a:rPr lang="en-US" sz="1600" dirty="0">
                <a:latin typeface="Chakra Petch" pitchFamily="2" charset="-34"/>
                <a:ea typeface="Ayuthaya" pitchFamily="2" charset="-34"/>
                <a:cs typeface="Chakra Petch" pitchFamily="2" charset="-34"/>
              </a:rPr>
              <a:t> &amp; 26</a:t>
            </a:r>
            <a:r>
              <a:rPr lang="en-US" sz="1600" baseline="30000" dirty="0">
                <a:latin typeface="Chakra Petch" pitchFamily="2" charset="-34"/>
                <a:ea typeface="Ayuthaya" pitchFamily="2" charset="-34"/>
                <a:cs typeface="Chakra Petch" pitchFamily="2" charset="-34"/>
              </a:rPr>
              <a:t>th</a:t>
            </a:r>
            <a:r>
              <a:rPr lang="en-US" sz="1600" dirty="0">
                <a:latin typeface="Chakra Petch" pitchFamily="2" charset="-34"/>
                <a:ea typeface="Ayuthaya" pitchFamily="2" charset="-34"/>
                <a:cs typeface="Chakra Petch" pitchFamily="2" charset="-34"/>
              </a:rPr>
              <a:t> 2025.</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Additionally, your sponsorship includes the widely attended </a:t>
            </a:r>
            <a:r>
              <a:rPr lang="en-US" sz="1600" u="sng" dirty="0">
                <a:latin typeface="Chakra Petch" pitchFamily="2" charset="-34"/>
                <a:ea typeface="Ayuthaya" pitchFamily="2" charset="-34"/>
                <a:cs typeface="Chakra Petch" pitchFamily="2" charset="-34"/>
              </a:rPr>
              <a:t>Wine Valley Gala</a:t>
            </a:r>
            <a:r>
              <a:rPr lang="en-US" sz="1600" dirty="0">
                <a:latin typeface="Chakra Petch" pitchFamily="2" charset="-34"/>
                <a:ea typeface="Ayuthaya" pitchFamily="2" charset="-34"/>
                <a:cs typeface="Chakra Petch" pitchFamily="2" charset="-34"/>
              </a:rPr>
              <a:t>, on February 8</a:t>
            </a:r>
            <a:r>
              <a:rPr lang="en-US" sz="1600" baseline="30000" dirty="0">
                <a:latin typeface="Chakra Petch" pitchFamily="2" charset="-34"/>
                <a:ea typeface="Ayuthaya" pitchFamily="2" charset="-34"/>
                <a:cs typeface="Chakra Petch" pitchFamily="2" charset="-34"/>
              </a:rPr>
              <a:t>th</a:t>
            </a:r>
            <a:r>
              <a:rPr lang="en-US" sz="1600" dirty="0">
                <a:latin typeface="Chakra Petch" pitchFamily="2" charset="-34"/>
                <a:ea typeface="Ayuthaya" pitchFamily="2" charset="-34"/>
                <a:cs typeface="Chakra Petch" pitchFamily="2" charset="-34"/>
              </a:rPr>
              <a:t>, 2025, at </a:t>
            </a:r>
            <a:r>
              <a:rPr lang="en-US" sz="1600" b="1" dirty="0" err="1">
                <a:latin typeface="Chakra Petch" pitchFamily="2" charset="-34"/>
                <a:ea typeface="Ayuthaya" pitchFamily="2" charset="-34"/>
                <a:cs typeface="Chakra Petch" pitchFamily="2" charset="-34"/>
              </a:rPr>
              <a:t>Zintel</a:t>
            </a:r>
            <a:r>
              <a:rPr lang="en-US" sz="1600" b="1" dirty="0">
                <a:latin typeface="Chakra Petch" pitchFamily="2" charset="-34"/>
                <a:ea typeface="Ayuthaya" pitchFamily="2" charset="-34"/>
                <a:cs typeface="Chakra Petch" pitchFamily="2" charset="-34"/>
              </a:rPr>
              <a:t> Creek Restaurant &amp; Bar</a:t>
            </a:r>
            <a:r>
              <a:rPr lang="en-US" sz="1600" dirty="0">
                <a:latin typeface="Chakra Petch" pitchFamily="2" charset="-34"/>
                <a:ea typeface="Ayuthaya" pitchFamily="2" charset="-34"/>
                <a:cs typeface="Chakra Petch" pitchFamily="2" charset="-34"/>
              </a:rPr>
              <a:t> in Kennewick.</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We truly appreciate your time and consideration to discuss the fundraiser and our mission. Please do not hesitate to contact me if you have additional questions or need clarification.</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Thank you,</a:t>
            </a:r>
            <a:br>
              <a:rPr lang="en-US" sz="1600" dirty="0">
                <a:latin typeface="Chakra Petch" pitchFamily="2" charset="-34"/>
                <a:ea typeface="Ayuthaya" pitchFamily="2" charset="-34"/>
                <a:cs typeface="Chakra Petch" pitchFamily="2" charset="-34"/>
              </a:rPr>
            </a:b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Rob Di Piazza</a:t>
            </a: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Pickleball; Committee, Chair</a:t>
            </a: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(509) 205-4580</a:t>
            </a:r>
            <a:br>
              <a:rPr lang="en-US" sz="1600" dirty="0">
                <a:latin typeface="Chakra Petch" pitchFamily="2" charset="-34"/>
                <a:ea typeface="Ayuthaya" pitchFamily="2" charset="-34"/>
                <a:cs typeface="Chakra Petch" pitchFamily="2" charset="-34"/>
              </a:rPr>
            </a:br>
            <a:r>
              <a:rPr lang="en-US" sz="1600" dirty="0">
                <a:latin typeface="Chakra Petch" pitchFamily="2" charset="-34"/>
                <a:ea typeface="Ayuthaya" pitchFamily="2" charset="-34"/>
                <a:cs typeface="Chakra Petch" pitchFamily="2" charset="-34"/>
              </a:rPr>
              <a:t>P.S. All donations are tax-deductible</a:t>
            </a:r>
            <a:br>
              <a:rPr lang="en-US" sz="1100" dirty="0">
                <a:latin typeface="Annai MN" pitchFamily="2" charset="77"/>
                <a:ea typeface="Annai MN" pitchFamily="2" charset="77"/>
                <a:cs typeface="Annai MN" pitchFamily="2" charset="77"/>
              </a:rPr>
            </a:br>
            <a:br>
              <a:rPr lang="en-US" sz="1100" dirty="0">
                <a:latin typeface="Annai MN" pitchFamily="2" charset="77"/>
                <a:ea typeface="Annai MN" pitchFamily="2" charset="77"/>
                <a:cs typeface="Annai MN" pitchFamily="2" charset="77"/>
              </a:rPr>
            </a:br>
            <a:br>
              <a:rPr lang="en-US" sz="1100" dirty="0">
                <a:latin typeface="Annai MN" pitchFamily="2" charset="77"/>
                <a:ea typeface="Annai MN" pitchFamily="2" charset="77"/>
                <a:cs typeface="Annai MN" pitchFamily="2" charset="77"/>
              </a:rPr>
            </a:br>
            <a:endParaRPr lang="en-US" sz="1100" dirty="0">
              <a:latin typeface="Annai MN" pitchFamily="2" charset="77"/>
              <a:ea typeface="Annai MN" pitchFamily="2" charset="77"/>
              <a:cs typeface="Annai MN" pitchFamily="2" charset="77"/>
            </a:endParaRPr>
          </a:p>
        </p:txBody>
      </p:sp>
      <p:pic>
        <p:nvPicPr>
          <p:cNvPr id="5" name="Content Placeholder 4" descr="A blue and white circular qr code with a yellow logo&#10;&#10;Description automatically generated">
            <a:extLst>
              <a:ext uri="{FF2B5EF4-FFF2-40B4-BE49-F238E27FC236}">
                <a16:creationId xmlns:a16="http://schemas.microsoft.com/office/drawing/2014/main" id="{A63082BC-26E7-AB18-C705-67692E6DEEFD}"/>
              </a:ext>
            </a:extLst>
          </p:cNvPr>
          <p:cNvPicPr>
            <a:picLocks noGrp="1" noChangeAspect="1"/>
          </p:cNvPicPr>
          <p:nvPr>
            <p:ph idx="1"/>
          </p:nvPr>
        </p:nvPicPr>
        <p:blipFill>
          <a:blip r:embed="rId3"/>
          <a:stretch>
            <a:fillRect/>
          </a:stretch>
        </p:blipFill>
        <p:spPr>
          <a:xfrm>
            <a:off x="8944018" y="1878012"/>
            <a:ext cx="3101975" cy="3101975"/>
          </a:xfrm>
        </p:spPr>
      </p:pic>
    </p:spTree>
    <p:extLst>
      <p:ext uri="{BB962C8B-B14F-4D97-AF65-F5344CB8AC3E}">
        <p14:creationId xmlns:p14="http://schemas.microsoft.com/office/powerpoint/2010/main" val="31130885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F1BE6-45FA-75B4-677E-655933E23AD5}"/>
              </a:ext>
            </a:extLst>
          </p:cNvPr>
          <p:cNvSpPr>
            <a:spLocks noGrp="1"/>
          </p:cNvSpPr>
          <p:nvPr>
            <p:ph type="ctrTitle"/>
          </p:nvPr>
        </p:nvSpPr>
        <p:spPr>
          <a:xfrm>
            <a:off x="1524000" y="1122363"/>
            <a:ext cx="7286368" cy="2133599"/>
          </a:xfrm>
        </p:spPr>
        <p:txBody>
          <a:bodyPr/>
          <a:lstStyle/>
          <a:p>
            <a:endParaRPr lang="en-US" dirty="0"/>
          </a:p>
        </p:txBody>
      </p:sp>
      <p:sp>
        <p:nvSpPr>
          <p:cNvPr id="3" name="Subtitle 2">
            <a:extLst>
              <a:ext uri="{FF2B5EF4-FFF2-40B4-BE49-F238E27FC236}">
                <a16:creationId xmlns:a16="http://schemas.microsoft.com/office/drawing/2014/main" id="{95047300-25C5-B12E-9596-9416DF99B27C}"/>
              </a:ext>
            </a:extLst>
          </p:cNvPr>
          <p:cNvSpPr>
            <a:spLocks noGrp="1"/>
          </p:cNvSpPr>
          <p:nvPr>
            <p:ph type="subTitle" idx="1"/>
          </p:nvPr>
        </p:nvSpPr>
        <p:spPr>
          <a:xfrm>
            <a:off x="1524000" y="3602038"/>
            <a:ext cx="7286368" cy="895821"/>
          </a:xfrm>
        </p:spPr>
        <p:txBody>
          <a:bodyPr/>
          <a:lstStyle/>
          <a:p>
            <a:endParaRPr lang="en-US" dirty="0"/>
          </a:p>
        </p:txBody>
      </p:sp>
      <p:pic>
        <p:nvPicPr>
          <p:cNvPr id="7" name="Picture 6">
            <a:extLst>
              <a:ext uri="{FF2B5EF4-FFF2-40B4-BE49-F238E27FC236}">
                <a16:creationId xmlns:a16="http://schemas.microsoft.com/office/drawing/2014/main" id="{80D99A93-2854-F407-CF06-DC72E6FFB775}"/>
              </a:ext>
            </a:extLst>
          </p:cNvPr>
          <p:cNvPicPr>
            <a:picLocks noChangeAspect="1"/>
          </p:cNvPicPr>
          <p:nvPr/>
        </p:nvPicPr>
        <p:blipFill>
          <a:blip r:embed="rId2"/>
          <a:stretch>
            <a:fillRect/>
          </a:stretch>
        </p:blipFill>
        <p:spPr>
          <a:xfrm>
            <a:off x="333633" y="242501"/>
            <a:ext cx="8962768" cy="6356007"/>
          </a:xfrm>
          <a:prstGeom prst="rect">
            <a:avLst/>
          </a:prstGeom>
        </p:spPr>
      </p:pic>
      <p:pic>
        <p:nvPicPr>
          <p:cNvPr id="9" name="Picture 8" descr="A blue and white circular qr code with a yellow logo&#10;&#10;Description automatically generated">
            <a:extLst>
              <a:ext uri="{FF2B5EF4-FFF2-40B4-BE49-F238E27FC236}">
                <a16:creationId xmlns:a16="http://schemas.microsoft.com/office/drawing/2014/main" id="{35F6120F-5267-BF61-4666-434D04871ED4}"/>
              </a:ext>
            </a:extLst>
          </p:cNvPr>
          <p:cNvPicPr>
            <a:picLocks noChangeAspect="1"/>
          </p:cNvPicPr>
          <p:nvPr/>
        </p:nvPicPr>
        <p:blipFill>
          <a:blip r:embed="rId3"/>
          <a:stretch>
            <a:fillRect/>
          </a:stretch>
        </p:blipFill>
        <p:spPr>
          <a:xfrm>
            <a:off x="9475572" y="4263081"/>
            <a:ext cx="1915984" cy="1915984"/>
          </a:xfrm>
          <a:prstGeom prst="rect">
            <a:avLst/>
          </a:prstGeom>
        </p:spPr>
      </p:pic>
    </p:spTree>
    <p:extLst>
      <p:ext uri="{BB962C8B-B14F-4D97-AF65-F5344CB8AC3E}">
        <p14:creationId xmlns:p14="http://schemas.microsoft.com/office/powerpoint/2010/main" val="364248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845D95-C704-46FA-F43E-C21429D12604}"/>
              </a:ext>
            </a:extLst>
          </p:cNvPr>
          <p:cNvSpPr>
            <a:spLocks noGrp="1"/>
          </p:cNvSpPr>
          <p:nvPr>
            <p:ph idx="1"/>
          </p:nvPr>
        </p:nvSpPr>
        <p:spPr>
          <a:xfrm>
            <a:off x="5313406" y="481914"/>
            <a:ext cx="6450226" cy="5931243"/>
          </a:xfrm>
        </p:spPr>
        <p:txBody>
          <a:bodyPr anchor="ctr">
            <a:normAutofit fontScale="85000" lnSpcReduction="20000"/>
          </a:bodyPr>
          <a:lstStyle/>
          <a:p>
            <a:pPr rtl="0">
              <a:lnSpc>
                <a:spcPct val="90000"/>
              </a:lnSpc>
            </a:pPr>
            <a:r>
              <a:rPr lang="en-US" sz="1900" b="1" i="0" u="none" strike="noStrike" dirty="0">
                <a:effectLst/>
              </a:rPr>
              <a:t>Pk Rotary awarded the following scholarships in 23/24:</a:t>
            </a:r>
            <a:endParaRPr lang="en-US" sz="1900" b="0" i="0" u="none" strike="noStrike" dirty="0">
              <a:effectLst/>
            </a:endParaRPr>
          </a:p>
          <a:p>
            <a:pPr>
              <a:lnSpc>
                <a:spcPct val="90000"/>
              </a:lnSpc>
            </a:pPr>
            <a:r>
              <a:rPr lang="en-US" sz="1400" b="1" i="0" u="none" strike="noStrike" dirty="0">
                <a:effectLst/>
              </a:rPr>
              <a:t>Academic scholarships $36,500</a:t>
            </a:r>
            <a:br>
              <a:rPr lang="en-US" sz="500" b="1" i="0" u="none" strike="noStrike" dirty="0">
                <a:effectLst/>
              </a:rPr>
            </a:br>
            <a:r>
              <a:rPr lang="en-US" sz="1500" b="1" i="0" u="none" strike="noStrike" dirty="0">
                <a:effectLst/>
              </a:rPr>
              <a:t>Vocational scholarships $7,000</a:t>
            </a:r>
          </a:p>
          <a:p>
            <a:pPr rtl="0">
              <a:lnSpc>
                <a:spcPct val="90000"/>
              </a:lnSpc>
            </a:pPr>
            <a:r>
              <a:rPr lang="en-US" sz="1900" b="1" i="0" u="none" strike="noStrike" dirty="0">
                <a:effectLst/>
              </a:rPr>
              <a:t>We awarded the following grants in 23/24:</a:t>
            </a:r>
            <a:endParaRPr lang="en-US" sz="1900" b="0" i="0" u="none" strike="noStrike" dirty="0">
              <a:effectLst/>
            </a:endParaRPr>
          </a:p>
          <a:p>
            <a:pPr rtl="0">
              <a:lnSpc>
                <a:spcPct val="90000"/>
              </a:lnSpc>
            </a:pPr>
            <a:r>
              <a:rPr lang="en-US" sz="1200" b="1" i="0" u="none" strike="noStrike" dirty="0">
                <a:effectLst/>
              </a:rPr>
              <a:t>Kamiakin Music Booster</a:t>
            </a:r>
          </a:p>
          <a:p>
            <a:pPr rtl="0">
              <a:lnSpc>
                <a:spcPct val="90000"/>
              </a:lnSpc>
            </a:pPr>
            <a:r>
              <a:rPr lang="en-US" sz="1200" b="1" i="0" u="none" strike="noStrike" dirty="0">
                <a:effectLst/>
              </a:rPr>
              <a:t>Alzheimer’s Association</a:t>
            </a:r>
          </a:p>
          <a:p>
            <a:pPr rtl="0">
              <a:lnSpc>
                <a:spcPct val="90000"/>
              </a:lnSpc>
            </a:pPr>
            <a:r>
              <a:rPr lang="en-US" sz="1200" b="1" i="0" u="none" strike="noStrike" dirty="0">
                <a:effectLst/>
              </a:rPr>
              <a:t>Friends of Tri-Cities Animal Shelter</a:t>
            </a:r>
          </a:p>
          <a:p>
            <a:pPr rtl="0">
              <a:lnSpc>
                <a:spcPct val="90000"/>
              </a:lnSpc>
            </a:pPr>
            <a:r>
              <a:rPr lang="en-US" sz="1200" b="1" i="0" u="none" strike="noStrike" dirty="0">
                <a:effectLst/>
              </a:rPr>
              <a:t>Master Gardener</a:t>
            </a:r>
          </a:p>
          <a:p>
            <a:pPr rtl="0">
              <a:lnSpc>
                <a:spcPct val="90000"/>
              </a:lnSpc>
            </a:pPr>
            <a:r>
              <a:rPr lang="en-US" sz="1200" b="1" i="0" u="none" strike="noStrike" dirty="0">
                <a:effectLst/>
              </a:rPr>
              <a:t>Tri-Cities Community Health</a:t>
            </a:r>
          </a:p>
          <a:p>
            <a:pPr rtl="0">
              <a:lnSpc>
                <a:spcPct val="90000"/>
              </a:lnSpc>
            </a:pPr>
            <a:r>
              <a:rPr lang="en-US" sz="1200" b="1" i="0" u="none" strike="noStrike" dirty="0">
                <a:effectLst/>
              </a:rPr>
              <a:t>Meals on Wheels</a:t>
            </a:r>
          </a:p>
          <a:p>
            <a:pPr rtl="0">
              <a:lnSpc>
                <a:spcPct val="90000"/>
              </a:lnSpc>
            </a:pPr>
            <a:r>
              <a:rPr lang="en-US" sz="1200" b="1" i="0" u="none" strike="noStrike" dirty="0">
                <a:effectLst/>
              </a:rPr>
              <a:t>James McGee PTO</a:t>
            </a:r>
          </a:p>
          <a:p>
            <a:pPr rtl="0">
              <a:lnSpc>
                <a:spcPct val="90000"/>
              </a:lnSpc>
            </a:pPr>
            <a:r>
              <a:rPr lang="en-US" sz="1200" b="1" i="0" u="none" strike="noStrike" dirty="0">
                <a:effectLst/>
              </a:rPr>
              <a:t>Mirror Ministries</a:t>
            </a:r>
          </a:p>
          <a:p>
            <a:pPr rtl="0">
              <a:lnSpc>
                <a:spcPct val="90000"/>
              </a:lnSpc>
            </a:pPr>
            <a:r>
              <a:rPr lang="en-US" sz="1200" b="1" i="0" u="none" strike="noStrike" dirty="0">
                <a:effectLst/>
              </a:rPr>
              <a:t>Mid-Columbia Science Fair</a:t>
            </a:r>
          </a:p>
          <a:p>
            <a:pPr rtl="0">
              <a:lnSpc>
                <a:spcPct val="90000"/>
              </a:lnSpc>
            </a:pPr>
            <a:r>
              <a:rPr lang="en-US" sz="1200" b="1" i="0" u="none" strike="noStrike" dirty="0">
                <a:effectLst/>
              </a:rPr>
              <a:t>Crystal Apple Awards</a:t>
            </a:r>
          </a:p>
          <a:p>
            <a:pPr rtl="0">
              <a:lnSpc>
                <a:spcPct val="90000"/>
              </a:lnSpc>
            </a:pPr>
            <a:r>
              <a:rPr lang="en-US" sz="1200" b="1" i="0" u="none" strike="noStrike" dirty="0">
                <a:effectLst/>
              </a:rPr>
              <a:t>Big Bro Joe</a:t>
            </a:r>
          </a:p>
          <a:p>
            <a:pPr rtl="0">
              <a:lnSpc>
                <a:spcPct val="90000"/>
              </a:lnSpc>
            </a:pPr>
            <a:r>
              <a:rPr lang="en-US" sz="1200" b="1" i="0" u="none" strike="noStrike" dirty="0">
                <a:effectLst/>
              </a:rPr>
              <a:t>Leprechaun Dash</a:t>
            </a:r>
          </a:p>
          <a:p>
            <a:pPr rtl="0">
              <a:lnSpc>
                <a:spcPct val="90000"/>
              </a:lnSpc>
            </a:pPr>
            <a:r>
              <a:rPr lang="en-US" sz="1200" b="1" i="0" u="none" strike="noStrike" dirty="0">
                <a:effectLst/>
              </a:rPr>
              <a:t>COPA</a:t>
            </a:r>
          </a:p>
          <a:p>
            <a:pPr rtl="0">
              <a:lnSpc>
                <a:spcPct val="90000"/>
              </a:lnSpc>
            </a:pPr>
            <a:r>
              <a:rPr lang="en-US" sz="1200" b="1" i="0" u="none" strike="noStrike" dirty="0">
                <a:effectLst/>
              </a:rPr>
              <a:t>Flagpole at Veterans Memorial</a:t>
            </a:r>
          </a:p>
          <a:p>
            <a:pPr rtl="0">
              <a:lnSpc>
                <a:spcPct val="90000"/>
              </a:lnSpc>
            </a:pPr>
            <a:r>
              <a:rPr lang="en-US" sz="1200" b="1" i="0" u="none" strike="noStrike" dirty="0">
                <a:effectLst/>
              </a:rPr>
              <a:t>KC Help</a:t>
            </a:r>
          </a:p>
          <a:p>
            <a:pPr rtl="0">
              <a:lnSpc>
                <a:spcPct val="90000"/>
              </a:lnSpc>
            </a:pPr>
            <a:r>
              <a:rPr lang="en-US" sz="1200" b="1" i="0" u="none" strike="noStrike" dirty="0">
                <a:effectLst/>
              </a:rPr>
              <a:t>SHAKE</a:t>
            </a:r>
          </a:p>
          <a:p>
            <a:pPr rtl="0">
              <a:lnSpc>
                <a:spcPct val="90000"/>
              </a:lnSpc>
            </a:pPr>
            <a:r>
              <a:rPr lang="en-US" sz="1200" b="1" i="0" u="none" strike="noStrike" dirty="0">
                <a:effectLst/>
              </a:rPr>
              <a:t>Columbia Drum and Bugle Corps</a:t>
            </a:r>
          </a:p>
          <a:p>
            <a:pPr rtl="0">
              <a:lnSpc>
                <a:spcPct val="90000"/>
              </a:lnSpc>
            </a:pPr>
            <a:r>
              <a:rPr lang="en-US" sz="1200" b="1" i="0" u="none" strike="noStrike" dirty="0">
                <a:effectLst/>
              </a:rPr>
              <a:t>Academy of Children’s Theatre</a:t>
            </a:r>
          </a:p>
          <a:p>
            <a:pPr rtl="0">
              <a:lnSpc>
                <a:spcPct val="90000"/>
              </a:lnSpc>
            </a:pPr>
            <a:r>
              <a:rPr lang="en-US" sz="1200" b="1" i="0" u="none" strike="noStrike" dirty="0">
                <a:effectLst/>
              </a:rPr>
              <a:t>REACH Museum</a:t>
            </a:r>
          </a:p>
          <a:p>
            <a:pPr rtl="0">
              <a:lnSpc>
                <a:spcPct val="90000"/>
              </a:lnSpc>
            </a:pPr>
            <a:r>
              <a:rPr lang="en-US" sz="1200" b="1" i="0" u="none" strike="noStrike" dirty="0" err="1">
                <a:effectLst/>
              </a:rPr>
              <a:t>Goldsbury</a:t>
            </a:r>
            <a:r>
              <a:rPr lang="en-US" sz="1200" b="1" i="0" u="none" strike="noStrike" dirty="0">
                <a:effectLst/>
              </a:rPr>
              <a:t> Police Awards to Pasco and Kennewick</a:t>
            </a:r>
            <a:endParaRPr lang="en-US" sz="1200" b="1" dirty="0"/>
          </a:p>
          <a:p>
            <a:pPr rtl="0">
              <a:lnSpc>
                <a:spcPct val="90000"/>
              </a:lnSpc>
            </a:pPr>
            <a:br>
              <a:rPr lang="en-US" sz="500" b="0" i="0" u="none" strike="noStrike" dirty="0">
                <a:effectLst/>
              </a:rPr>
            </a:br>
            <a:br>
              <a:rPr lang="en-US" sz="500" b="0" i="0" u="none" strike="noStrike" dirty="0">
                <a:effectLst/>
              </a:rPr>
            </a:br>
            <a:endParaRPr lang="en-US" sz="500" b="0" i="0" u="none" strike="noStrike" dirty="0">
              <a:effectLst/>
            </a:endParaRPr>
          </a:p>
          <a:p>
            <a:pPr>
              <a:lnSpc>
                <a:spcPct val="90000"/>
              </a:lnSpc>
            </a:pPr>
            <a:endParaRPr lang="en-US" sz="500" dirty="0"/>
          </a:p>
        </p:txBody>
      </p:sp>
      <p:pic>
        <p:nvPicPr>
          <p:cNvPr id="5" name="Picture 4" descr="A blue and white circular qr code with a yellow logo&#10;&#10;Description automatically generated">
            <a:extLst>
              <a:ext uri="{FF2B5EF4-FFF2-40B4-BE49-F238E27FC236}">
                <a16:creationId xmlns:a16="http://schemas.microsoft.com/office/drawing/2014/main" id="{57F67F39-94CE-231B-1DA0-7C9D69574380}"/>
              </a:ext>
            </a:extLst>
          </p:cNvPr>
          <p:cNvPicPr>
            <a:picLocks noChangeAspect="1"/>
          </p:cNvPicPr>
          <p:nvPr/>
        </p:nvPicPr>
        <p:blipFill>
          <a:blip r:embed="rId2"/>
          <a:stretch>
            <a:fillRect/>
          </a:stretch>
        </p:blipFill>
        <p:spPr>
          <a:xfrm>
            <a:off x="1059224" y="1222401"/>
            <a:ext cx="4325783" cy="4325783"/>
          </a:xfrm>
          <a:prstGeom prst="rect">
            <a:avLst/>
          </a:prstGeom>
        </p:spPr>
      </p:pic>
    </p:spTree>
    <p:extLst>
      <p:ext uri="{BB962C8B-B14F-4D97-AF65-F5344CB8AC3E}">
        <p14:creationId xmlns:p14="http://schemas.microsoft.com/office/powerpoint/2010/main" val="416498355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DF3A-2E40-1984-7629-1F67FA474014}"/>
              </a:ext>
            </a:extLst>
          </p:cNvPr>
          <p:cNvSpPr>
            <a:spLocks noGrp="1"/>
          </p:cNvSpPr>
          <p:nvPr>
            <p:ph type="title"/>
          </p:nvPr>
        </p:nvSpPr>
        <p:spPr>
          <a:xfrm>
            <a:off x="3719383" y="1186249"/>
            <a:ext cx="3410466" cy="556054"/>
          </a:xfrm>
        </p:spPr>
        <p:txBody>
          <a:bodyPr>
            <a:normAutofit fontScale="90000"/>
          </a:bodyPr>
          <a:lstStyle/>
          <a:p>
            <a:endParaRPr lang="en-US" dirty="0"/>
          </a:p>
        </p:txBody>
      </p:sp>
      <p:pic>
        <p:nvPicPr>
          <p:cNvPr id="5" name="Content Placeholder 4" descr="A purple paper with a mask on it&#10;&#10;Description automatically generated">
            <a:extLst>
              <a:ext uri="{FF2B5EF4-FFF2-40B4-BE49-F238E27FC236}">
                <a16:creationId xmlns:a16="http://schemas.microsoft.com/office/drawing/2014/main" id="{702B1F57-48E9-D824-15DD-5F3630B68E02}"/>
              </a:ext>
            </a:extLst>
          </p:cNvPr>
          <p:cNvPicPr>
            <a:picLocks noGrp="1" noChangeAspect="1"/>
          </p:cNvPicPr>
          <p:nvPr>
            <p:ph idx="1"/>
          </p:nvPr>
        </p:nvPicPr>
        <p:blipFill>
          <a:blip r:embed="rId2"/>
          <a:stretch>
            <a:fillRect/>
          </a:stretch>
        </p:blipFill>
        <p:spPr>
          <a:xfrm>
            <a:off x="0" y="-36908"/>
            <a:ext cx="12257620" cy="6894908"/>
          </a:xfrm>
        </p:spPr>
      </p:pic>
    </p:spTree>
    <p:extLst>
      <p:ext uri="{BB962C8B-B14F-4D97-AF65-F5344CB8AC3E}">
        <p14:creationId xmlns:p14="http://schemas.microsoft.com/office/powerpoint/2010/main" val="3845428058"/>
      </p:ext>
    </p:extLst>
  </p:cSld>
  <p:clrMapOvr>
    <a:masterClrMapping/>
  </p:clrMapOvr>
  <p:transition spd="med">
    <p:pull/>
  </p:transition>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17568</TotalTime>
  <Words>310</Words>
  <Application>Microsoft Macintosh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Annai MN</vt:lpstr>
      <vt:lpstr>Arial</vt:lpstr>
      <vt:lpstr>Chakra Petch</vt:lpstr>
      <vt:lpstr>Gill Sans MT</vt:lpstr>
      <vt:lpstr>Parcel</vt:lpstr>
      <vt:lpstr>Pasco-Kennewick Rotary Wine Valley Gala Committee www.pkrotary.org  Dear Friend  The Pasco-Kennewick Rotary Club, a 501(c) 3 nonprofit organization, has a long-standing mission of “Supporting Our Youth” through grants and scholarships for high school and technical school graduates.  Each year we raise funds to support this mission by selling elephant ears at the Benton –Franklin County Fair, the mid-Columbia Duck Race Raffle, our pickleball tournament, and the Wine Valley Gala.  This letter aims to offer you and your company sponsorship opportunities for our indoor Winter Pickleball Tournament, held at the Pacific Clinic, on January 25th &amp; 26th 2025.  Additionally, your sponsorship includes the widely attended Wine Valley Gala, on February 8th, 2025, at Zintel Creek Restaurant &amp; Bar in Kennewick.  We truly appreciate your time and consideration to discuss the fundraiser and our mission. Please do not hesitate to contact me if you have additional questions or need clarification.  Thank you,  Rob Di Piazza Pickleball; Committee, Chair (509) 205-4580 P.S. All donations are tax-deductible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Olsen</dc:creator>
  <cp:lastModifiedBy>Julie Olsen</cp:lastModifiedBy>
  <cp:revision>3</cp:revision>
  <dcterms:created xsi:type="dcterms:W3CDTF">2024-09-06T18:56:44Z</dcterms:created>
  <dcterms:modified xsi:type="dcterms:W3CDTF">2024-09-18T23:45:41Z</dcterms:modified>
</cp:coreProperties>
</file>