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2060" y="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EBC414A-9CA5-8C05-8E20-2428E5168C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64E1E-436A-FB20-44F6-654BA7F5D2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E6D84A5-A82A-4B7A-A108-19D2E0896E59}" type="datetimeFigureOut">
              <a:rPr lang="en-US"/>
              <a:pPr>
                <a:defRPr/>
              </a:pPr>
              <a:t>4/18/2023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11FDA25-98AB-785D-2793-84A09D71CE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EBC7863-325F-F023-23C6-F64BF53A8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57E34-8259-13AA-00F4-F2E3A3A791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AEA74-83A6-C923-4B75-2926C10F5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2B5012-FBB0-4213-82E2-9AE0BE4B44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B6A0DC69-6A03-CFED-3CDA-67CDB825A7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5A432FC5-5C3D-ABE1-88AB-CECE2FB4EF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Based primarily on Kotter’s 8-step model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69FC830-E6AB-2BE7-47D8-E46386168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A40A7-F44E-414E-A7F1-90AF6D1FC948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61FAC45-0E09-58F0-4148-9515E9BE981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1C5A93C0-EBFA-3C37-0589-4CC2D8B48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14FA71E7-AC35-B8B8-3EF6-995E6D3C8AD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78026E6-4165-A708-23CA-60C9A0C7F8D5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509ED3EF-589F-D288-9650-D80A2289FC94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E741C0C4-1EF9-DF46-0E2D-D48E5751D9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8">
              <a:extLst>
                <a:ext uri="{FF2B5EF4-FFF2-40B4-BE49-F238E27FC236}">
                  <a16:creationId xmlns:a16="http://schemas.microsoft.com/office/drawing/2014/main" id="{D6E3396C-5A9A-D1B8-DE3A-43107BE32D6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6" name="Rectangle 9">
                <a:extLst>
                  <a:ext uri="{FF2B5EF4-FFF2-40B4-BE49-F238E27FC236}">
                    <a16:creationId xmlns:a16="http://schemas.microsoft.com/office/drawing/2014/main" id="{6D66D30D-7407-2EEB-CBFA-0233F3DDAD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Line 10">
                <a:extLst>
                  <a:ext uri="{FF2B5EF4-FFF2-40B4-BE49-F238E27FC236}">
                    <a16:creationId xmlns:a16="http://schemas.microsoft.com/office/drawing/2014/main" id="{0667D98E-32C2-8F2C-7446-8379425A95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4D485444-54FA-CC04-411C-3D21AE11E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92F8EBD-0B18-9912-6A31-BA302A253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8E1F742-6469-C6A4-E58D-5B542A46B1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0307D-13C5-48D0-8541-1C70FB3929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25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075DB5F-E0F4-D6D0-978E-6730C2CA63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5FA9492-AFC6-0623-773C-B0A9D1F1E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C9D58E6-EC6D-9450-5516-27CEFD8EF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0BC8F-C976-497E-9AB1-77DA5A77FA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79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A1CF55A-4EE8-A7CF-4AD1-FAA843404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35AE62C-4AD8-1507-E3BD-EC9DE7F94C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B9A4660-A6C3-CCF4-5EC9-A1AE66F41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8DDBF-FDE6-4E97-9582-F9DBC58E73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45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A74E526-3DAB-DFD1-7E0A-43095EA9E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F303D2F-1A75-A739-A635-3E99D6B76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E220EE7-A748-BE30-1A2E-C72491921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700266-DCA7-4D21-A216-68858D8D2C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E1B960C-8ED3-E8E8-F89B-E8E63732E4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A05AF28-A08B-70A6-806F-318AC8C99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1885D11-AB0F-9647-F5F1-7E88ED093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76348-656A-40E0-8A9B-2B17BF6471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0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616AB08-B334-C852-8802-06F9AB8C9A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7D5DF29-06A9-4509-F653-FC733C7304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418E5AC-28E9-7385-7A4B-C9DA20FFA6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7D3BFC-63E4-4839-9672-8832E8F48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7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05D0FF6-F7F7-596A-BAC3-226B4604E8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59B0F341-C88B-1A85-8BDC-24E296EA3C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F226D5E-9F1E-F542-CC9D-9E45773039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307C6D-EB65-4CA2-931F-265DD0AF6A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00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4A0FEA4C-9954-ADBD-3A32-FD5C35B854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AEA5A45-297D-C676-907A-F44D63A66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E86B3B9-AAD8-BC07-0CA7-614C95E50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1E152-B9C9-40F1-A8E7-134DC4051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44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695513D6-7AE0-9CFA-16E8-B13D94D6AD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7A2229CA-2014-B388-661F-909C86512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F19D946-4399-2070-723F-266655194A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BF04B-0C02-4AEC-A0CC-CB30AF419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18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F9346DF-9C5C-E72D-0595-AA7F365DE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D998B27-6802-DD80-01B3-35C8794F02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50D5373-7D2C-3CCE-9C24-30894216E3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82259-4323-45BE-86A8-AAE2D9C63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3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34F465-136A-53AE-725B-63342DBD9C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262AFA3-A4D2-206A-694A-EFF8BE156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DD4406B-67A8-0F3B-8E7C-D480597DD4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12639-76FC-46A5-A00D-99A6E3CC76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59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FEA24D6-7326-C1B2-0712-2F4E7CD3798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DDA560E3-93F3-D022-57FB-0BB193CC3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D166543A-3611-7C63-B0E1-A0402CCD6C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8F6FFA9C-2D15-6452-5EDC-FDDCFE546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35660BE9-9A1B-333E-0587-8B688FDDDA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C1ADBFFE-6E94-AF1C-2C02-9ECB1D9E1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234735E5-5097-374B-4BAC-D85232BEA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6DBADE23-83AB-29BB-D3B6-2A98EE4DDF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613E84AF-5F26-B8C2-2E0D-C1ED90D6DF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A1ECC265-A2FB-F430-D57D-4EF18AA0F4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842D0F3-8A80-463B-9F8D-9462CDF252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7B9E752B-4BBC-4414-6F1F-0A3F6AE5C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FE854AE-9151-1DEC-423A-EB40B11944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Change Management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85A2D67-D5D3-51B5-0F39-243906C87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/>
              <a:t>          By,</a:t>
            </a:r>
          </a:p>
          <a:p>
            <a:pPr algn="l" eaLnBrk="1" hangingPunct="1"/>
            <a:r>
              <a:rPr lang="en-US" altLang="en-US"/>
              <a:t>               Bob Ficken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87DED71-765E-39B5-3319-7882D1A25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Types of Change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A24C081-D9FC-D4C4-547D-05BFA04A4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3657600"/>
          </a:xfrm>
        </p:spPr>
        <p:txBody>
          <a:bodyPr/>
          <a:lstStyle/>
          <a:p>
            <a:pPr eaLnBrk="1" hangingPunct="1"/>
            <a:r>
              <a:rPr lang="en-US" altLang="en-US"/>
              <a:t>Strategic change</a:t>
            </a:r>
          </a:p>
          <a:p>
            <a:pPr eaLnBrk="1" hangingPunct="1"/>
            <a:r>
              <a:rPr lang="en-US" altLang="en-US"/>
              <a:t>Cultural change</a:t>
            </a:r>
          </a:p>
          <a:p>
            <a:pPr eaLnBrk="1" hangingPunct="1"/>
            <a:r>
              <a:rPr lang="en-US" altLang="en-US"/>
              <a:t>Structural change</a:t>
            </a:r>
          </a:p>
          <a:p>
            <a:pPr eaLnBrk="1" hangingPunct="1"/>
            <a:r>
              <a:rPr lang="en-US" altLang="en-US"/>
              <a:t>Task redesign</a:t>
            </a:r>
          </a:p>
          <a:p>
            <a:pPr eaLnBrk="1" hangingPunct="1"/>
            <a:r>
              <a:rPr lang="en-US" altLang="en-US"/>
              <a:t>Technological change</a:t>
            </a:r>
          </a:p>
          <a:p>
            <a:pPr eaLnBrk="1" hangingPunct="1"/>
            <a:r>
              <a:rPr lang="en-US" altLang="en-US"/>
              <a:t>Changes in people, attitudes, and skill sets</a:t>
            </a:r>
          </a:p>
          <a:p>
            <a:pPr lvl="2" eaLnBrk="1" hangingPunct="1"/>
            <a:r>
              <a:rPr lang="en-US" altLang="en-US"/>
              <a:t>Up to 4 generations in the workplace today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FEA8CE4-19D7-3BB8-8208-ADFBDB11E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Resistance to Change	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B7C574B-E2FC-484A-D4B9-EA97F6BD8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2400" cy="3997325"/>
          </a:xfrm>
        </p:spPr>
        <p:txBody>
          <a:bodyPr/>
          <a:lstStyle/>
          <a:p>
            <a:pPr eaLnBrk="1" hangingPunct="1"/>
            <a:r>
              <a:rPr lang="en-US" altLang="en-US"/>
              <a:t>Individual resistance</a:t>
            </a:r>
          </a:p>
          <a:p>
            <a:pPr lvl="1" eaLnBrk="1" hangingPunct="1"/>
            <a:r>
              <a:rPr lang="en-US" altLang="en-US"/>
              <a:t>Habits</a:t>
            </a:r>
          </a:p>
          <a:p>
            <a:pPr lvl="1" eaLnBrk="1" hangingPunct="1"/>
            <a:r>
              <a:rPr lang="en-US" altLang="en-US"/>
              <a:t>Security</a:t>
            </a:r>
          </a:p>
          <a:p>
            <a:pPr lvl="1" eaLnBrk="1" hangingPunct="1"/>
            <a:r>
              <a:rPr lang="en-US" altLang="en-US"/>
              <a:t>Economic factors</a:t>
            </a:r>
          </a:p>
          <a:p>
            <a:pPr lvl="1" eaLnBrk="1" hangingPunct="1"/>
            <a:r>
              <a:rPr lang="en-US" altLang="en-US"/>
              <a:t>Fear of the unknown</a:t>
            </a:r>
          </a:p>
          <a:p>
            <a:pPr lvl="1" eaLnBrk="1" hangingPunct="1"/>
            <a:r>
              <a:rPr lang="en-US" altLang="en-US"/>
              <a:t>Selective information processing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DA28A25-8B99-6515-C859-4B950E48A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Resistance to Change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82F7357-D585-356D-4821-E31F9D8AB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Organizational resistance</a:t>
            </a:r>
          </a:p>
          <a:p>
            <a:pPr lvl="1" eaLnBrk="1" hangingPunct="1"/>
            <a:r>
              <a:rPr lang="en-US" altLang="en-US"/>
              <a:t>Structural inertia</a:t>
            </a:r>
          </a:p>
          <a:p>
            <a:pPr lvl="2" eaLnBrk="1" hangingPunct="1"/>
            <a:r>
              <a:rPr lang="en-US" altLang="en-US"/>
              <a:t>Hiring people because they “fit,” then trying to shape them into behaving a different way</a:t>
            </a:r>
          </a:p>
          <a:p>
            <a:pPr lvl="1" eaLnBrk="1" hangingPunct="1"/>
            <a:r>
              <a:rPr lang="en-US" altLang="en-US"/>
              <a:t>Limited focus of change</a:t>
            </a:r>
          </a:p>
          <a:p>
            <a:pPr lvl="2" eaLnBrk="1" hangingPunct="1"/>
            <a:r>
              <a:rPr lang="en-US" altLang="en-US"/>
              <a:t>Changes in a subsystem tend to be nullified by the larger system</a:t>
            </a:r>
          </a:p>
          <a:p>
            <a:pPr lvl="1" eaLnBrk="1" hangingPunct="1"/>
            <a:r>
              <a:rPr lang="en-US" altLang="en-US"/>
              <a:t>Group Inertia</a:t>
            </a:r>
          </a:p>
          <a:p>
            <a:pPr lvl="2" eaLnBrk="1" hangingPunct="1"/>
            <a:r>
              <a:rPr lang="en-US" altLang="en-US"/>
              <a:t>Group “norms” often act as a restraint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5AB6964-326C-ED3D-EB50-3B3A90235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Overcoming Resistance to Change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00F8F8A-4399-740C-19B2-B17681700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2400" cy="3997325"/>
          </a:xfrm>
        </p:spPr>
        <p:txBody>
          <a:bodyPr/>
          <a:lstStyle/>
          <a:p>
            <a:pPr eaLnBrk="1" hangingPunct="1"/>
            <a:r>
              <a:rPr lang="en-US" altLang="en-US"/>
              <a:t>Education and communication</a:t>
            </a:r>
          </a:p>
          <a:p>
            <a:pPr eaLnBrk="1" hangingPunct="1"/>
            <a:r>
              <a:rPr lang="en-US" altLang="en-US"/>
              <a:t>Participation</a:t>
            </a:r>
          </a:p>
          <a:p>
            <a:pPr eaLnBrk="1" hangingPunct="1"/>
            <a:r>
              <a:rPr lang="en-US" altLang="en-US"/>
              <a:t>Facilitation and support</a:t>
            </a:r>
          </a:p>
          <a:p>
            <a:pPr eaLnBrk="1" hangingPunct="1"/>
            <a:r>
              <a:rPr lang="en-US" altLang="en-US"/>
              <a:t>Negotiation</a:t>
            </a:r>
          </a:p>
          <a:p>
            <a:pPr eaLnBrk="1" hangingPunct="1"/>
            <a:r>
              <a:rPr lang="en-US" altLang="en-US"/>
              <a:t>Lewin’s 3-step model</a:t>
            </a:r>
          </a:p>
          <a:p>
            <a:pPr lvl="2" eaLnBrk="1" hangingPunct="1"/>
            <a:r>
              <a:rPr lang="en-US" altLang="en-US"/>
              <a:t>Unfreeze-Movement-Refreeze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9CEE079-FE92-68E4-7D76-F5EBAF1E7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10 Step Change Process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B66C0F4E-3D8B-1F17-42FD-5A3A5FD9D1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Establish a sense of urgency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Mobilize commitment to change through joint diagnosis of organizational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Develop a shared vision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Create a guiding coalition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Communicate the vision</a:t>
            </a:r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id="{F31020FD-4CED-7028-3287-580DAF98930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Enable employees to facilitate the change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Generate short-term wins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Consolidate gains and produce more change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Anchor ways of doing things in the company culture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Monitor progress and adjust the vision as required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3501</TotalTime>
  <Words>191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Layers</vt:lpstr>
      <vt:lpstr>Change Management</vt:lpstr>
      <vt:lpstr>Types of Change</vt:lpstr>
      <vt:lpstr>Resistance to Change </vt:lpstr>
      <vt:lpstr>Resistance to Change</vt:lpstr>
      <vt:lpstr>Overcoming Resistance to Change</vt:lpstr>
      <vt:lpstr>10 Step Change Process</vt:lpstr>
    </vt:vector>
  </TitlesOfParts>
  <Company>Bob Ficken &amp;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Management</dc:title>
  <dc:creator>Bob Ficken</dc:creator>
  <cp:lastModifiedBy>Bob Ficken</cp:lastModifiedBy>
  <cp:revision>10</cp:revision>
  <dcterms:created xsi:type="dcterms:W3CDTF">2007-01-24T20:49:37Z</dcterms:created>
  <dcterms:modified xsi:type="dcterms:W3CDTF">2023-04-18T22:53:12Z</dcterms:modified>
</cp:coreProperties>
</file>