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91" r:id="rId2"/>
    <p:sldId id="271" r:id="rId3"/>
    <p:sldId id="272" r:id="rId4"/>
    <p:sldId id="274" r:id="rId5"/>
    <p:sldId id="275" r:id="rId6"/>
    <p:sldId id="276" r:id="rId7"/>
    <p:sldId id="286" r:id="rId8"/>
    <p:sldId id="287" r:id="rId9"/>
    <p:sldId id="279" r:id="rId10"/>
    <p:sldId id="280" r:id="rId11"/>
    <p:sldId id="285" r:id="rId12"/>
    <p:sldId id="281" r:id="rId13"/>
    <p:sldId id="284" r:id="rId14"/>
    <p:sldId id="282" r:id="rId15"/>
    <p:sldId id="283" r:id="rId1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7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1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1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3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4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0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6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3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13A72-1743-430A-A2F7-4A801DBAD279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3B838-0B5D-474D-993A-A56B5C810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5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F28A0-661A-65B4-7373-4C7B65F9D9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11235" b="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1FD0A-8E27-8316-38F9-E50CD12F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37" r="-1" b="9754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822B5-C1CD-002E-AC6E-1A565D34A790}"/>
              </a:ext>
            </a:extLst>
          </p:cNvPr>
          <p:cNvSpPr txBox="1"/>
          <p:nvPr/>
        </p:nvSpPr>
        <p:spPr>
          <a:xfrm>
            <a:off x="838200" y="1115218"/>
            <a:ext cx="5395912" cy="2566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Rotary Club of Moscow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President’s Mid-Year Update 2024-25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59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4719B-C3F1-45E4-3ADC-74604F56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Committee Volunteering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22969-997A-6FFF-E46E-F12936C1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/>
              <a:t>Community</a:t>
            </a:r>
          </a:p>
          <a:p>
            <a:r>
              <a:rPr lang="en-US" sz="2000"/>
              <a:t>Club</a:t>
            </a:r>
          </a:p>
          <a:p>
            <a:r>
              <a:rPr lang="en-US" sz="2000"/>
              <a:t>International </a:t>
            </a:r>
          </a:p>
          <a:p>
            <a:r>
              <a:rPr lang="en-US" sz="2000"/>
              <a:t>Youth </a:t>
            </a:r>
          </a:p>
          <a:p>
            <a:r>
              <a:rPr lang="en-US" sz="2000"/>
              <a:t>Vocational</a:t>
            </a:r>
          </a:p>
          <a:p>
            <a:r>
              <a:rPr lang="en-US" sz="2000"/>
              <a:t>Finance</a:t>
            </a:r>
          </a:p>
          <a:p>
            <a:r>
              <a:rPr lang="en-US" sz="2000"/>
              <a:t>Kettle Corn Logistics</a:t>
            </a:r>
          </a:p>
          <a:p>
            <a:r>
              <a:rPr lang="en-US" sz="2000"/>
              <a:t>Programs</a:t>
            </a: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pic>
        <p:nvPicPr>
          <p:cNvPr id="5" name="Picture 4" descr="A group of people gardening in a park&#10;&#10;AI-generated content may be incorrect.">
            <a:extLst>
              <a:ext uri="{FF2B5EF4-FFF2-40B4-BE49-F238E27FC236}">
                <a16:creationId xmlns:a16="http://schemas.microsoft.com/office/drawing/2014/main" id="{C78B710B-E89C-0E32-21EF-4308D92AC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r="224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989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D7722-B1D3-F131-7171-C9809E8F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en-US" sz="2600" dirty="0"/>
              <a:t>Projects</a:t>
            </a:r>
          </a:p>
        </p:txBody>
      </p:sp>
      <p:pic>
        <p:nvPicPr>
          <p:cNvPr id="14" name="Picture 13" descr="A person holding a bucket of food&#10;&#10;AI-generated content may be incorrect.">
            <a:extLst>
              <a:ext uri="{FF2B5EF4-FFF2-40B4-BE49-F238E27FC236}">
                <a16:creationId xmlns:a16="http://schemas.microsoft.com/office/drawing/2014/main" id="{297764BC-FBB6-C674-4F85-533D9E301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91"/>
          <a:stretch/>
        </p:blipFill>
        <p:spPr>
          <a:xfrm rot="5400000">
            <a:off x="-155083" y="504856"/>
            <a:ext cx="3748001" cy="2738265"/>
          </a:xfrm>
          <a:prstGeom prst="rect">
            <a:avLst/>
          </a:prstGeom>
        </p:spPr>
      </p:pic>
      <p:pic>
        <p:nvPicPr>
          <p:cNvPr id="4" name="Picture 3" descr="A group of wrapped presents&#10;&#10;AI-generated content may be incorrect.">
            <a:extLst>
              <a:ext uri="{FF2B5EF4-FFF2-40B4-BE49-F238E27FC236}">
                <a16:creationId xmlns:a16="http://schemas.microsoft.com/office/drawing/2014/main" id="{2BFD4193-7947-776E-F097-D924F10C1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r="28586" b="-2"/>
          <a:stretch/>
        </p:blipFill>
        <p:spPr>
          <a:xfrm>
            <a:off x="3428377" y="8"/>
            <a:ext cx="2746812" cy="3747981"/>
          </a:xfrm>
          <a:prstGeom prst="rect">
            <a:avLst/>
          </a:prstGeom>
        </p:spPr>
      </p:pic>
      <p:pic>
        <p:nvPicPr>
          <p:cNvPr id="8" name="Picture 7" descr="A group of people holding a banner&#10;&#10;AI-generated content may be incorrect.">
            <a:extLst>
              <a:ext uri="{FF2B5EF4-FFF2-40B4-BE49-F238E27FC236}">
                <a16:creationId xmlns:a16="http://schemas.microsoft.com/office/drawing/2014/main" id="{15C13C76-BD94-17F2-A864-B840EE8F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5" r="17528" b="-2"/>
          <a:stretch/>
        </p:blipFill>
        <p:spPr>
          <a:xfrm>
            <a:off x="6467566" y="13"/>
            <a:ext cx="2746812" cy="3747986"/>
          </a:xfrm>
          <a:prstGeom prst="rect">
            <a:avLst/>
          </a:prstGeom>
        </p:spPr>
      </p:pic>
      <p:pic>
        <p:nvPicPr>
          <p:cNvPr id="12" name="Picture 11" descr="A person holding a shovel next to a tree&#10;&#10;AI-generated content may be incorrect.">
            <a:extLst>
              <a:ext uri="{FF2B5EF4-FFF2-40B4-BE49-F238E27FC236}">
                <a16:creationId xmlns:a16="http://schemas.microsoft.com/office/drawing/2014/main" id="{CD37A48F-0610-F1D1-008A-F449F267D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86"/>
          <a:stretch/>
        </p:blipFill>
        <p:spPr>
          <a:xfrm rot="5400000">
            <a:off x="8944600" y="500578"/>
            <a:ext cx="3747988" cy="274681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1E56B4-E39E-96E8-4CB6-5C00F95A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272" y="4440602"/>
            <a:ext cx="7134958" cy="1645920"/>
          </a:xfrm>
        </p:spPr>
        <p:txBody>
          <a:bodyPr anchor="ctr">
            <a:normAutofit fontScale="55000" lnSpcReduction="20000"/>
          </a:bodyPr>
          <a:lstStyle/>
          <a:p>
            <a:r>
              <a:rPr lang="en-US" sz="1700" dirty="0"/>
              <a:t>Special Projects:</a:t>
            </a:r>
          </a:p>
          <a:p>
            <a:pPr lvl="1"/>
            <a:r>
              <a:rPr lang="en-US" sz="1700" dirty="0"/>
              <a:t>Rotary Park Centennial Plaza Development (Phase One)</a:t>
            </a:r>
          </a:p>
          <a:p>
            <a:pPr lvl="1"/>
            <a:r>
              <a:rPr lang="en-US" sz="1700" dirty="0"/>
              <a:t>Shelter Painting</a:t>
            </a:r>
          </a:p>
          <a:p>
            <a:pPr lvl="1"/>
            <a:r>
              <a:rPr lang="en-US" sz="1700" dirty="0"/>
              <a:t>Christmas 4 Kids	</a:t>
            </a:r>
          </a:p>
          <a:p>
            <a:pPr lvl="1"/>
            <a:r>
              <a:rPr lang="en-US" sz="1700" dirty="0"/>
              <a:t>County Fair</a:t>
            </a:r>
          </a:p>
          <a:p>
            <a:pPr lvl="1"/>
            <a:r>
              <a:rPr lang="en-US" sz="1700" dirty="0"/>
              <a:t>Homecoming Parade</a:t>
            </a:r>
          </a:p>
          <a:p>
            <a:pPr lvl="1"/>
            <a:r>
              <a:rPr lang="en-US" sz="1700" dirty="0">
                <a:solidFill>
                  <a:srgbClr val="36AB5A"/>
                </a:solidFill>
              </a:rPr>
              <a:t>Arbor Day Tree Planting</a:t>
            </a:r>
          </a:p>
          <a:p>
            <a:pPr lvl="1"/>
            <a:r>
              <a:rPr lang="en-US" sz="1700" dirty="0">
                <a:solidFill>
                  <a:srgbClr val="36AB5A"/>
                </a:solidFill>
              </a:rPr>
              <a:t>Rotary Park Centennial Plaza Development Spring Maintenance</a:t>
            </a:r>
          </a:p>
          <a:p>
            <a:pPr lvl="1"/>
            <a:r>
              <a:rPr lang="en-US" sz="1700" dirty="0">
                <a:solidFill>
                  <a:srgbClr val="36AB5A"/>
                </a:solidFill>
              </a:rPr>
              <a:t>TBD</a:t>
            </a:r>
          </a:p>
          <a:p>
            <a:pPr lvl="1"/>
            <a:endParaRPr lang="en-US" sz="1000" dirty="0"/>
          </a:p>
          <a:p>
            <a:pPr lvl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11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6B2B-9EF8-F9D6-727B-1F6CACF8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sz="4000" dirty="0"/>
              <a:t>Membership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520B1-3518-2A19-4E7C-593BAAA0F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r>
              <a:rPr lang="en-US" sz="2400" dirty="0"/>
              <a:t>Information Table in Friendship Square at the Moscow Farmers Market </a:t>
            </a:r>
            <a:r>
              <a:rPr lang="en-US" sz="2400" dirty="0">
                <a:solidFill>
                  <a:srgbClr val="00B050"/>
                </a:solidFill>
              </a:rPr>
              <a:t>(May/June)</a:t>
            </a:r>
            <a:endParaRPr lang="en-US" sz="2400" dirty="0"/>
          </a:p>
          <a:p>
            <a:r>
              <a:rPr lang="en-US" sz="2400" dirty="0"/>
              <a:t>Chamber of Commerce monthly meeting </a:t>
            </a:r>
            <a:r>
              <a:rPr lang="en-US" sz="2400" dirty="0">
                <a:solidFill>
                  <a:srgbClr val="00B050"/>
                </a:solidFill>
              </a:rPr>
              <a:t>(made them all)</a:t>
            </a:r>
            <a:endParaRPr lang="en-US" sz="2400" dirty="0"/>
          </a:p>
          <a:p>
            <a:r>
              <a:rPr lang="en-US" sz="2400" dirty="0"/>
              <a:t>Rotary Bingo</a:t>
            </a:r>
          </a:p>
          <a:p>
            <a:r>
              <a:rPr lang="en-US" sz="2400" dirty="0"/>
              <a:t>Another Chamber Business Afterhours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Done, will ask COC for Meeting Program</a:t>
            </a:r>
          </a:p>
          <a:p>
            <a:r>
              <a:rPr lang="en-US" sz="2400" dirty="0"/>
              <a:t>Your Ideas are welcomed! </a:t>
            </a:r>
          </a:p>
          <a:p>
            <a:endParaRPr lang="en-US" sz="2000" dirty="0"/>
          </a:p>
        </p:txBody>
      </p:sp>
      <p:pic>
        <p:nvPicPr>
          <p:cNvPr id="6" name="Picture 5" descr="A table with a blue cover and a couple of people in the background&#10;&#10;Description automatically generated">
            <a:extLst>
              <a:ext uri="{FF2B5EF4-FFF2-40B4-BE49-F238E27FC236}">
                <a16:creationId xmlns:a16="http://schemas.microsoft.com/office/drawing/2014/main" id="{C639F4D8-7E6E-F3D9-C1E4-965301AD0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r="17262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08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DBD1A-EB8B-F5FE-08DE-DC426FE9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Public Image</a:t>
            </a:r>
          </a:p>
        </p:txBody>
      </p:sp>
      <p:pic>
        <p:nvPicPr>
          <p:cNvPr id="8" name="Content Placeholder 7" descr="A person and a child holding a piece of food&#10;&#10;AI-generated content may be incorrect.">
            <a:extLst>
              <a:ext uri="{FF2B5EF4-FFF2-40B4-BE49-F238E27FC236}">
                <a16:creationId xmlns:a16="http://schemas.microsoft.com/office/drawing/2014/main" id="{33310B0D-B479-4B66-BA6D-3DA789537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r="25963" b="3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7" name="Picture 6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40B4F61E-900C-CAAC-1D88-7AFABE7A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r="-3" b="10763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10" name="Picture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340D3AC-C122-D2F7-AD98-F2C24B9F0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r="14134" b="3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F32746-9740-D37E-5599-152E2918B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r="28193" b="3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07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BCA8-B44F-C6BF-3616-2B4D96E6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sz="400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C51E-E762-410F-8A41-DD5DE873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r>
              <a:rPr lang="en-US" sz="2000" dirty="0"/>
              <a:t>More Members</a:t>
            </a:r>
          </a:p>
          <a:p>
            <a:r>
              <a:rPr lang="en-US" sz="2000" dirty="0"/>
              <a:t>More ways to serve </a:t>
            </a:r>
          </a:p>
          <a:p>
            <a:r>
              <a:rPr lang="en-US" sz="2000" dirty="0"/>
              <a:t>More Projects</a:t>
            </a:r>
          </a:p>
          <a:p>
            <a:r>
              <a:rPr lang="en-US" sz="2000" dirty="0"/>
              <a:t>More Funds</a:t>
            </a:r>
          </a:p>
          <a:p>
            <a:r>
              <a:rPr lang="en-US" sz="2000" dirty="0"/>
              <a:t>More Philanthropy</a:t>
            </a:r>
          </a:p>
          <a:p>
            <a:r>
              <a:rPr lang="en-US" sz="2000" dirty="0"/>
              <a:t>More Visibility</a:t>
            </a:r>
          </a:p>
          <a:p>
            <a:r>
              <a:rPr lang="en-US" sz="2000" b="1" dirty="0"/>
              <a:t>MORE FUN!</a:t>
            </a:r>
          </a:p>
          <a:p>
            <a:endParaRPr lang="en-US" sz="2000" dirty="0"/>
          </a:p>
        </p:txBody>
      </p:sp>
      <p:pic>
        <p:nvPicPr>
          <p:cNvPr id="8" name="Picture 7" descr="A group of people standing in front of a tent&#10;&#10;Description automatically generated">
            <a:extLst>
              <a:ext uri="{FF2B5EF4-FFF2-40B4-BE49-F238E27FC236}">
                <a16:creationId xmlns:a16="http://schemas.microsoft.com/office/drawing/2014/main" id="{2D1E8BB3-9607-4433-B398-E6B326C1C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28" y="839504"/>
            <a:ext cx="7407215" cy="55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199F-465A-93B7-8E17-0B8770FC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End!</a:t>
            </a:r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356674C0-DA87-67F5-5CE9-B5C3B546E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2" b="1"/>
          <a:stretch/>
        </p:blipFill>
        <p:spPr>
          <a:xfrm rot="5400000">
            <a:off x="5486400" y="349378"/>
            <a:ext cx="5550408" cy="61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6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C2889-35A7-07E6-5A47-851E27AB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78325-5131-9CF4-A9F5-630613E0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Mission</a:t>
            </a:r>
          </a:p>
          <a:p>
            <a:r>
              <a:rPr lang="en-US" sz="1700" dirty="0"/>
              <a:t>Club Action Plan</a:t>
            </a:r>
          </a:p>
          <a:p>
            <a:r>
              <a:rPr lang="en-US" sz="1700" dirty="0"/>
              <a:t>President’s Goals</a:t>
            </a:r>
          </a:p>
          <a:p>
            <a:r>
              <a:rPr lang="en-US" sz="1700" dirty="0"/>
              <a:t>Budget</a:t>
            </a:r>
          </a:p>
          <a:p>
            <a:r>
              <a:rPr lang="en-US" sz="1700" dirty="0"/>
              <a:t>Grant Programs</a:t>
            </a:r>
          </a:p>
          <a:p>
            <a:r>
              <a:rPr lang="en-US" sz="1700" dirty="0"/>
              <a:t>Avenues of Service  &amp; Committee Volunteering Opportunities</a:t>
            </a:r>
          </a:p>
          <a:p>
            <a:r>
              <a:rPr lang="en-US" sz="1700" dirty="0"/>
              <a:t>Projects</a:t>
            </a:r>
          </a:p>
          <a:p>
            <a:r>
              <a:rPr lang="en-US" sz="1700" dirty="0"/>
              <a:t>Membership Initiatives</a:t>
            </a:r>
          </a:p>
          <a:p>
            <a:r>
              <a:rPr lang="en-US" sz="1700" dirty="0"/>
              <a:t>Public Image</a:t>
            </a:r>
          </a:p>
          <a:p>
            <a:r>
              <a:rPr lang="en-US" sz="1700" dirty="0"/>
              <a:t>Summary</a:t>
            </a:r>
          </a:p>
          <a:p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44170-D5E8-E475-D97E-7EFC18BC5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96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393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5BBC-CDBF-72B2-800D-11EF9819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B3BF9-2594-3CD2-240A-E4E7ED68C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Mission Statement:</a:t>
            </a:r>
            <a:r>
              <a:rPr lang="en-US" sz="1600" dirty="0"/>
              <a:t>  </a:t>
            </a:r>
            <a:br>
              <a:rPr lang="en-US" sz="1600" dirty="0"/>
            </a:br>
            <a:br>
              <a:rPr lang="en-US" sz="2200" dirty="0"/>
            </a:br>
            <a:r>
              <a:rPr lang="en-US" sz="2200" dirty="0"/>
              <a:t>The Rotary Club of Moscow is a growing, vibrant club known for its comradery, outreach, and generous contributions to the Moscow and Latah County community.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973EF-4CFD-116A-8E2B-512F7B40F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123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755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paper with an orange gear on it&#10;&#10;AI-generated content may be incorrect.">
            <a:extLst>
              <a:ext uri="{FF2B5EF4-FFF2-40B4-BE49-F238E27FC236}">
                <a16:creationId xmlns:a16="http://schemas.microsoft.com/office/drawing/2014/main" id="{3E68E6D5-7439-76B9-0FDA-7134F2C94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"/>
          <a:stretch/>
        </p:blipFill>
        <p:spPr>
          <a:xfrm rot="5400000">
            <a:off x="-723903" y="723900"/>
            <a:ext cx="6858002" cy="5410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B99D6-23D4-D52A-5175-AFC20279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/>
              <a:t>Club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CE3C2-F354-078A-9F55-BE43F198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 fontScale="92500" lnSpcReduction="10000"/>
          </a:bodyPr>
          <a:lstStyle/>
          <a:p>
            <a:pPr marL="288925" indent="-288925">
              <a:buNone/>
            </a:pPr>
            <a:r>
              <a:rPr lang="en-US" sz="2400" dirty="0"/>
              <a:t>1. Increase the presence of our Rotary Club in the community. </a:t>
            </a:r>
          </a:p>
          <a:p>
            <a:pPr marL="288925" indent="-288925">
              <a:buNone/>
            </a:pPr>
            <a:r>
              <a:rPr lang="en-US" sz="2400" dirty="0"/>
              <a:t>2. Increase the membership of our club. </a:t>
            </a:r>
          </a:p>
          <a:p>
            <a:pPr marL="288925" indent="-288925">
              <a:buNone/>
            </a:pPr>
            <a:r>
              <a:rPr lang="en-US" sz="2400" dirty="0"/>
              <a:t>3. Provide multiple and different opportunities for member   participation. </a:t>
            </a:r>
          </a:p>
          <a:p>
            <a:pPr marL="288925" indent="-288925">
              <a:buNone/>
            </a:pPr>
            <a:r>
              <a:rPr lang="en-US" sz="2400" dirty="0"/>
              <a:t>4. Contribute to housing, food, and youth programs in our community. </a:t>
            </a:r>
          </a:p>
          <a:p>
            <a:pPr marL="288925" indent="-288925">
              <a:buNone/>
            </a:pPr>
            <a:r>
              <a:rPr lang="en-US" sz="2400" dirty="0"/>
              <a:t>5. Expand the service projects of our club. </a:t>
            </a:r>
          </a:p>
          <a:p>
            <a:pPr marL="288925" indent="-288925">
              <a:buNone/>
            </a:pPr>
            <a:r>
              <a:rPr lang="en-US" sz="2400" dirty="0"/>
              <a:t>6. Maintain the friendliness, comradery of our Moscow Club.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805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119C-38A3-CC8A-47F3-5148E181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24479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President’s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347F4-EBF3-9A80-C8D9-A13092971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8" y="1716833"/>
            <a:ext cx="4613005" cy="4896376"/>
          </a:xfrm>
        </p:spPr>
        <p:txBody>
          <a:bodyPr anchor="ctr">
            <a:normAutofit/>
          </a:bodyPr>
          <a:lstStyle/>
          <a:p>
            <a:r>
              <a:rPr lang="en-US" sz="1800" dirty="0"/>
              <a:t>Membership &amp; Engagement</a:t>
            </a:r>
          </a:p>
          <a:p>
            <a:pPr lvl="1"/>
            <a:r>
              <a:rPr lang="en-US" sz="1800" dirty="0"/>
              <a:t>Increase members to 43 </a:t>
            </a:r>
            <a:r>
              <a:rPr lang="en-US" sz="1800" dirty="0">
                <a:solidFill>
                  <a:srgbClr val="FF0000"/>
                </a:solidFill>
              </a:rPr>
              <a:t>(37 Now)</a:t>
            </a:r>
          </a:p>
          <a:p>
            <a:pPr lvl="1"/>
            <a:r>
              <a:rPr lang="en-US" sz="1800" dirty="0"/>
              <a:t>5 Members’ Sponsorships </a:t>
            </a:r>
            <a:r>
              <a:rPr lang="en-US" sz="1800" dirty="0">
                <a:solidFill>
                  <a:srgbClr val="FF0000"/>
                </a:solidFill>
              </a:rPr>
              <a:t>(1)</a:t>
            </a:r>
          </a:p>
          <a:p>
            <a:pPr lvl="1"/>
            <a:r>
              <a:rPr lang="en-US" sz="1800" dirty="0"/>
              <a:t>5 Members at District Training Events </a:t>
            </a:r>
            <a:r>
              <a:rPr lang="en-US" sz="1800" dirty="0">
                <a:solidFill>
                  <a:srgbClr val="00B050"/>
                </a:solidFill>
              </a:rPr>
              <a:t>(2)</a:t>
            </a:r>
          </a:p>
          <a:p>
            <a:pPr lvl="1"/>
            <a:r>
              <a:rPr lang="en-US" sz="1800" dirty="0"/>
              <a:t>35 Members to participate in Club Service Activities/Projects </a:t>
            </a:r>
            <a:r>
              <a:rPr lang="en-US" sz="1800" dirty="0">
                <a:solidFill>
                  <a:srgbClr val="00B050"/>
                </a:solidFill>
              </a:rPr>
              <a:t>(29)</a:t>
            </a:r>
          </a:p>
          <a:p>
            <a:pPr lvl="1"/>
            <a:r>
              <a:rPr lang="en-US" sz="1800" dirty="0"/>
              <a:t>Update Club Action (Strat) Plan </a:t>
            </a:r>
            <a:r>
              <a:rPr lang="en-US" sz="1800" dirty="0">
                <a:solidFill>
                  <a:srgbClr val="00B050"/>
                </a:solidFill>
              </a:rPr>
              <a:t>(May)</a:t>
            </a:r>
          </a:p>
          <a:p>
            <a:r>
              <a:rPr lang="en-US" sz="1800" dirty="0"/>
              <a:t>Foundation/Giving from members</a:t>
            </a:r>
          </a:p>
          <a:p>
            <a:pPr lvl="1"/>
            <a:r>
              <a:rPr lang="en-US" sz="1800" dirty="0"/>
              <a:t>$6,000 for Annual Fund </a:t>
            </a:r>
            <a:r>
              <a:rPr lang="en-US" sz="1800" dirty="0">
                <a:solidFill>
                  <a:srgbClr val="00B050"/>
                </a:solidFill>
              </a:rPr>
              <a:t>($7,505)</a:t>
            </a:r>
          </a:p>
          <a:p>
            <a:pPr lvl="1"/>
            <a:r>
              <a:rPr lang="en-US" sz="1800" dirty="0"/>
              <a:t>$1,000 for Polio Plus </a:t>
            </a:r>
            <a:r>
              <a:rPr lang="en-US" sz="1800" dirty="0">
                <a:solidFill>
                  <a:srgbClr val="00B050"/>
                </a:solidFill>
              </a:rPr>
              <a:t>($705)</a:t>
            </a:r>
          </a:p>
          <a:p>
            <a:pPr lvl="1"/>
            <a:r>
              <a:rPr lang="en-US" sz="1800" dirty="0"/>
              <a:t>$100 per Year “Every Rotarian Every Year” (EREY) </a:t>
            </a:r>
            <a:r>
              <a:rPr lang="en-US" sz="1800" dirty="0">
                <a:solidFill>
                  <a:srgbClr val="00B050"/>
                </a:solidFill>
              </a:rPr>
              <a:t>(25)</a:t>
            </a:r>
          </a:p>
          <a:p>
            <a:pPr lvl="1"/>
            <a:r>
              <a:rPr lang="en-US" sz="1800" dirty="0"/>
              <a:t>$250 Per Capita average of giving </a:t>
            </a:r>
            <a:r>
              <a:rPr lang="en-US" sz="1800" dirty="0">
                <a:solidFill>
                  <a:srgbClr val="36AB5A"/>
                </a:solidFill>
              </a:rPr>
              <a:t>($203)</a:t>
            </a:r>
          </a:p>
          <a:p>
            <a:endParaRPr lang="en-US" sz="1400" dirty="0"/>
          </a:p>
        </p:txBody>
      </p:sp>
      <p:pic>
        <p:nvPicPr>
          <p:cNvPr id="6" name="Picture 5" descr="A table with a sign and a poster&#10;&#10;AI-generated content may be incorrect.">
            <a:extLst>
              <a:ext uri="{FF2B5EF4-FFF2-40B4-BE49-F238E27FC236}">
                <a16:creationId xmlns:a16="http://schemas.microsoft.com/office/drawing/2014/main" id="{2E7D35FB-9A98-9876-6321-57A1682C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0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6B6A-217A-E2B6-EC9A-11778A5B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President’s Goals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CC6A-B90A-1904-F729-21F55803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12" y="1911493"/>
            <a:ext cx="6713552" cy="4548145"/>
          </a:xfrm>
        </p:spPr>
        <p:txBody>
          <a:bodyPr anchor="t">
            <a:noAutofit/>
          </a:bodyPr>
          <a:lstStyle/>
          <a:p>
            <a:r>
              <a:rPr lang="en-US" sz="2000" dirty="0"/>
              <a:t>8 Service Projects  </a:t>
            </a:r>
            <a:r>
              <a:rPr lang="en-US" sz="2000" dirty="0">
                <a:solidFill>
                  <a:srgbClr val="00B050"/>
                </a:solidFill>
              </a:rPr>
              <a:t>(5 Completed)</a:t>
            </a:r>
            <a:endParaRPr lang="en-US" sz="2000" dirty="0"/>
          </a:p>
          <a:p>
            <a:r>
              <a:rPr lang="en-US" sz="2000" dirty="0"/>
              <a:t>Young Leaders</a:t>
            </a:r>
          </a:p>
          <a:p>
            <a:pPr lvl="1"/>
            <a:r>
              <a:rPr lang="en-US" sz="2000" dirty="0"/>
              <a:t>Sponsor One Outbound and Inbound Exchange Student (RYE) </a:t>
            </a:r>
            <a:r>
              <a:rPr lang="en-US" sz="2000" dirty="0">
                <a:solidFill>
                  <a:srgbClr val="00B050"/>
                </a:solidFill>
              </a:rPr>
              <a:t>(1 Inbound/4 Outbound!!)</a:t>
            </a:r>
            <a:endParaRPr lang="en-US" sz="2000" dirty="0"/>
          </a:p>
          <a:p>
            <a:pPr lvl="1"/>
            <a:r>
              <a:rPr lang="en-US" sz="2000" dirty="0"/>
              <a:t>Sponsor two RYLA students </a:t>
            </a:r>
            <a:r>
              <a:rPr lang="en-US" sz="2000" dirty="0">
                <a:solidFill>
                  <a:srgbClr val="00B050"/>
                </a:solidFill>
              </a:rPr>
              <a:t>(June)</a:t>
            </a:r>
            <a:endParaRPr lang="en-US" sz="2000" dirty="0"/>
          </a:p>
          <a:p>
            <a:r>
              <a:rPr lang="en-US" sz="2000" dirty="0"/>
              <a:t>Public Image</a:t>
            </a:r>
          </a:p>
          <a:p>
            <a:pPr lvl="1"/>
            <a:r>
              <a:rPr lang="en-US" sz="2000" dirty="0"/>
              <a:t>Strategic Plan </a:t>
            </a:r>
            <a:r>
              <a:rPr lang="en-US" sz="2000" dirty="0">
                <a:solidFill>
                  <a:srgbClr val="00B050"/>
                </a:solidFill>
              </a:rPr>
              <a:t>(May)</a:t>
            </a:r>
            <a:endParaRPr lang="en-US" sz="2000" dirty="0"/>
          </a:p>
          <a:p>
            <a:pPr lvl="1"/>
            <a:r>
              <a:rPr lang="en-US" sz="2000" dirty="0"/>
              <a:t>Online Presence:  5 Media Stories </a:t>
            </a:r>
            <a:r>
              <a:rPr lang="en-US" sz="2000" dirty="0">
                <a:solidFill>
                  <a:srgbClr val="FF0000"/>
                </a:solidFill>
              </a:rPr>
              <a:t>(1)</a:t>
            </a:r>
          </a:p>
          <a:p>
            <a:r>
              <a:rPr lang="en-US" sz="2000" dirty="0"/>
              <a:t>5 Social Activities </a:t>
            </a:r>
            <a:r>
              <a:rPr lang="en-US" sz="2000" dirty="0">
                <a:solidFill>
                  <a:srgbClr val="00B050"/>
                </a:solidFill>
              </a:rPr>
              <a:t>(4)</a:t>
            </a:r>
            <a:endParaRPr lang="en-US" sz="2000" dirty="0"/>
          </a:p>
          <a:p>
            <a:r>
              <a:rPr lang="en-US" sz="2000" dirty="0"/>
              <a:t>2 Website and Social Media monthly updates </a:t>
            </a:r>
            <a:r>
              <a:rPr lang="en-US" sz="2000" dirty="0">
                <a:solidFill>
                  <a:srgbClr val="00B050"/>
                </a:solidFill>
              </a:rPr>
              <a:t>(1)</a:t>
            </a:r>
            <a:endParaRPr lang="en-US" sz="2000" dirty="0"/>
          </a:p>
          <a:p>
            <a:r>
              <a:rPr lang="en-US" sz="2000" dirty="0"/>
              <a:t>Community Competitive Grant??? </a:t>
            </a:r>
            <a:r>
              <a:rPr lang="en-US" sz="2000" dirty="0">
                <a:solidFill>
                  <a:srgbClr val="00B050"/>
                </a:solidFill>
              </a:rPr>
              <a:t>???</a:t>
            </a:r>
            <a:endParaRPr lang="en-US" sz="2000" dirty="0"/>
          </a:p>
          <a:p>
            <a:r>
              <a:rPr lang="en-US" sz="2000" dirty="0"/>
              <a:t>1 Designated District Grant</a:t>
            </a:r>
            <a:r>
              <a:rPr lang="en-US" sz="2000" dirty="0">
                <a:solidFill>
                  <a:srgbClr val="00B050"/>
                </a:solidFill>
              </a:rPr>
              <a:t> (in work)</a:t>
            </a:r>
            <a:endParaRPr lang="en-US" sz="2000" dirty="0"/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A562D-A4AB-990B-0592-4856FC46A006}"/>
              </a:ext>
            </a:extLst>
          </p:cNvPr>
          <p:cNvSpPr txBox="1"/>
          <p:nvPr/>
        </p:nvSpPr>
        <p:spPr>
          <a:xfrm>
            <a:off x="7879976" y="6333565"/>
            <a:ext cx="373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RI President Gordon McInally</a:t>
            </a:r>
          </a:p>
        </p:txBody>
      </p:sp>
      <p:pic>
        <p:nvPicPr>
          <p:cNvPr id="6" name="Picture 5" descr="A person holding a piece of paper and smiling&#10;&#10;AI-generated content may be incorrect.">
            <a:extLst>
              <a:ext uri="{FF2B5EF4-FFF2-40B4-BE49-F238E27FC236}">
                <a16:creationId xmlns:a16="http://schemas.microsoft.com/office/drawing/2014/main" id="{3EF0EF3B-D451-F20D-FA84-469C1EB31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5579" y="2379936"/>
            <a:ext cx="4729480" cy="35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0FD3-FECA-86BA-C599-8653E7A9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Budget (as of 31 December ‘24)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865FA-2935-19C9-2197-73B9C2DFB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4745-F9F6-03C1-0958-E626527560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Cash:  $3,167</a:t>
            </a:r>
          </a:p>
          <a:p>
            <a:pPr lvl="1"/>
            <a:r>
              <a:rPr lang="en-US" dirty="0"/>
              <a:t>Total YTD Revenue:  $8,095</a:t>
            </a:r>
          </a:p>
          <a:p>
            <a:pPr lvl="1"/>
            <a:r>
              <a:rPr lang="en-US" dirty="0"/>
              <a:t>Total YTD Expenses:  $9,159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2024-25 Financial Plan</a:t>
            </a:r>
          </a:p>
          <a:p>
            <a:pPr lvl="2"/>
            <a:r>
              <a:rPr lang="en-US" sz="2400" dirty="0"/>
              <a:t>Total Revenue:  $19,850</a:t>
            </a:r>
          </a:p>
          <a:p>
            <a:pPr lvl="2"/>
            <a:r>
              <a:rPr lang="en-US" sz="2400" dirty="0"/>
              <a:t>Total Expenses:  $21,950</a:t>
            </a:r>
          </a:p>
          <a:p>
            <a:pPr lvl="2"/>
            <a:endParaRPr lang="en-US" sz="2400" dirty="0"/>
          </a:p>
          <a:p>
            <a:pPr lvl="1"/>
            <a:r>
              <a:rPr lang="en-US" dirty="0"/>
              <a:t>Budget Remaining:</a:t>
            </a:r>
          </a:p>
          <a:p>
            <a:pPr lvl="2"/>
            <a:r>
              <a:rPr lang="en-US" sz="2400" dirty="0"/>
              <a:t>Club Expenses:  $11,754</a:t>
            </a:r>
          </a:p>
          <a:p>
            <a:pPr lvl="2"/>
            <a:r>
              <a:rPr lang="en-US" sz="2400" dirty="0"/>
              <a:t>Club Service:  $ ($50)</a:t>
            </a:r>
          </a:p>
          <a:p>
            <a:pPr lvl="2"/>
            <a:r>
              <a:rPr lang="en-US" sz="2400" dirty="0"/>
              <a:t>Membership:  $700</a:t>
            </a:r>
          </a:p>
          <a:p>
            <a:pPr lvl="2"/>
            <a:r>
              <a:rPr lang="en-US" sz="2400" dirty="0"/>
              <a:t>Public Relations:  $750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CC7443-1D20-D5B1-4E9D-2F8FB985C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Fundraising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6325B7-504B-17CC-2B8D-9CAC9BABA80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Cash and Investments:</a:t>
            </a:r>
          </a:p>
          <a:p>
            <a:pPr lvl="1"/>
            <a:r>
              <a:rPr lang="en-US" dirty="0"/>
              <a:t>Checking:  $16,900</a:t>
            </a:r>
          </a:p>
          <a:p>
            <a:pPr lvl="1"/>
            <a:r>
              <a:rPr lang="en-US" dirty="0"/>
              <a:t>Investments:  $10,500</a:t>
            </a:r>
          </a:p>
          <a:p>
            <a:r>
              <a:rPr lang="en-US" dirty="0"/>
              <a:t>2024-25 Financial Plan</a:t>
            </a:r>
          </a:p>
          <a:p>
            <a:pPr lvl="1"/>
            <a:r>
              <a:rPr lang="en-US" dirty="0"/>
              <a:t>Total Revenue:  $56,500</a:t>
            </a:r>
          </a:p>
          <a:p>
            <a:pPr lvl="1"/>
            <a:r>
              <a:rPr lang="en-US" dirty="0"/>
              <a:t>Total Expenses:  $58,650</a:t>
            </a:r>
          </a:p>
          <a:p>
            <a:r>
              <a:rPr lang="en-US" dirty="0"/>
              <a:t>Budget Remaining:</a:t>
            </a:r>
          </a:p>
          <a:p>
            <a:pPr lvl="1"/>
            <a:r>
              <a:rPr lang="en-US" dirty="0"/>
              <a:t>Community Service:  $9,531</a:t>
            </a:r>
          </a:p>
          <a:p>
            <a:pPr lvl="1"/>
            <a:r>
              <a:rPr lang="en-US" dirty="0"/>
              <a:t>Vocational:  $1,200</a:t>
            </a:r>
          </a:p>
          <a:p>
            <a:pPr lvl="1"/>
            <a:r>
              <a:rPr lang="en-US" dirty="0"/>
              <a:t>Youth Service:  $2,218</a:t>
            </a:r>
          </a:p>
          <a:p>
            <a:pPr lvl="1"/>
            <a:r>
              <a:rPr lang="en-US" dirty="0"/>
              <a:t>International:  $3,500</a:t>
            </a:r>
          </a:p>
          <a:p>
            <a:pPr lvl="1"/>
            <a:r>
              <a:rPr lang="en-US" dirty="0"/>
              <a:t>Special Projects:  $2,457</a:t>
            </a:r>
          </a:p>
        </p:txBody>
      </p:sp>
    </p:spTree>
    <p:extLst>
      <p:ext uri="{BB962C8B-B14F-4D97-AF65-F5344CB8AC3E}">
        <p14:creationId xmlns:p14="http://schemas.microsoft.com/office/powerpoint/2010/main" val="20782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7265E-24B8-45F0-0988-EB83692F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Financial Issues and Factoids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BA347-A712-619B-11B4-D9149EAB2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Kettle Corn </a:t>
            </a:r>
            <a:r>
              <a:rPr lang="en-US" b="1" dirty="0"/>
              <a:t>Fundraising</a:t>
            </a:r>
            <a:r>
              <a:rPr lang="en-US" dirty="0"/>
              <a:t>:  $49,405 (Second Year!)</a:t>
            </a:r>
          </a:p>
          <a:p>
            <a:r>
              <a:rPr lang="en-US" b="1" dirty="0"/>
              <a:t>Operations </a:t>
            </a:r>
          </a:p>
          <a:p>
            <a:pPr lvl="1"/>
            <a:r>
              <a:rPr lang="en-US" dirty="0"/>
              <a:t>Coffee Service:  $2,160/year</a:t>
            </a:r>
          </a:p>
          <a:p>
            <a:pPr lvl="1"/>
            <a:r>
              <a:rPr lang="en-US" dirty="0"/>
              <a:t>BWPUI Set Up &amp; Take Down:  $2,160/year</a:t>
            </a:r>
          </a:p>
          <a:p>
            <a:pPr lvl="1"/>
            <a:r>
              <a:rPr lang="en-US" dirty="0"/>
              <a:t>More Members = More Dues</a:t>
            </a:r>
          </a:p>
        </p:txBody>
      </p:sp>
    </p:spTree>
    <p:extLst>
      <p:ext uri="{BB962C8B-B14F-4D97-AF65-F5344CB8AC3E}">
        <p14:creationId xmlns:p14="http://schemas.microsoft.com/office/powerpoint/2010/main" val="3795807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72A9F-53D0-3149-741D-4A4E3D92A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Grant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31E8F-C821-6CA5-3861-988822FE2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500" b="1"/>
              <a:t>$4,200 District Grant</a:t>
            </a:r>
          </a:p>
          <a:p>
            <a:pPr lvl="1"/>
            <a:r>
              <a:rPr lang="en-US" sz="1500"/>
              <a:t>“Learning With Lucky” in partnership with MSD 281; Lena Whitmore Elem</a:t>
            </a:r>
          </a:p>
          <a:p>
            <a:pPr lvl="1"/>
            <a:r>
              <a:rPr lang="en-US" sz="1500"/>
              <a:t>FUNDED!</a:t>
            </a:r>
          </a:p>
          <a:p>
            <a:r>
              <a:rPr lang="en-US" sz="1500" b="1"/>
              <a:t>New District Grant Planning</a:t>
            </a:r>
          </a:p>
          <a:p>
            <a:pPr lvl="1"/>
            <a:r>
              <a:rPr lang="en-US" sz="1500" b="1"/>
              <a:t>In the selection phase</a:t>
            </a:r>
          </a:p>
          <a:p>
            <a:pPr lvl="1"/>
            <a:endParaRPr lang="en-US" sz="1500"/>
          </a:p>
          <a:p>
            <a:r>
              <a:rPr lang="en-US" sz="1500" b="1"/>
              <a:t>Community Grants</a:t>
            </a:r>
          </a:p>
          <a:p>
            <a:pPr lvl="1"/>
            <a:r>
              <a:rPr lang="en-US" sz="1500"/>
              <a:t>Subject to our fundraising accounts, the board will decide after our Kettle Corn fundraiser whether to fund another round of competitive community grants.</a:t>
            </a:r>
          </a:p>
          <a:p>
            <a:endParaRPr lang="en-US" sz="1500"/>
          </a:p>
        </p:txBody>
      </p:sp>
      <p:pic>
        <p:nvPicPr>
          <p:cNvPr id="6" name="Picture 5" descr="A person and a child sitting at a desk&#10;&#10;AI-generated content may be incorrect.">
            <a:extLst>
              <a:ext uri="{FF2B5EF4-FFF2-40B4-BE49-F238E27FC236}">
                <a16:creationId xmlns:a16="http://schemas.microsoft.com/office/drawing/2014/main" id="{01DD035D-254C-9D8F-445B-99B111FD7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172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8548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3148</TotalTime>
  <Words>654</Words>
  <Application>Microsoft Office PowerPoint</Application>
  <PresentationFormat>Widescreen</PresentationFormat>
  <Paragraphs>128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Agenda</vt:lpstr>
      <vt:lpstr>Mission</vt:lpstr>
      <vt:lpstr>Club Action Plan</vt:lpstr>
      <vt:lpstr>President’s Goals</vt:lpstr>
      <vt:lpstr>President’s Goals (cont’d)</vt:lpstr>
      <vt:lpstr>Club Budget (as of 31 December ‘24)</vt:lpstr>
      <vt:lpstr>Financial Issues and Factoids</vt:lpstr>
      <vt:lpstr>Grant Programs</vt:lpstr>
      <vt:lpstr>Committee Volunteering Opportunities</vt:lpstr>
      <vt:lpstr>Projects</vt:lpstr>
      <vt:lpstr>Membership Initiatives</vt:lpstr>
      <vt:lpstr>Public Image</vt:lpstr>
      <vt:lpstr>Summary</vt:lpstr>
      <vt:lpstr>The End!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Moscow  Club President’s Vision  2023-24</dc:title>
  <dc:creator>Tim Thomson</dc:creator>
  <cp:lastModifiedBy>Tim Thomson</cp:lastModifiedBy>
  <cp:revision>37</cp:revision>
  <cp:lastPrinted>2025-01-27T17:02:09Z</cp:lastPrinted>
  <dcterms:created xsi:type="dcterms:W3CDTF">2023-07-15T17:54:14Z</dcterms:created>
  <dcterms:modified xsi:type="dcterms:W3CDTF">2025-01-31T23:47:01Z</dcterms:modified>
</cp:coreProperties>
</file>