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59" r:id="rId4"/>
    <p:sldId id="258" r:id="rId5"/>
    <p:sldId id="257" r:id="rId6"/>
    <p:sldId id="260" r:id="rId7"/>
    <p:sldId id="264" r:id="rId8"/>
    <p:sldId id="262" r:id="rId9"/>
    <p:sldId id="263" r:id="rId10"/>
    <p:sldId id="261" r:id="rId11"/>
    <p:sldId id="271" r:id="rId12"/>
    <p:sldId id="270" r:id="rId13"/>
    <p:sldId id="265" r:id="rId14"/>
    <p:sldId id="268" r:id="rId15"/>
    <p:sldId id="269"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enbeck, Eric" initials="HE" lastIdx="1" clrIdx="0">
    <p:extLst>
      <p:ext uri="{19B8F6BF-5375-455C-9EA6-DF929625EA0E}">
        <p15:presenceInfo xmlns:p15="http://schemas.microsoft.com/office/powerpoint/2012/main" userId="S-1-5-21-861567501-115176313-682003330-1443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6382" autoAdjust="0"/>
  </p:normalViewPr>
  <p:slideViewPr>
    <p:cSldViewPr snapToGrid="0">
      <p:cViewPr varScale="1">
        <p:scale>
          <a:sx n="87" d="100"/>
          <a:sy n="87" d="100"/>
        </p:scale>
        <p:origin x="1204"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8T13:54:49.470" idx="1">
    <p:pos x="10" y="10"/>
    <p:text>May want to find a photo with less/no blur</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325FA-DDC0-489F-B182-22D473E4D4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59673F1-3F76-4FB1-9E48-F62A295A2CA0}">
      <dgm:prSet/>
      <dgm:spPr/>
      <dgm:t>
        <a:bodyPr/>
        <a:lstStyle/>
        <a:p>
          <a:r>
            <a:rPr lang="en-US" dirty="0"/>
            <a:t>The charitable partner of Rotary International (RI) </a:t>
          </a:r>
        </a:p>
      </dgm:t>
    </dgm:pt>
    <dgm:pt modelId="{F1F0E9C0-4910-4390-90CD-DFDD8A6C4C41}" type="parTrans" cxnId="{D75190FA-9D74-40FB-8AF3-45EAB6AF337F}">
      <dgm:prSet/>
      <dgm:spPr/>
      <dgm:t>
        <a:bodyPr/>
        <a:lstStyle/>
        <a:p>
          <a:endParaRPr lang="en-US"/>
        </a:p>
      </dgm:t>
    </dgm:pt>
    <dgm:pt modelId="{94D4DBFC-F1FA-427E-A1C1-EFBC54E0DEF8}" type="sibTrans" cxnId="{D75190FA-9D74-40FB-8AF3-45EAB6AF337F}">
      <dgm:prSet/>
      <dgm:spPr/>
      <dgm:t>
        <a:bodyPr/>
        <a:lstStyle/>
        <a:p>
          <a:endParaRPr lang="en-US"/>
        </a:p>
      </dgm:t>
    </dgm:pt>
    <dgm:pt modelId="{16D33045-F40E-4102-AAE2-892AA3ABFD38}">
      <dgm:prSet/>
      <dgm:spPr/>
      <dgm:t>
        <a:bodyPr/>
        <a:lstStyle/>
        <a:p>
          <a:r>
            <a:rPr lang="en-US" dirty="0"/>
            <a:t>It has its own board of trustees and designated 501(c)(3) status, and is separate from RI’s leadership/board of directors</a:t>
          </a:r>
        </a:p>
      </dgm:t>
    </dgm:pt>
    <dgm:pt modelId="{290B6C43-2005-49EB-90D2-2F66C42DDD17}" type="parTrans" cxnId="{C2307EF9-AC29-4C62-96AA-8ED88FB7AB96}">
      <dgm:prSet/>
      <dgm:spPr/>
      <dgm:t>
        <a:bodyPr/>
        <a:lstStyle/>
        <a:p>
          <a:endParaRPr lang="en-US"/>
        </a:p>
      </dgm:t>
    </dgm:pt>
    <dgm:pt modelId="{395385CD-541A-4BD8-A74F-B9CFC1776F7B}" type="sibTrans" cxnId="{C2307EF9-AC29-4C62-96AA-8ED88FB7AB96}">
      <dgm:prSet/>
      <dgm:spPr/>
      <dgm:t>
        <a:bodyPr/>
        <a:lstStyle/>
        <a:p>
          <a:endParaRPr lang="en-US"/>
        </a:p>
      </dgm:t>
    </dgm:pt>
    <dgm:pt modelId="{40B721AD-9ED2-47F3-8C75-89BC3B648542}">
      <dgm:prSet/>
      <dgm:spPr/>
      <dgm:t>
        <a:bodyPr/>
        <a:lstStyle/>
        <a:p>
          <a:r>
            <a:rPr lang="en-US" dirty="0"/>
            <a:t>It is one of the top-rated charities in the </a:t>
          </a:r>
          <a:r>
            <a:rPr lang="en-US" b="1" dirty="0"/>
            <a:t>WORLD</a:t>
          </a:r>
          <a:r>
            <a:rPr lang="en-US" dirty="0"/>
            <a:t> and has achieved a 4-star (the highest) rating through Charity Navigator for the past 15 years </a:t>
          </a:r>
        </a:p>
      </dgm:t>
    </dgm:pt>
    <dgm:pt modelId="{953A16FE-927A-4708-87C9-8A6A7A2B7DEB}" type="parTrans" cxnId="{170CC10E-E0E4-4C81-BD55-A1863D2AC818}">
      <dgm:prSet/>
      <dgm:spPr/>
      <dgm:t>
        <a:bodyPr/>
        <a:lstStyle/>
        <a:p>
          <a:endParaRPr lang="en-US"/>
        </a:p>
      </dgm:t>
    </dgm:pt>
    <dgm:pt modelId="{4BC98EA2-70B9-4E3C-AA07-C76E6F6743E7}" type="sibTrans" cxnId="{170CC10E-E0E4-4C81-BD55-A1863D2AC818}">
      <dgm:prSet/>
      <dgm:spPr/>
      <dgm:t>
        <a:bodyPr/>
        <a:lstStyle/>
        <a:p>
          <a:endParaRPr lang="en-US"/>
        </a:p>
      </dgm:t>
    </dgm:pt>
    <dgm:pt modelId="{D0B7525B-6BAA-427F-ABA7-360BCD555FC1}">
      <dgm:prSet/>
      <dgm:spPr/>
      <dgm:t>
        <a:bodyPr/>
        <a:lstStyle/>
        <a:p>
          <a:r>
            <a:rPr lang="en-US"/>
            <a:t>It is recognized for its outstanding stewardship</a:t>
          </a:r>
        </a:p>
      </dgm:t>
    </dgm:pt>
    <dgm:pt modelId="{2F164B0B-6BB8-4D53-A57F-B4DCEA86EACE}" type="parTrans" cxnId="{C5ED80B4-B62A-4C3F-A62E-0184DCF46AB6}">
      <dgm:prSet/>
      <dgm:spPr/>
      <dgm:t>
        <a:bodyPr/>
        <a:lstStyle/>
        <a:p>
          <a:endParaRPr lang="en-US"/>
        </a:p>
      </dgm:t>
    </dgm:pt>
    <dgm:pt modelId="{0B0FC50D-443A-401F-A1DC-3613FEB1CB82}" type="sibTrans" cxnId="{C5ED80B4-B62A-4C3F-A62E-0184DCF46AB6}">
      <dgm:prSet/>
      <dgm:spPr/>
      <dgm:t>
        <a:bodyPr/>
        <a:lstStyle/>
        <a:p>
          <a:endParaRPr lang="en-US"/>
        </a:p>
      </dgm:t>
    </dgm:pt>
    <dgm:pt modelId="{792F65C8-B264-4668-9904-92153F08528B}" type="pres">
      <dgm:prSet presAssocID="{66D325FA-DDC0-489F-B182-22D473E4D47F}" presName="linear" presStyleCnt="0">
        <dgm:presLayoutVars>
          <dgm:animLvl val="lvl"/>
          <dgm:resizeHandles val="exact"/>
        </dgm:presLayoutVars>
      </dgm:prSet>
      <dgm:spPr/>
    </dgm:pt>
    <dgm:pt modelId="{EF455CF4-140C-4B4B-9061-FE0C1344B9DB}" type="pres">
      <dgm:prSet presAssocID="{159673F1-3F76-4FB1-9E48-F62A295A2CA0}" presName="parentText" presStyleLbl="node1" presStyleIdx="0" presStyleCnt="4">
        <dgm:presLayoutVars>
          <dgm:chMax val="0"/>
          <dgm:bulletEnabled val="1"/>
        </dgm:presLayoutVars>
      </dgm:prSet>
      <dgm:spPr/>
    </dgm:pt>
    <dgm:pt modelId="{FA76C58D-040C-4ADC-A56B-08057413459F}" type="pres">
      <dgm:prSet presAssocID="{94D4DBFC-F1FA-427E-A1C1-EFBC54E0DEF8}" presName="spacer" presStyleCnt="0"/>
      <dgm:spPr/>
    </dgm:pt>
    <dgm:pt modelId="{C4A06B7D-36B7-4F98-82EC-F468D54C156B}" type="pres">
      <dgm:prSet presAssocID="{16D33045-F40E-4102-AAE2-892AA3ABFD38}" presName="parentText" presStyleLbl="node1" presStyleIdx="1" presStyleCnt="4">
        <dgm:presLayoutVars>
          <dgm:chMax val="0"/>
          <dgm:bulletEnabled val="1"/>
        </dgm:presLayoutVars>
      </dgm:prSet>
      <dgm:spPr/>
    </dgm:pt>
    <dgm:pt modelId="{AB09B2AC-43BB-49E7-B7D0-79886CF88FC7}" type="pres">
      <dgm:prSet presAssocID="{395385CD-541A-4BD8-A74F-B9CFC1776F7B}" presName="spacer" presStyleCnt="0"/>
      <dgm:spPr/>
    </dgm:pt>
    <dgm:pt modelId="{102E8B0F-DD1F-4C2C-9FE4-1718C9851DFE}" type="pres">
      <dgm:prSet presAssocID="{40B721AD-9ED2-47F3-8C75-89BC3B648542}" presName="parentText" presStyleLbl="node1" presStyleIdx="2" presStyleCnt="4">
        <dgm:presLayoutVars>
          <dgm:chMax val="0"/>
          <dgm:bulletEnabled val="1"/>
        </dgm:presLayoutVars>
      </dgm:prSet>
      <dgm:spPr/>
    </dgm:pt>
    <dgm:pt modelId="{0FB6D179-8D74-4219-8623-84AFBCC1F47C}" type="pres">
      <dgm:prSet presAssocID="{4BC98EA2-70B9-4E3C-AA07-C76E6F6743E7}" presName="spacer" presStyleCnt="0"/>
      <dgm:spPr/>
    </dgm:pt>
    <dgm:pt modelId="{A8502E38-AF65-437A-8B40-6BC77F94400C}" type="pres">
      <dgm:prSet presAssocID="{D0B7525B-6BAA-427F-ABA7-360BCD555FC1}" presName="parentText" presStyleLbl="node1" presStyleIdx="3" presStyleCnt="4">
        <dgm:presLayoutVars>
          <dgm:chMax val="0"/>
          <dgm:bulletEnabled val="1"/>
        </dgm:presLayoutVars>
      </dgm:prSet>
      <dgm:spPr/>
    </dgm:pt>
  </dgm:ptLst>
  <dgm:cxnLst>
    <dgm:cxn modelId="{170CC10E-E0E4-4C81-BD55-A1863D2AC818}" srcId="{66D325FA-DDC0-489F-B182-22D473E4D47F}" destId="{40B721AD-9ED2-47F3-8C75-89BC3B648542}" srcOrd="2" destOrd="0" parTransId="{953A16FE-927A-4708-87C9-8A6A7A2B7DEB}" sibTransId="{4BC98EA2-70B9-4E3C-AA07-C76E6F6743E7}"/>
    <dgm:cxn modelId="{BDFF882F-F137-4F37-95BB-B56D0CDC826A}" type="presOf" srcId="{D0B7525B-6BAA-427F-ABA7-360BCD555FC1}" destId="{A8502E38-AF65-437A-8B40-6BC77F94400C}" srcOrd="0" destOrd="0" presId="urn:microsoft.com/office/officeart/2005/8/layout/vList2"/>
    <dgm:cxn modelId="{DDFF5CA9-915C-4DDE-9C7C-6374CAEF52AA}" type="presOf" srcId="{66D325FA-DDC0-489F-B182-22D473E4D47F}" destId="{792F65C8-B264-4668-9904-92153F08528B}" srcOrd="0" destOrd="0" presId="urn:microsoft.com/office/officeart/2005/8/layout/vList2"/>
    <dgm:cxn modelId="{C5ED80B4-B62A-4C3F-A62E-0184DCF46AB6}" srcId="{66D325FA-DDC0-489F-B182-22D473E4D47F}" destId="{D0B7525B-6BAA-427F-ABA7-360BCD555FC1}" srcOrd="3" destOrd="0" parTransId="{2F164B0B-6BB8-4D53-A57F-B4DCEA86EACE}" sibTransId="{0B0FC50D-443A-401F-A1DC-3613FEB1CB82}"/>
    <dgm:cxn modelId="{A9685FBC-E26E-4A6E-ADF1-77F8D9E9F978}" type="presOf" srcId="{40B721AD-9ED2-47F3-8C75-89BC3B648542}" destId="{102E8B0F-DD1F-4C2C-9FE4-1718C9851DFE}" srcOrd="0" destOrd="0" presId="urn:microsoft.com/office/officeart/2005/8/layout/vList2"/>
    <dgm:cxn modelId="{D46C54E7-7A43-4562-B76D-847582C3DAC5}" type="presOf" srcId="{16D33045-F40E-4102-AAE2-892AA3ABFD38}" destId="{C4A06B7D-36B7-4F98-82EC-F468D54C156B}" srcOrd="0" destOrd="0" presId="urn:microsoft.com/office/officeart/2005/8/layout/vList2"/>
    <dgm:cxn modelId="{4DE640F4-ABF8-4DBA-96FC-C296D1139AD3}" type="presOf" srcId="{159673F1-3F76-4FB1-9E48-F62A295A2CA0}" destId="{EF455CF4-140C-4B4B-9061-FE0C1344B9DB}" srcOrd="0" destOrd="0" presId="urn:microsoft.com/office/officeart/2005/8/layout/vList2"/>
    <dgm:cxn modelId="{C2307EF9-AC29-4C62-96AA-8ED88FB7AB96}" srcId="{66D325FA-DDC0-489F-B182-22D473E4D47F}" destId="{16D33045-F40E-4102-AAE2-892AA3ABFD38}" srcOrd="1" destOrd="0" parTransId="{290B6C43-2005-49EB-90D2-2F66C42DDD17}" sibTransId="{395385CD-541A-4BD8-A74F-B9CFC1776F7B}"/>
    <dgm:cxn modelId="{D75190FA-9D74-40FB-8AF3-45EAB6AF337F}" srcId="{66D325FA-DDC0-489F-B182-22D473E4D47F}" destId="{159673F1-3F76-4FB1-9E48-F62A295A2CA0}" srcOrd="0" destOrd="0" parTransId="{F1F0E9C0-4910-4390-90CD-DFDD8A6C4C41}" sibTransId="{94D4DBFC-F1FA-427E-A1C1-EFBC54E0DEF8}"/>
    <dgm:cxn modelId="{2C490BD3-5125-40E7-BA08-F308B4CC4188}" type="presParOf" srcId="{792F65C8-B264-4668-9904-92153F08528B}" destId="{EF455CF4-140C-4B4B-9061-FE0C1344B9DB}" srcOrd="0" destOrd="0" presId="urn:microsoft.com/office/officeart/2005/8/layout/vList2"/>
    <dgm:cxn modelId="{224F446F-C6D3-4FBD-9B72-1FB070ADE439}" type="presParOf" srcId="{792F65C8-B264-4668-9904-92153F08528B}" destId="{FA76C58D-040C-4ADC-A56B-08057413459F}" srcOrd="1" destOrd="0" presId="urn:microsoft.com/office/officeart/2005/8/layout/vList2"/>
    <dgm:cxn modelId="{D6097529-473C-4BD7-AF3C-F983A3FB4E99}" type="presParOf" srcId="{792F65C8-B264-4668-9904-92153F08528B}" destId="{C4A06B7D-36B7-4F98-82EC-F468D54C156B}" srcOrd="2" destOrd="0" presId="urn:microsoft.com/office/officeart/2005/8/layout/vList2"/>
    <dgm:cxn modelId="{0BEB3B63-FC97-4352-A9F7-CE7AA7FA5420}" type="presParOf" srcId="{792F65C8-B264-4668-9904-92153F08528B}" destId="{AB09B2AC-43BB-49E7-B7D0-79886CF88FC7}" srcOrd="3" destOrd="0" presId="urn:microsoft.com/office/officeart/2005/8/layout/vList2"/>
    <dgm:cxn modelId="{3C8ED491-E3E6-4D05-82DC-489AB8D4DD25}" type="presParOf" srcId="{792F65C8-B264-4668-9904-92153F08528B}" destId="{102E8B0F-DD1F-4C2C-9FE4-1718C9851DFE}" srcOrd="4" destOrd="0" presId="urn:microsoft.com/office/officeart/2005/8/layout/vList2"/>
    <dgm:cxn modelId="{B585E0B8-7297-4435-8CC0-182BB4DD0A36}" type="presParOf" srcId="{792F65C8-B264-4668-9904-92153F08528B}" destId="{0FB6D179-8D74-4219-8623-84AFBCC1F47C}" srcOrd="5" destOrd="0" presId="urn:microsoft.com/office/officeart/2005/8/layout/vList2"/>
    <dgm:cxn modelId="{49CF2E6F-6A51-4700-A558-02114A7ED7E1}" type="presParOf" srcId="{792F65C8-B264-4668-9904-92153F08528B}" destId="{A8502E38-AF65-437A-8B40-6BC77F94400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55CF4-140C-4B4B-9061-FE0C1344B9DB}">
      <dsp:nvSpPr>
        <dsp:cNvPr id="0" name=""/>
        <dsp:cNvSpPr/>
      </dsp:nvSpPr>
      <dsp:spPr>
        <a:xfrm>
          <a:off x="0" y="101579"/>
          <a:ext cx="6263640" cy="12757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charitable partner of Rotary International (RI) </a:t>
          </a:r>
        </a:p>
      </dsp:txBody>
      <dsp:txXfrm>
        <a:off x="62275" y="163854"/>
        <a:ext cx="6139090" cy="1151152"/>
      </dsp:txXfrm>
    </dsp:sp>
    <dsp:sp modelId="{C4A06B7D-36B7-4F98-82EC-F468D54C156B}">
      <dsp:nvSpPr>
        <dsp:cNvPr id="0" name=""/>
        <dsp:cNvSpPr/>
      </dsp:nvSpPr>
      <dsp:spPr>
        <a:xfrm>
          <a:off x="0" y="1443521"/>
          <a:ext cx="6263640" cy="127570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It has its own board of trustees and designated 501(c)(3) status, and is separate from RI’s leadership/board of directors</a:t>
          </a:r>
        </a:p>
      </dsp:txBody>
      <dsp:txXfrm>
        <a:off x="62275" y="1505796"/>
        <a:ext cx="6139090" cy="1151152"/>
      </dsp:txXfrm>
    </dsp:sp>
    <dsp:sp modelId="{102E8B0F-DD1F-4C2C-9FE4-1718C9851DFE}">
      <dsp:nvSpPr>
        <dsp:cNvPr id="0" name=""/>
        <dsp:cNvSpPr/>
      </dsp:nvSpPr>
      <dsp:spPr>
        <a:xfrm>
          <a:off x="0" y="2785464"/>
          <a:ext cx="6263640" cy="127570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It is one of the top-rated charities in the </a:t>
          </a:r>
          <a:r>
            <a:rPr lang="en-US" sz="2300" b="1" kern="1200" dirty="0"/>
            <a:t>WORLD</a:t>
          </a:r>
          <a:r>
            <a:rPr lang="en-US" sz="2300" kern="1200" dirty="0"/>
            <a:t> and has achieved a 4-star (the highest) rating through Charity Navigator for the past 15 years </a:t>
          </a:r>
        </a:p>
      </dsp:txBody>
      <dsp:txXfrm>
        <a:off x="62275" y="2847739"/>
        <a:ext cx="6139090" cy="1151152"/>
      </dsp:txXfrm>
    </dsp:sp>
    <dsp:sp modelId="{A8502E38-AF65-437A-8B40-6BC77F94400C}">
      <dsp:nvSpPr>
        <dsp:cNvPr id="0" name=""/>
        <dsp:cNvSpPr/>
      </dsp:nvSpPr>
      <dsp:spPr>
        <a:xfrm>
          <a:off x="0" y="4127406"/>
          <a:ext cx="6263640" cy="12757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is recognized for its outstanding stewardship</a:t>
          </a:r>
        </a:p>
      </dsp:txBody>
      <dsp:txXfrm>
        <a:off x="62275" y="4189681"/>
        <a:ext cx="6139090" cy="1151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AD646-504F-4E5F-A27F-52EE5D94FA8C}"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36472-E91E-4A46-98E8-7518BC8ED2DD}" type="slidenum">
              <a:rPr lang="en-US" smtClean="0"/>
              <a:t>‹#›</a:t>
            </a:fld>
            <a:endParaRPr lang="en-US"/>
          </a:p>
        </p:txBody>
      </p:sp>
    </p:spTree>
    <p:extLst>
      <p:ext uri="{BB962C8B-B14F-4D97-AF65-F5344CB8AC3E}">
        <p14:creationId xmlns:p14="http://schemas.microsoft.com/office/powerpoint/2010/main" val="330204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a:t>
            </a:fld>
            <a:endParaRPr lang="en-US"/>
          </a:p>
        </p:txBody>
      </p:sp>
    </p:spTree>
    <p:extLst>
      <p:ext uri="{BB962C8B-B14F-4D97-AF65-F5344CB8AC3E}">
        <p14:creationId xmlns:p14="http://schemas.microsoft.com/office/powerpoint/2010/main" val="318349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10</a:t>
            </a:fld>
            <a:endParaRPr lang="en-US"/>
          </a:p>
        </p:txBody>
      </p:sp>
    </p:spTree>
    <p:extLst>
      <p:ext uri="{BB962C8B-B14F-4D97-AF65-F5344CB8AC3E}">
        <p14:creationId xmlns:p14="http://schemas.microsoft.com/office/powerpoint/2010/main" val="48705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11</a:t>
            </a:fld>
            <a:endParaRPr lang="en-US"/>
          </a:p>
        </p:txBody>
      </p:sp>
    </p:spTree>
    <p:extLst>
      <p:ext uri="{BB962C8B-B14F-4D97-AF65-F5344CB8AC3E}">
        <p14:creationId xmlns:p14="http://schemas.microsoft.com/office/powerpoint/2010/main" val="420920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12</a:t>
            </a:fld>
            <a:endParaRPr lang="en-US"/>
          </a:p>
        </p:txBody>
      </p:sp>
    </p:spTree>
    <p:extLst>
      <p:ext uri="{BB962C8B-B14F-4D97-AF65-F5344CB8AC3E}">
        <p14:creationId xmlns:p14="http://schemas.microsoft.com/office/powerpoint/2010/main" val="367619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13</a:t>
            </a:fld>
            <a:endParaRPr lang="en-US"/>
          </a:p>
        </p:txBody>
      </p:sp>
    </p:spTree>
    <p:extLst>
      <p:ext uri="{BB962C8B-B14F-4D97-AF65-F5344CB8AC3E}">
        <p14:creationId xmlns:p14="http://schemas.microsoft.com/office/powerpoint/2010/main" val="292258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14</a:t>
            </a:fld>
            <a:endParaRPr lang="en-US"/>
          </a:p>
        </p:txBody>
      </p:sp>
    </p:spTree>
    <p:extLst>
      <p:ext uri="{BB962C8B-B14F-4D97-AF65-F5344CB8AC3E}">
        <p14:creationId xmlns:p14="http://schemas.microsoft.com/office/powerpoint/2010/main" val="358916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15</a:t>
            </a:fld>
            <a:endParaRPr lang="en-US"/>
          </a:p>
        </p:txBody>
      </p:sp>
    </p:spTree>
    <p:extLst>
      <p:ext uri="{BB962C8B-B14F-4D97-AF65-F5344CB8AC3E}">
        <p14:creationId xmlns:p14="http://schemas.microsoft.com/office/powerpoint/2010/main" val="402497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16</a:t>
            </a:fld>
            <a:endParaRPr lang="en-US"/>
          </a:p>
        </p:txBody>
      </p:sp>
    </p:spTree>
    <p:extLst>
      <p:ext uri="{BB962C8B-B14F-4D97-AF65-F5344CB8AC3E}">
        <p14:creationId xmlns:p14="http://schemas.microsoft.com/office/powerpoint/2010/main" val="126860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17</a:t>
            </a:fld>
            <a:endParaRPr lang="en-US"/>
          </a:p>
        </p:txBody>
      </p:sp>
    </p:spTree>
    <p:extLst>
      <p:ext uri="{BB962C8B-B14F-4D97-AF65-F5344CB8AC3E}">
        <p14:creationId xmlns:p14="http://schemas.microsoft.com/office/powerpoint/2010/main" val="306302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2</a:t>
            </a:fld>
            <a:endParaRPr lang="en-US"/>
          </a:p>
        </p:txBody>
      </p:sp>
    </p:spTree>
    <p:extLst>
      <p:ext uri="{BB962C8B-B14F-4D97-AF65-F5344CB8AC3E}">
        <p14:creationId xmlns:p14="http://schemas.microsoft.com/office/powerpoint/2010/main" val="394658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transforms donations from Rotarians and friends into local and global humanitarian service projects that change lives.  </a:t>
            </a:r>
          </a:p>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3</a:t>
            </a:fld>
            <a:endParaRPr lang="en-US"/>
          </a:p>
        </p:txBody>
      </p:sp>
    </p:spTree>
    <p:extLst>
      <p:ext uri="{BB962C8B-B14F-4D97-AF65-F5344CB8AC3E}">
        <p14:creationId xmlns:p14="http://schemas.microsoft.com/office/powerpoint/2010/main" val="110524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4</a:t>
            </a:fld>
            <a:endParaRPr lang="en-US"/>
          </a:p>
        </p:txBody>
      </p:sp>
    </p:spTree>
    <p:extLst>
      <p:ext uri="{BB962C8B-B14F-4D97-AF65-F5344CB8AC3E}">
        <p14:creationId xmlns:p14="http://schemas.microsoft.com/office/powerpoint/2010/main" val="377710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programs are detailed on the Rotary.org website and there are helpful tools for brining it to the Clubs.  A great of example of a recent district grant is the “Express grants” that were $300 each and available to all clubs and Rotaract Clubs.  </a:t>
            </a:r>
          </a:p>
          <a:p>
            <a:endParaRPr lang="en-US" dirty="0"/>
          </a:p>
          <a:p>
            <a:r>
              <a:rPr lang="en-US" dirty="0"/>
              <a:t>Global Grants have a club training component that is required prior to application – so that clubs understand the process.</a:t>
            </a:r>
          </a:p>
          <a:p>
            <a:endParaRPr lang="en-US" dirty="0"/>
          </a:p>
          <a:p>
            <a:r>
              <a:rPr lang="en-US" dirty="0"/>
              <a:t>Peace Centers and scholarships were established in 2002 and more than 1,400 have graduated, now working in more than 115 countries.  There is even a professional development certificate program intended for working professionals!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year, Rotary awards p to 130 fully funded fellowships in the Peace Center alone.</a:t>
            </a:r>
          </a:p>
          <a:p>
            <a:endParaRPr lang="en-US" dirty="0"/>
          </a:p>
          <a:p>
            <a:r>
              <a:rPr lang="en-US" dirty="0"/>
              <a:t>Rotary is a founding partner of the Global Polio Eradication Initiative, reducing polio cases by 99.9% since 1979, contributing more than 2.1 billion and countless volunteer hours.  </a:t>
            </a:r>
          </a:p>
          <a:p>
            <a:endParaRPr lang="en-US" dirty="0"/>
          </a:p>
          <a:p>
            <a:r>
              <a:rPr lang="en-US" dirty="0"/>
              <a:t>The Seven Areas of Focus (which recently added the Environment) are:</a:t>
            </a:r>
          </a:p>
          <a:p>
            <a:r>
              <a:rPr lang="en-US" dirty="0"/>
              <a:t>Basic Education and Literacy; </a:t>
            </a:r>
          </a:p>
          <a:p>
            <a:r>
              <a:rPr lang="en-US" dirty="0"/>
              <a:t>Maternal and Child Health; </a:t>
            </a:r>
          </a:p>
          <a:p>
            <a:r>
              <a:rPr lang="en-US" dirty="0"/>
              <a:t>Peace and Conflict Prevention/Resolution; </a:t>
            </a:r>
          </a:p>
          <a:p>
            <a:r>
              <a:rPr lang="en-US" dirty="0"/>
              <a:t>Disease Prevention &amp; Treatment; </a:t>
            </a:r>
          </a:p>
          <a:p>
            <a:r>
              <a:rPr lang="en-US" dirty="0"/>
              <a:t>Water, Sanitation &amp; Hygiene; </a:t>
            </a:r>
          </a:p>
          <a:p>
            <a:r>
              <a:rPr lang="en-US" dirty="0"/>
              <a:t>Community &amp; Economic Development; </a:t>
            </a:r>
          </a:p>
          <a:p>
            <a:r>
              <a:rPr lang="en-US" dirty="0"/>
              <a:t>Support of the Environment.</a:t>
            </a:r>
          </a:p>
        </p:txBody>
      </p:sp>
      <p:sp>
        <p:nvSpPr>
          <p:cNvPr id="4" name="Slide Number Placeholder 3"/>
          <p:cNvSpPr>
            <a:spLocks noGrp="1"/>
          </p:cNvSpPr>
          <p:nvPr>
            <p:ph type="sldNum" sz="quarter" idx="5"/>
          </p:nvPr>
        </p:nvSpPr>
        <p:spPr/>
        <p:txBody>
          <a:bodyPr/>
          <a:lstStyle/>
          <a:p>
            <a:fld id="{8A036472-E91E-4A46-98E8-7518BC8ED2DD}" type="slidenum">
              <a:rPr lang="en-US" smtClean="0"/>
              <a:t>5</a:t>
            </a:fld>
            <a:endParaRPr lang="en-US"/>
          </a:p>
        </p:txBody>
      </p:sp>
    </p:spTree>
    <p:extLst>
      <p:ext uri="{BB962C8B-B14F-4D97-AF65-F5344CB8AC3E}">
        <p14:creationId xmlns:p14="http://schemas.microsoft.com/office/powerpoint/2010/main" val="318902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6</a:t>
            </a:fld>
            <a:endParaRPr lang="en-US"/>
          </a:p>
        </p:txBody>
      </p:sp>
    </p:spTree>
    <p:extLst>
      <p:ext uri="{BB962C8B-B14F-4D97-AF65-F5344CB8AC3E}">
        <p14:creationId xmlns:p14="http://schemas.microsoft.com/office/powerpoint/2010/main" val="102382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where the PHF comes in!  </a:t>
            </a:r>
          </a:p>
          <a:p>
            <a:r>
              <a:rPr lang="en-US" dirty="0"/>
              <a:t>Also note that the interest from the annual fun goes to ay RI costs, not just foundation administration.  RI has around 800 paid employees. </a:t>
            </a:r>
          </a:p>
        </p:txBody>
      </p:sp>
      <p:sp>
        <p:nvSpPr>
          <p:cNvPr id="4" name="Slide Number Placeholder 3"/>
          <p:cNvSpPr>
            <a:spLocks noGrp="1"/>
          </p:cNvSpPr>
          <p:nvPr>
            <p:ph type="sldNum" sz="quarter" idx="5"/>
          </p:nvPr>
        </p:nvSpPr>
        <p:spPr/>
        <p:txBody>
          <a:bodyPr/>
          <a:lstStyle/>
          <a:p>
            <a:fld id="{8A036472-E91E-4A46-98E8-7518BC8ED2DD}" type="slidenum">
              <a:rPr lang="en-US" smtClean="0"/>
              <a:t>7</a:t>
            </a:fld>
            <a:endParaRPr lang="en-US"/>
          </a:p>
        </p:txBody>
      </p:sp>
    </p:spTree>
    <p:extLst>
      <p:ext uri="{BB962C8B-B14F-4D97-AF65-F5344CB8AC3E}">
        <p14:creationId xmlns:p14="http://schemas.microsoft.com/office/powerpoint/2010/main" val="89882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Becoming a benefactor is one of the easiest ways to support Rotary – painless for you, and a positive impact when you are gone</a:t>
            </a:r>
          </a:p>
        </p:txBody>
      </p:sp>
      <p:sp>
        <p:nvSpPr>
          <p:cNvPr id="4" name="Slide Number Placeholder 3"/>
          <p:cNvSpPr>
            <a:spLocks noGrp="1"/>
          </p:cNvSpPr>
          <p:nvPr>
            <p:ph type="sldNum" sz="quarter" idx="5"/>
          </p:nvPr>
        </p:nvSpPr>
        <p:spPr/>
        <p:txBody>
          <a:bodyPr/>
          <a:lstStyle/>
          <a:p>
            <a:fld id="{8A036472-E91E-4A46-98E8-7518BC8ED2DD}" type="slidenum">
              <a:rPr lang="en-US" smtClean="0"/>
              <a:t>8</a:t>
            </a:fld>
            <a:endParaRPr lang="en-US"/>
          </a:p>
        </p:txBody>
      </p:sp>
    </p:spTree>
    <p:extLst>
      <p:ext uri="{BB962C8B-B14F-4D97-AF65-F5344CB8AC3E}">
        <p14:creationId xmlns:p14="http://schemas.microsoft.com/office/powerpoint/2010/main" val="28700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36472-E91E-4A46-98E8-7518BC8ED2DD}" type="slidenum">
              <a:rPr lang="en-US" smtClean="0"/>
              <a:t>9</a:t>
            </a:fld>
            <a:endParaRPr lang="en-US"/>
          </a:p>
        </p:txBody>
      </p:sp>
    </p:spTree>
    <p:extLst>
      <p:ext uri="{BB962C8B-B14F-4D97-AF65-F5344CB8AC3E}">
        <p14:creationId xmlns:p14="http://schemas.microsoft.com/office/powerpoint/2010/main" val="249328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9ACF-0E52-4FFE-A25D-9315438DF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C6CF1-2677-46B2-BFFE-6790AA571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4FDED-36EF-4633-91E1-6F332F9F9B32}"/>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5" name="Footer Placeholder 4">
            <a:extLst>
              <a:ext uri="{FF2B5EF4-FFF2-40B4-BE49-F238E27FC236}">
                <a16:creationId xmlns:a16="http://schemas.microsoft.com/office/drawing/2014/main" id="{46E36207-33EE-40C1-B1D9-EB6802F60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4EE94-5ED5-49E2-B198-A473D196C55C}"/>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391965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BBF2-C404-4C86-A16F-ABFA4AEFE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44510E-ED2A-415A-B069-B87C4836F1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2B96E-8986-4912-8067-E8EFBD76B86D}"/>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5" name="Footer Placeholder 4">
            <a:extLst>
              <a:ext uri="{FF2B5EF4-FFF2-40B4-BE49-F238E27FC236}">
                <a16:creationId xmlns:a16="http://schemas.microsoft.com/office/drawing/2014/main" id="{8990B859-CD4C-47D0-83F9-3C4793CB3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B7344-903E-45B9-A0F3-67780F6C99F8}"/>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327515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305C8-DAF7-4F66-A4C1-84F36CA56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604757-737B-4627-ACC0-1C54CA6EEB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E1F5E-6E8A-47A8-BC91-4FD4D2465518}"/>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5" name="Footer Placeholder 4">
            <a:extLst>
              <a:ext uri="{FF2B5EF4-FFF2-40B4-BE49-F238E27FC236}">
                <a16:creationId xmlns:a16="http://schemas.microsoft.com/office/drawing/2014/main" id="{C0B29B2E-C3AF-4F47-A480-128335CD5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873FB-7738-48E3-900C-6836303BDC57}"/>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333078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BEF5-3060-4636-A3C1-E414F4E46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42E00-C6C2-4AE8-9548-E4BC04EBDC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384AB-54CB-461F-8401-881CECFE7C6A}"/>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5" name="Footer Placeholder 4">
            <a:extLst>
              <a:ext uri="{FF2B5EF4-FFF2-40B4-BE49-F238E27FC236}">
                <a16:creationId xmlns:a16="http://schemas.microsoft.com/office/drawing/2014/main" id="{4A318608-56DF-4BB8-A588-14CFF77B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7B526-071B-4968-ABC3-4610111D2A14}"/>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130786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028A-D949-49C1-B4A9-B92F6878A4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F24B5-1B3B-47E5-A520-72A7A8416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10127-7F44-44A5-BF56-94B588B5AD99}"/>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5" name="Footer Placeholder 4">
            <a:extLst>
              <a:ext uri="{FF2B5EF4-FFF2-40B4-BE49-F238E27FC236}">
                <a16:creationId xmlns:a16="http://schemas.microsoft.com/office/drawing/2014/main" id="{D773CEFE-41A4-4E3B-B99F-1C0CA482B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0A7B4-65A3-4921-A2E8-1C20A3B57441}"/>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300480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DF33-EEF6-4857-8049-7D952AF75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A8221-B097-43C1-9EAA-B5D9896DCD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9CCB7F-9607-410D-8CBF-B8FD6DDEE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60461D-C3D8-4B9D-930E-0AEAF1989248}"/>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6" name="Footer Placeholder 5">
            <a:extLst>
              <a:ext uri="{FF2B5EF4-FFF2-40B4-BE49-F238E27FC236}">
                <a16:creationId xmlns:a16="http://schemas.microsoft.com/office/drawing/2014/main" id="{36E46C42-F714-4044-9F2C-348B6E0EC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80774-1961-41AB-86D7-29BF7BB14317}"/>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25292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8BAA-BDDF-47F4-A17D-C32FD2D32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C7683-9BA2-491B-ACC9-9A1DECA12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583CA-939A-4B39-8DED-DF8960C3B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F6C4FD-4ED0-427E-AE64-F4B772654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AB6D0D-41A3-4396-8631-99701EF9D9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47383-09ED-4A29-8893-34C751F6A425}"/>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8" name="Footer Placeholder 7">
            <a:extLst>
              <a:ext uri="{FF2B5EF4-FFF2-40B4-BE49-F238E27FC236}">
                <a16:creationId xmlns:a16="http://schemas.microsoft.com/office/drawing/2014/main" id="{837614B7-D2CD-4255-A3AA-9407B8AEA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1FCD5-2958-469D-A2D1-499CFC5C4027}"/>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280146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1A7C-4084-4845-9EEF-41838688A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CB677-B891-4F9A-B3CB-9C238729522D}"/>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4" name="Footer Placeholder 3">
            <a:extLst>
              <a:ext uri="{FF2B5EF4-FFF2-40B4-BE49-F238E27FC236}">
                <a16:creationId xmlns:a16="http://schemas.microsoft.com/office/drawing/2014/main" id="{7FF7F704-50B9-4CFB-ADE2-DD723D931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031F5-EA59-4846-847C-69CA74732B5D}"/>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114108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BFC1C-C170-47C6-A266-9F001DFCEF50}"/>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3" name="Footer Placeholder 2">
            <a:extLst>
              <a:ext uri="{FF2B5EF4-FFF2-40B4-BE49-F238E27FC236}">
                <a16:creationId xmlns:a16="http://schemas.microsoft.com/office/drawing/2014/main" id="{3A1AAB28-3A98-46D1-90D7-768FAA9C64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0A7E55-202D-480A-BA17-3FC68D9F6B97}"/>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236268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8C96-847A-4FC5-B043-4D3B023F2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705E0-1CDB-4F5C-B6D7-1FE173267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DF92BE-582F-44BA-8099-04E12408F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10F83-9035-4531-A448-FEDA4D752373}"/>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6" name="Footer Placeholder 5">
            <a:extLst>
              <a:ext uri="{FF2B5EF4-FFF2-40B4-BE49-F238E27FC236}">
                <a16:creationId xmlns:a16="http://schemas.microsoft.com/office/drawing/2014/main" id="{8144E60D-075C-499F-A9A8-475C636EC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E5ABE-0361-4A4C-854C-6088AA5F7A21}"/>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5176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1DCD-A540-47D0-845F-7662FD246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888FD3-FEA6-48BA-8CF0-2339AD8A2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C56331-44D5-4AC5-A961-2502CA920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BEE5A-7C1D-4972-9C4D-E3374DA50B0B}"/>
              </a:ext>
            </a:extLst>
          </p:cNvPr>
          <p:cNvSpPr>
            <a:spLocks noGrp="1"/>
          </p:cNvSpPr>
          <p:nvPr>
            <p:ph type="dt" sz="half" idx="10"/>
          </p:nvPr>
        </p:nvSpPr>
        <p:spPr/>
        <p:txBody>
          <a:bodyPr/>
          <a:lstStyle/>
          <a:p>
            <a:fld id="{095751EE-1B9A-4A75-8FEC-A612DB7C903E}" type="datetimeFigureOut">
              <a:rPr lang="en-US" smtClean="0"/>
              <a:t>1/3/2022</a:t>
            </a:fld>
            <a:endParaRPr lang="en-US"/>
          </a:p>
        </p:txBody>
      </p:sp>
      <p:sp>
        <p:nvSpPr>
          <p:cNvPr id="6" name="Footer Placeholder 5">
            <a:extLst>
              <a:ext uri="{FF2B5EF4-FFF2-40B4-BE49-F238E27FC236}">
                <a16:creationId xmlns:a16="http://schemas.microsoft.com/office/drawing/2014/main" id="{12ECA285-3974-4F30-B65F-B3669EB6F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D6A43-A875-477F-8193-15D4DF88BD04}"/>
              </a:ext>
            </a:extLst>
          </p:cNvPr>
          <p:cNvSpPr>
            <a:spLocks noGrp="1"/>
          </p:cNvSpPr>
          <p:nvPr>
            <p:ph type="sldNum" sz="quarter" idx="12"/>
          </p:nvPr>
        </p:nvSpPr>
        <p:spPr/>
        <p:txBody>
          <a:bodyPr/>
          <a:lstStyle/>
          <a:p>
            <a:fld id="{123CA6C6-B105-41DF-A760-F0ADC57275A5}" type="slidenum">
              <a:rPr lang="en-US" smtClean="0"/>
              <a:t>‹#›</a:t>
            </a:fld>
            <a:endParaRPr lang="en-US"/>
          </a:p>
        </p:txBody>
      </p:sp>
    </p:spTree>
    <p:extLst>
      <p:ext uri="{BB962C8B-B14F-4D97-AF65-F5344CB8AC3E}">
        <p14:creationId xmlns:p14="http://schemas.microsoft.com/office/powerpoint/2010/main" val="221793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69ED6-AAEA-4B70-88B5-FF0ED0B0E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BD36A-F30E-4330-A691-AC00B0371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A6329-1B76-4035-94A7-A382E90A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751EE-1B9A-4A75-8FEC-A612DB7C903E}" type="datetimeFigureOut">
              <a:rPr lang="en-US" smtClean="0"/>
              <a:t>1/3/2022</a:t>
            </a:fld>
            <a:endParaRPr lang="en-US"/>
          </a:p>
        </p:txBody>
      </p:sp>
      <p:sp>
        <p:nvSpPr>
          <p:cNvPr id="5" name="Footer Placeholder 4">
            <a:extLst>
              <a:ext uri="{FF2B5EF4-FFF2-40B4-BE49-F238E27FC236}">
                <a16:creationId xmlns:a16="http://schemas.microsoft.com/office/drawing/2014/main" id="{29C5E19A-BF5E-4D0C-9B7B-23BE4863B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358CF-C41E-4D94-BF97-CC839DB38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CA6C6-B105-41DF-A760-F0ADC57275A5}" type="slidenum">
              <a:rPr lang="en-US" smtClean="0"/>
              <a:t>‹#›</a:t>
            </a:fld>
            <a:endParaRPr lang="en-US"/>
          </a:p>
        </p:txBody>
      </p:sp>
    </p:spTree>
    <p:extLst>
      <p:ext uri="{BB962C8B-B14F-4D97-AF65-F5344CB8AC3E}">
        <p14:creationId xmlns:p14="http://schemas.microsoft.com/office/powerpoint/2010/main" val="147712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B6DCB-FA82-43A1-8A89-D5FDF1093FF4}"/>
              </a:ext>
            </a:extLst>
          </p:cNvPr>
          <p:cNvSpPr>
            <a:spLocks noGrp="1"/>
          </p:cNvSpPr>
          <p:nvPr>
            <p:ph type="ctrTitle"/>
          </p:nvPr>
        </p:nvSpPr>
        <p:spPr>
          <a:xfrm>
            <a:off x="6524809" y="2567569"/>
            <a:ext cx="4805996" cy="2784609"/>
          </a:xfrm>
        </p:spPr>
        <p:txBody>
          <a:bodyPr anchor="t">
            <a:normAutofit fontScale="90000"/>
          </a:bodyPr>
          <a:lstStyle/>
          <a:p>
            <a:r>
              <a:rPr lang="en-US" sz="7300" u="sng" dirty="0">
                <a:solidFill>
                  <a:schemeClr val="accent1">
                    <a:lumMod val="75000"/>
                  </a:schemeClr>
                </a:solidFill>
                <a:latin typeface="Georgia" panose="02040502050405020303" pitchFamily="18" charset="0"/>
              </a:rPr>
              <a:t>Your</a:t>
            </a:r>
            <a:r>
              <a:rPr lang="en-US" sz="7300" dirty="0">
                <a:solidFill>
                  <a:schemeClr val="accent1">
                    <a:lumMod val="75000"/>
                  </a:schemeClr>
                </a:solidFill>
                <a:latin typeface="Georgia" panose="02040502050405020303" pitchFamily="18" charset="0"/>
              </a:rPr>
              <a:t> Rotary Foundation</a:t>
            </a:r>
            <a:br>
              <a:rPr lang="en-US" sz="3700" dirty="0">
                <a:solidFill>
                  <a:schemeClr val="tx2"/>
                </a:solidFill>
              </a:rPr>
            </a:br>
            <a:endParaRPr lang="en-US" sz="3700" dirty="0">
              <a:solidFill>
                <a:schemeClr val="tx2"/>
              </a:solidFill>
            </a:endParaRPr>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Text, logo&#10;&#10;Description automatically generated">
            <a:extLst>
              <a:ext uri="{FF2B5EF4-FFF2-40B4-BE49-F238E27FC236}">
                <a16:creationId xmlns:a16="http://schemas.microsoft.com/office/drawing/2014/main" id="{FF951DD6-E36D-42E3-B65F-6DE005D1961A}"/>
              </a:ext>
            </a:extLst>
          </p:cNvPr>
          <p:cNvPicPr>
            <a:picLocks noChangeAspect="1"/>
          </p:cNvPicPr>
          <p:nvPr/>
        </p:nvPicPr>
        <p:blipFill>
          <a:blip r:embed="rId3"/>
          <a:stretch>
            <a:fillRect/>
          </a:stretch>
        </p:blipFill>
        <p:spPr>
          <a:xfrm>
            <a:off x="861195" y="2691045"/>
            <a:ext cx="3916079" cy="1475909"/>
          </a:xfrm>
          <a:prstGeom prst="rect">
            <a:avLst/>
          </a:prstGeom>
        </p:spPr>
      </p:pic>
      <p:pic>
        <p:nvPicPr>
          <p:cNvPr id="18" name="Picture 17" descr="Logo, company name&#10;&#10;Description automatically generated">
            <a:extLst>
              <a:ext uri="{FF2B5EF4-FFF2-40B4-BE49-F238E27FC236}">
                <a16:creationId xmlns:a16="http://schemas.microsoft.com/office/drawing/2014/main" id="{2D45C67B-17CE-499B-A822-5CC6B2C5634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8484" y="6118297"/>
            <a:ext cx="1403211" cy="582332"/>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97051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How Does It Work?</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838200" y="1929384"/>
            <a:ext cx="10515600" cy="42519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t>As A Rotarian:</a:t>
            </a:r>
          </a:p>
          <a:p>
            <a:pPr marL="742950" lvl="1" indent="-228600">
              <a:lnSpc>
                <a:spcPct val="90000"/>
              </a:lnSpc>
              <a:spcAft>
                <a:spcPts val="600"/>
              </a:spcAft>
              <a:buFont typeface="Arial" panose="020B0604020202020204" pitchFamily="34" charset="0"/>
              <a:buChar char="•"/>
            </a:pPr>
            <a:r>
              <a:rPr lang="en-US" sz="2400" dirty="0"/>
              <a:t>Give to the Rotary Foundation</a:t>
            </a:r>
          </a:p>
          <a:p>
            <a:pPr marL="1200150" lvl="2" indent="-228600">
              <a:lnSpc>
                <a:spcPct val="90000"/>
              </a:lnSpc>
              <a:spcAft>
                <a:spcPts val="600"/>
              </a:spcAft>
              <a:buFont typeface="Arial" panose="020B0604020202020204" pitchFamily="34" charset="0"/>
              <a:buChar char="•"/>
            </a:pPr>
            <a:r>
              <a:rPr lang="en-US" sz="2400" dirty="0"/>
              <a:t>Every Rotarian Every Year (EREY) Sustainer</a:t>
            </a:r>
          </a:p>
          <a:p>
            <a:pPr marL="1200150" lvl="2" indent="-228600">
              <a:lnSpc>
                <a:spcPct val="90000"/>
              </a:lnSpc>
              <a:spcAft>
                <a:spcPts val="600"/>
              </a:spcAft>
              <a:buFont typeface="Arial" panose="020B0604020202020204" pitchFamily="34" charset="0"/>
              <a:buChar char="•"/>
            </a:pPr>
            <a:r>
              <a:rPr lang="en-US" sz="2400" dirty="0"/>
              <a:t>PolioPlus Society ($100 annually)</a:t>
            </a:r>
          </a:p>
          <a:p>
            <a:pPr marL="1200150" lvl="2" indent="-228600">
              <a:lnSpc>
                <a:spcPct val="90000"/>
              </a:lnSpc>
              <a:spcAft>
                <a:spcPts val="600"/>
              </a:spcAft>
              <a:buFont typeface="Arial" panose="020B0604020202020204" pitchFamily="34" charset="0"/>
              <a:buChar char="•"/>
            </a:pPr>
            <a:r>
              <a:rPr lang="en-US" sz="2400" dirty="0"/>
              <a:t>Become a Benefactor (give through your will)</a:t>
            </a:r>
          </a:p>
          <a:p>
            <a:pPr marL="1200150" lvl="2" indent="-228600">
              <a:lnSpc>
                <a:spcPct val="90000"/>
              </a:lnSpc>
              <a:spcAft>
                <a:spcPts val="600"/>
              </a:spcAft>
              <a:buFont typeface="Arial" panose="020B0604020202020204" pitchFamily="34" charset="0"/>
              <a:buChar char="•"/>
            </a:pPr>
            <a:r>
              <a:rPr lang="en-US" sz="2400" dirty="0"/>
              <a:t>Become a Paul Harris Fellow/Multiple PHF</a:t>
            </a:r>
          </a:p>
          <a:p>
            <a:pPr marL="1200150" lvl="2" indent="-228600">
              <a:lnSpc>
                <a:spcPct val="90000"/>
              </a:lnSpc>
              <a:spcAft>
                <a:spcPts val="600"/>
              </a:spcAft>
              <a:buFont typeface="Arial" panose="020B0604020202020204" pitchFamily="34" charset="0"/>
              <a:buChar char="•"/>
            </a:pPr>
            <a:r>
              <a:rPr lang="en-US" sz="2400" dirty="0"/>
              <a:t>Learn about</a:t>
            </a:r>
          </a:p>
          <a:p>
            <a:pPr marL="1657350" lvl="3" indent="-228600">
              <a:lnSpc>
                <a:spcPct val="90000"/>
              </a:lnSpc>
              <a:spcAft>
                <a:spcPts val="600"/>
              </a:spcAft>
              <a:buFont typeface="Arial" panose="020B0604020202020204" pitchFamily="34" charset="0"/>
              <a:buChar char="•"/>
            </a:pPr>
            <a:r>
              <a:rPr lang="en-US" sz="2400" dirty="0"/>
              <a:t>Major Donors</a:t>
            </a:r>
          </a:p>
          <a:p>
            <a:pPr marL="1657350" lvl="3" indent="-228600">
              <a:lnSpc>
                <a:spcPct val="90000"/>
              </a:lnSpc>
              <a:spcAft>
                <a:spcPts val="600"/>
              </a:spcAft>
              <a:buFont typeface="Arial" panose="020B0604020202020204" pitchFamily="34" charset="0"/>
              <a:buChar char="•"/>
            </a:pPr>
            <a:r>
              <a:rPr lang="en-US" sz="2400" dirty="0"/>
              <a:t>Bequest Society</a:t>
            </a:r>
          </a:p>
          <a:p>
            <a:pPr marL="1657350" lvl="3" indent="-228600">
              <a:lnSpc>
                <a:spcPct val="90000"/>
              </a:lnSpc>
              <a:spcAft>
                <a:spcPts val="600"/>
              </a:spcAft>
              <a:buFont typeface="Arial" panose="020B0604020202020204" pitchFamily="34" charset="0"/>
              <a:buChar char="•"/>
            </a:pPr>
            <a:r>
              <a:rPr lang="en-US" sz="2400" dirty="0"/>
              <a:t>Triple Crown Awards</a:t>
            </a:r>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RESOURCE GUIDE">
            <a:extLst>
              <a:ext uri="{FF2B5EF4-FFF2-40B4-BE49-F238E27FC236}">
                <a16:creationId xmlns:a16="http://schemas.microsoft.com/office/drawing/2014/main" id="{0FEF2BD7-0312-45BA-8C23-1C88E33B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867" y="2390999"/>
            <a:ext cx="3134430" cy="311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1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How Does It Work?</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838200" y="1929384"/>
            <a:ext cx="10515600" cy="42519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t>Does our Club have it’s own Non-profit (501c3) status?</a:t>
            </a:r>
          </a:p>
          <a:p>
            <a:pPr marL="742950" lvl="1" indent="-228600">
              <a:lnSpc>
                <a:spcPct val="90000"/>
              </a:lnSpc>
              <a:spcAft>
                <a:spcPts val="600"/>
              </a:spcAft>
              <a:buFont typeface="Arial" panose="020B0604020202020204" pitchFamily="34" charset="0"/>
              <a:buChar char="•"/>
            </a:pPr>
            <a:r>
              <a:rPr lang="en-US" sz="2400" dirty="0"/>
              <a:t>If Yes:</a:t>
            </a:r>
          </a:p>
          <a:p>
            <a:pPr marL="1200150" lvl="2" indent="-228600">
              <a:lnSpc>
                <a:spcPct val="90000"/>
              </a:lnSpc>
              <a:spcAft>
                <a:spcPts val="600"/>
              </a:spcAft>
              <a:buFont typeface="Arial" panose="020B0604020202020204" pitchFamily="34" charset="0"/>
              <a:buChar char="•"/>
            </a:pPr>
            <a:r>
              <a:rPr lang="en-US" sz="2400" dirty="0"/>
              <a:t>Funds given to our LOCAL foundation do not                                                        count towards Rotary International Programs</a:t>
            </a:r>
          </a:p>
          <a:p>
            <a:pPr marL="1200150" lvl="2" indent="-228600">
              <a:lnSpc>
                <a:spcPct val="90000"/>
              </a:lnSpc>
              <a:spcAft>
                <a:spcPts val="600"/>
              </a:spcAft>
              <a:buFont typeface="Arial" panose="020B0604020202020204" pitchFamily="34" charset="0"/>
              <a:buChar char="•"/>
            </a:pPr>
            <a:r>
              <a:rPr lang="en-US" sz="2400" dirty="0"/>
              <a:t>Your Club can bring in funds through your local                                                     non-profit and then send them to RI in your                                              name for recognition.</a:t>
            </a:r>
          </a:p>
          <a:p>
            <a:pPr marL="742950" lvl="1" indent="-228600">
              <a:lnSpc>
                <a:spcPct val="90000"/>
              </a:lnSpc>
              <a:spcAft>
                <a:spcPts val="600"/>
              </a:spcAft>
              <a:buFont typeface="Arial" panose="020B0604020202020204" pitchFamily="34" charset="0"/>
              <a:buChar char="•"/>
            </a:pPr>
            <a:r>
              <a:rPr lang="en-US" sz="2400" dirty="0"/>
              <a:t>If No: </a:t>
            </a:r>
          </a:p>
          <a:p>
            <a:pPr marL="1200150" lvl="2" indent="-228600">
              <a:lnSpc>
                <a:spcPct val="90000"/>
              </a:lnSpc>
              <a:spcAft>
                <a:spcPts val="600"/>
              </a:spcAft>
              <a:buFont typeface="Arial" panose="020B0604020202020204" pitchFamily="34" charset="0"/>
              <a:buChar char="•"/>
            </a:pPr>
            <a:r>
              <a:rPr lang="en-US" sz="2400" dirty="0"/>
              <a:t> If you are a U.S. Club, our Rotary District 5080 has a Non-profit (501c3) status that can be used by Clubs for charitable purposes.  </a:t>
            </a:r>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6" name="Picture 5" descr="Logo, company name&#10;&#10;Description automatically generated">
            <a:extLst>
              <a:ext uri="{FF2B5EF4-FFF2-40B4-BE49-F238E27FC236}">
                <a16:creationId xmlns:a16="http://schemas.microsoft.com/office/drawing/2014/main" id="{04B126DC-81A9-4545-98BC-46695B7C5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866" y="2739610"/>
            <a:ext cx="3702373" cy="1532247"/>
          </a:xfrm>
          <a:prstGeom prst="rect">
            <a:avLst/>
          </a:prstGeom>
        </p:spPr>
      </p:pic>
    </p:spTree>
    <p:extLst>
      <p:ext uri="{BB962C8B-B14F-4D97-AF65-F5344CB8AC3E}">
        <p14:creationId xmlns:p14="http://schemas.microsoft.com/office/powerpoint/2010/main" val="6788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As A </a:t>
            </a:r>
            <a:r>
              <a:rPr lang="en-US" sz="5400" dirty="0">
                <a:solidFill>
                  <a:schemeClr val="accent1">
                    <a:lumMod val="75000"/>
                  </a:schemeClr>
                </a:solidFill>
              </a:rPr>
              <a:t>Rotarian</a:t>
            </a:r>
            <a:r>
              <a:rPr lang="en-US" sz="5400" kern="1200" dirty="0">
                <a:solidFill>
                  <a:schemeClr val="accent1">
                    <a:lumMod val="75000"/>
                  </a:schemeClr>
                </a:solidFill>
                <a:latin typeface="+mj-lt"/>
                <a:ea typeface="+mj-ea"/>
                <a:cs typeface="+mj-cs"/>
              </a:rPr>
              <a: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838200" y="1929384"/>
            <a:ext cx="10515600" cy="42519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800" dirty="0"/>
              <a:t>Monthly transaction reports </a:t>
            </a:r>
          </a:p>
          <a:p>
            <a:pPr marL="57150">
              <a:lnSpc>
                <a:spcPct val="90000"/>
              </a:lnSpc>
              <a:spcAft>
                <a:spcPts val="600"/>
              </a:spcAft>
            </a:pPr>
            <a:r>
              <a:rPr lang="en-US" sz="2800" dirty="0"/>
              <a:t>and donor history is available online</a:t>
            </a:r>
          </a:p>
          <a:p>
            <a:pPr marL="285750" indent="-228600">
              <a:lnSpc>
                <a:spcPct val="90000"/>
              </a:lnSpc>
              <a:spcAft>
                <a:spcPts val="600"/>
              </a:spcAft>
              <a:buFont typeface="Arial" panose="020B0604020202020204" pitchFamily="34" charset="0"/>
              <a:buChar char="•"/>
            </a:pPr>
            <a:endParaRPr lang="en-US" sz="2800" dirty="0"/>
          </a:p>
          <a:p>
            <a:pPr marL="742950" lvl="1" indent="-228600">
              <a:lnSpc>
                <a:spcPct val="90000"/>
              </a:lnSpc>
              <a:spcAft>
                <a:spcPts val="600"/>
              </a:spcAft>
              <a:buFont typeface="Arial" panose="020B0604020202020204" pitchFamily="34" charset="0"/>
              <a:buChar char="•"/>
            </a:pPr>
            <a:endParaRPr lang="en-US" sz="2400" dirty="0"/>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6" name="Picture 5" descr="Graphical user interface, table&#10;&#10;Description automatically generated">
            <a:extLst>
              <a:ext uri="{FF2B5EF4-FFF2-40B4-BE49-F238E27FC236}">
                <a16:creationId xmlns:a16="http://schemas.microsoft.com/office/drawing/2014/main" id="{E8E084CB-7649-4D59-BC05-323793E7A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403" y="1992695"/>
            <a:ext cx="3453982" cy="3825268"/>
          </a:xfrm>
          <a:prstGeom prst="rect">
            <a:avLst/>
          </a:prstGeom>
        </p:spPr>
      </p:pic>
    </p:spTree>
    <p:extLst>
      <p:ext uri="{BB962C8B-B14F-4D97-AF65-F5344CB8AC3E}">
        <p14:creationId xmlns:p14="http://schemas.microsoft.com/office/powerpoint/2010/main" val="79549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dirty="0">
                <a:solidFill>
                  <a:schemeClr val="accent1">
                    <a:lumMod val="75000"/>
                  </a:schemeClr>
                </a:solidFill>
              </a:rPr>
              <a:t>How Does It Work?</a:t>
            </a:r>
          </a:p>
        </p:txBody>
      </p:sp>
      <p:pic>
        <p:nvPicPr>
          <p:cNvPr id="8" name="Picture 7" descr="Logo&#10;&#10;Description automatically generated">
            <a:extLst>
              <a:ext uri="{FF2B5EF4-FFF2-40B4-BE49-F238E27FC236}">
                <a16:creationId xmlns:a16="http://schemas.microsoft.com/office/drawing/2014/main" id="{CEE4EE42-621A-4CBD-A547-57D57EB5453E}"/>
              </a:ext>
            </a:extLst>
          </p:cNvPr>
          <p:cNvPicPr>
            <a:picLocks noChangeAspect="1"/>
          </p:cNvPicPr>
          <p:nvPr/>
        </p:nvPicPr>
        <p:blipFill>
          <a:blip r:embed="rId3"/>
          <a:stretch>
            <a:fillRect/>
          </a:stretch>
        </p:blipFill>
        <p:spPr>
          <a:xfrm>
            <a:off x="1118998" y="379716"/>
            <a:ext cx="2151285" cy="3483864"/>
          </a:xfrm>
          <a:prstGeom prst="rect">
            <a:avLst/>
          </a:pr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NDIVIDUALS RECOGNISED WITH PAUL HARRIS FELLOWS | District 9670">
            <a:extLst>
              <a:ext uri="{FF2B5EF4-FFF2-40B4-BE49-F238E27FC236}">
                <a16:creationId xmlns:a16="http://schemas.microsoft.com/office/drawing/2014/main" id="{9261549A-6F00-4385-BD72-80E796E69A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1651" y="4149598"/>
            <a:ext cx="3152706" cy="209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AD1BAB-3F42-4B20-AE36-2D00E9F87E30}"/>
              </a:ext>
            </a:extLst>
          </p:cNvPr>
          <p:cNvSpPr txBox="1"/>
          <p:nvPr/>
        </p:nvSpPr>
        <p:spPr>
          <a:xfrm>
            <a:off x="4534929" y="2706624"/>
            <a:ext cx="7403071" cy="348386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800" dirty="0"/>
              <a:t>As a club</a:t>
            </a:r>
          </a:p>
          <a:p>
            <a:pPr marL="742950" lvl="1" indent="-228600">
              <a:lnSpc>
                <a:spcPct val="90000"/>
              </a:lnSpc>
              <a:spcAft>
                <a:spcPts val="600"/>
              </a:spcAft>
              <a:buFont typeface="Arial" panose="020B0604020202020204" pitchFamily="34" charset="0"/>
              <a:buChar char="•"/>
            </a:pPr>
            <a:r>
              <a:rPr lang="en-US" sz="2800" dirty="0"/>
              <a:t> Participate in the Rotary Grant programs</a:t>
            </a:r>
          </a:p>
          <a:p>
            <a:pPr marL="742950" lvl="1" indent="-228600">
              <a:lnSpc>
                <a:spcPct val="90000"/>
              </a:lnSpc>
              <a:spcAft>
                <a:spcPts val="600"/>
              </a:spcAft>
              <a:buFont typeface="Arial" panose="020B0604020202020204" pitchFamily="34" charset="0"/>
              <a:buChar char="•"/>
            </a:pPr>
            <a:r>
              <a:rPr lang="en-US" sz="2800" dirty="0"/>
              <a:t>Become a 100% EREY Club ($25/member)</a:t>
            </a:r>
          </a:p>
          <a:p>
            <a:pPr marL="742950" lvl="1" indent="-228600">
              <a:lnSpc>
                <a:spcPct val="90000"/>
              </a:lnSpc>
              <a:spcAft>
                <a:spcPts val="600"/>
              </a:spcAft>
              <a:buFont typeface="Arial" panose="020B0604020202020204" pitchFamily="34" charset="0"/>
              <a:buChar char="•"/>
            </a:pPr>
            <a:r>
              <a:rPr lang="en-US" sz="2800" dirty="0"/>
              <a:t>Provide regular updates on giving</a:t>
            </a:r>
          </a:p>
          <a:p>
            <a:pPr marL="742950" lvl="1" indent="-228600">
              <a:lnSpc>
                <a:spcPct val="90000"/>
              </a:lnSpc>
              <a:spcAft>
                <a:spcPts val="600"/>
              </a:spcAft>
              <a:buFont typeface="Arial" panose="020B0604020202020204" pitchFamily="34" charset="0"/>
              <a:buChar char="•"/>
            </a:pPr>
            <a:r>
              <a:rPr lang="en-US" sz="2800" dirty="0"/>
              <a:t>All members have a </a:t>
            </a:r>
            <a:r>
              <a:rPr lang="en-US" sz="2800" dirty="0" err="1"/>
              <a:t>myRotary</a:t>
            </a:r>
            <a:r>
              <a:rPr lang="en-US" sz="2800" dirty="0"/>
              <a:t> account</a:t>
            </a:r>
          </a:p>
          <a:p>
            <a:pPr marL="742950" lvl="1" indent="-228600">
              <a:lnSpc>
                <a:spcPct val="90000"/>
              </a:lnSpc>
              <a:spcAft>
                <a:spcPts val="600"/>
              </a:spcAft>
              <a:buFont typeface="Arial" panose="020B0604020202020204" pitchFamily="34" charset="0"/>
              <a:buChar char="•"/>
            </a:pPr>
            <a:r>
              <a:rPr lang="en-US" sz="2800" dirty="0"/>
              <a:t>Recognize your members for their achievements</a:t>
            </a:r>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25017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As A Club…..</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838200" y="1929384"/>
            <a:ext cx="10515600" cy="42519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800" dirty="0"/>
              <a:t>Club officers can set goals by looking at history and current giving.</a:t>
            </a:r>
          </a:p>
          <a:p>
            <a:pPr marL="285750" indent="-228600">
              <a:lnSpc>
                <a:spcPct val="90000"/>
              </a:lnSpc>
              <a:spcAft>
                <a:spcPts val="600"/>
              </a:spcAft>
              <a:buFont typeface="Arial" panose="020B0604020202020204" pitchFamily="34" charset="0"/>
              <a:buChar char="•"/>
            </a:pPr>
            <a:endParaRPr lang="en-US" sz="2800" dirty="0"/>
          </a:p>
          <a:p>
            <a:pPr marL="742950" lvl="1" indent="-228600">
              <a:lnSpc>
                <a:spcPct val="90000"/>
              </a:lnSpc>
              <a:spcAft>
                <a:spcPts val="600"/>
              </a:spcAft>
              <a:buFont typeface="Arial" panose="020B0604020202020204" pitchFamily="34" charset="0"/>
              <a:buChar char="•"/>
            </a:pPr>
            <a:endParaRPr lang="en-US" sz="2400" dirty="0"/>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00501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myRotary.org</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838200" y="1929384"/>
            <a:ext cx="10515600" cy="42519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800" dirty="0"/>
              <a:t>EVERY Rotarian can register with myRotary.org, set up your own account and check your giving status </a:t>
            </a:r>
            <a:r>
              <a:rPr lang="en-US" sz="2400" i="1" dirty="0"/>
              <a:t>(They also have a donate button here if you want to keep it simple!)</a:t>
            </a:r>
            <a:endParaRPr lang="en-US" sz="2800" i="1" dirty="0"/>
          </a:p>
          <a:p>
            <a:pPr marL="285750" indent="-228600">
              <a:lnSpc>
                <a:spcPct val="90000"/>
              </a:lnSpc>
              <a:spcAft>
                <a:spcPts val="600"/>
              </a:spcAft>
              <a:buFont typeface="Arial" panose="020B0604020202020204" pitchFamily="34" charset="0"/>
              <a:buChar char="•"/>
            </a:pPr>
            <a:r>
              <a:rPr lang="en-US" sz="2800" dirty="0"/>
              <a:t>EVERY Rotarian can connect with the district foundation leaders to learn more about giving and support</a:t>
            </a:r>
          </a:p>
          <a:p>
            <a:pPr marL="285750" indent="-228600">
              <a:lnSpc>
                <a:spcPct val="90000"/>
              </a:lnSpc>
              <a:spcAft>
                <a:spcPts val="600"/>
              </a:spcAft>
              <a:buFont typeface="Arial" panose="020B0604020202020204" pitchFamily="34" charset="0"/>
              <a:buChar char="•"/>
            </a:pPr>
            <a:r>
              <a:rPr lang="en-US" sz="2800" dirty="0"/>
              <a:t>EVERY Rotarian can ask their club leaders about their giving and how to support their club</a:t>
            </a:r>
          </a:p>
          <a:p>
            <a:pPr marL="285750" indent="-228600">
              <a:lnSpc>
                <a:spcPct val="90000"/>
              </a:lnSpc>
              <a:spcAft>
                <a:spcPts val="600"/>
              </a:spcAft>
              <a:buFont typeface="Arial" panose="020B0604020202020204" pitchFamily="34" charset="0"/>
              <a:buChar char="•"/>
            </a:pPr>
            <a:endParaRPr lang="en-US" sz="2800" dirty="0"/>
          </a:p>
          <a:p>
            <a:pPr marL="742950" lvl="1" indent="-228600">
              <a:lnSpc>
                <a:spcPct val="90000"/>
              </a:lnSpc>
              <a:spcAft>
                <a:spcPts val="600"/>
              </a:spcAft>
              <a:buFont typeface="Arial" panose="020B0604020202020204" pitchFamily="34" charset="0"/>
              <a:buChar char="•"/>
            </a:pPr>
            <a:endParaRPr lang="en-US" sz="2400" dirty="0"/>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6" name="Picture 5" descr="Text&#10;&#10;Description automatically generated with medium confidence">
            <a:extLst>
              <a:ext uri="{FF2B5EF4-FFF2-40B4-BE49-F238E27FC236}">
                <a16:creationId xmlns:a16="http://schemas.microsoft.com/office/drawing/2014/main" id="{23007974-8F7C-4091-B5ED-3DC6366AD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289" y="4517680"/>
            <a:ext cx="5247505" cy="1663664"/>
          </a:xfrm>
          <a:prstGeom prst="rect">
            <a:avLst/>
          </a:prstGeom>
        </p:spPr>
      </p:pic>
    </p:spTree>
    <p:extLst>
      <p:ext uri="{BB962C8B-B14F-4D97-AF65-F5344CB8AC3E}">
        <p14:creationId xmlns:p14="http://schemas.microsoft.com/office/powerpoint/2010/main" val="14093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The More You Know…..</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838200" y="1929384"/>
            <a:ext cx="10515600" cy="425196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800" dirty="0"/>
              <a:t>Learn More about the specific programs of the Foundation, including:</a:t>
            </a:r>
          </a:p>
          <a:p>
            <a:pPr marL="57150">
              <a:lnSpc>
                <a:spcPct val="90000"/>
              </a:lnSpc>
              <a:spcAft>
                <a:spcPts val="600"/>
              </a:spcAft>
            </a:pPr>
            <a:endParaRPr lang="en-US" sz="1400" dirty="0"/>
          </a:p>
          <a:p>
            <a:pPr marL="742950" lvl="1" indent="-228600">
              <a:lnSpc>
                <a:spcPct val="90000"/>
              </a:lnSpc>
              <a:spcAft>
                <a:spcPts val="600"/>
              </a:spcAft>
              <a:buFont typeface="Arial" panose="020B0604020202020204" pitchFamily="34" charset="0"/>
              <a:buChar char="•"/>
            </a:pPr>
            <a:r>
              <a:rPr lang="en-US" sz="2400" dirty="0"/>
              <a:t>District Grants (short-term activities in your community and abroad)</a:t>
            </a:r>
          </a:p>
          <a:p>
            <a:pPr marL="742950" lvl="1" indent="-228600">
              <a:lnSpc>
                <a:spcPct val="90000"/>
              </a:lnSpc>
              <a:spcAft>
                <a:spcPts val="600"/>
              </a:spcAft>
              <a:buFont typeface="Arial" panose="020B0604020202020204" pitchFamily="34" charset="0"/>
              <a:buChar char="•"/>
            </a:pPr>
            <a:r>
              <a:rPr lang="en-US" sz="2400" dirty="0"/>
              <a:t>Global Grants (large and long-term sustainable projects w/ Int’l partners)</a:t>
            </a:r>
          </a:p>
          <a:p>
            <a:pPr marL="742950" lvl="1" indent="-228600">
              <a:lnSpc>
                <a:spcPct val="90000"/>
              </a:lnSpc>
              <a:spcAft>
                <a:spcPts val="600"/>
              </a:spcAft>
              <a:buFont typeface="Arial" panose="020B0604020202020204" pitchFamily="34" charset="0"/>
              <a:buChar char="•"/>
            </a:pPr>
            <a:r>
              <a:rPr lang="en-US" sz="2400" dirty="0"/>
              <a:t>District Grant Scholarships (Promoting peace through scholarships)</a:t>
            </a:r>
          </a:p>
          <a:p>
            <a:pPr marL="742950" lvl="1" indent="-228600">
              <a:lnSpc>
                <a:spcPct val="90000"/>
              </a:lnSpc>
              <a:spcAft>
                <a:spcPts val="600"/>
              </a:spcAft>
              <a:buFont typeface="Arial" panose="020B0604020202020204" pitchFamily="34" charset="0"/>
              <a:buChar char="•"/>
            </a:pPr>
            <a:r>
              <a:rPr lang="en-US" sz="2400" dirty="0"/>
              <a:t>Rotary Peace Centers (Premier education to foster world understanding)</a:t>
            </a:r>
          </a:p>
          <a:p>
            <a:pPr marL="742950" lvl="1" indent="-228600">
              <a:lnSpc>
                <a:spcPct val="90000"/>
              </a:lnSpc>
              <a:spcAft>
                <a:spcPts val="600"/>
              </a:spcAft>
              <a:buFont typeface="Arial" panose="020B0604020202020204" pitchFamily="34" charset="0"/>
              <a:buChar char="•"/>
            </a:pPr>
            <a:r>
              <a:rPr lang="en-US" sz="2400" dirty="0"/>
              <a:t>Support of Rotary Alumni, including</a:t>
            </a:r>
          </a:p>
          <a:p>
            <a:pPr marL="1200150" lvl="2" indent="-228600">
              <a:lnSpc>
                <a:spcPct val="90000"/>
              </a:lnSpc>
              <a:spcAft>
                <a:spcPts val="600"/>
              </a:spcAft>
              <a:buFont typeface="Arial" panose="020B0604020202020204" pitchFamily="34" charset="0"/>
              <a:buChar char="•"/>
            </a:pPr>
            <a:r>
              <a:rPr lang="en-US" sz="2400" dirty="0"/>
              <a:t>Ambassadorial scholars, group study exchange participants, Rotary grants to university teachers, peace fellows, youth exchange, Rotaractors, grant recipients and volunteers	</a:t>
            </a:r>
          </a:p>
          <a:p>
            <a:pPr marL="742950" lvl="1" indent="-228600">
              <a:lnSpc>
                <a:spcPct val="90000"/>
              </a:lnSpc>
              <a:spcAft>
                <a:spcPts val="600"/>
              </a:spcAft>
              <a:buFont typeface="Arial" panose="020B0604020202020204" pitchFamily="34" charset="0"/>
              <a:buChar char="•"/>
            </a:pPr>
            <a:endParaRPr lang="en-US" sz="2400" dirty="0"/>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25453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accent1">
                    <a:lumMod val="75000"/>
                  </a:schemeClr>
                </a:solidFill>
                <a:latin typeface="+mj-lt"/>
                <a:ea typeface="+mj-ea"/>
                <a:cs typeface="+mj-cs"/>
              </a:rPr>
              <a:t>Questions?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AD1BAB-3F42-4B20-AE36-2D00E9F87E30}"/>
              </a:ext>
            </a:extLst>
          </p:cNvPr>
          <p:cNvSpPr txBox="1"/>
          <p:nvPr/>
        </p:nvSpPr>
        <p:spPr>
          <a:xfrm>
            <a:off x="669036" y="2055813"/>
            <a:ext cx="10515600" cy="4251960"/>
          </a:xfrm>
          <a:prstGeom prst="rect">
            <a:avLst/>
          </a:prstGeom>
        </p:spPr>
        <p:txBody>
          <a:bodyPr vert="horz" lIns="91440" tIns="45720" rIns="91440" bIns="45720" rtlCol="0">
            <a:noAutofit/>
          </a:bodyPr>
          <a:lstStyle/>
          <a:p>
            <a:pPr marL="57150">
              <a:lnSpc>
                <a:spcPct val="90000"/>
              </a:lnSpc>
              <a:spcAft>
                <a:spcPts val="600"/>
              </a:spcAft>
            </a:pPr>
            <a:endParaRPr lang="en-US" sz="2800" dirty="0"/>
          </a:p>
          <a:p>
            <a:pPr marL="57150">
              <a:lnSpc>
                <a:spcPct val="90000"/>
              </a:lnSpc>
              <a:spcAft>
                <a:spcPts val="600"/>
              </a:spcAft>
            </a:pPr>
            <a:endParaRPr lang="en-US" sz="2800" dirty="0"/>
          </a:p>
          <a:p>
            <a:pPr marL="742950" lvl="1" indent="-228600">
              <a:lnSpc>
                <a:spcPct val="90000"/>
              </a:lnSpc>
              <a:spcAft>
                <a:spcPts val="600"/>
              </a:spcAft>
              <a:buFont typeface="Arial" panose="020B0604020202020204" pitchFamily="34" charset="0"/>
              <a:buChar char="•"/>
            </a:pPr>
            <a:endParaRPr lang="en-US" sz="2400" dirty="0"/>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Text, logo&#10;&#10;Description automatically generated">
            <a:extLst>
              <a:ext uri="{FF2B5EF4-FFF2-40B4-BE49-F238E27FC236}">
                <a16:creationId xmlns:a16="http://schemas.microsoft.com/office/drawing/2014/main" id="{1CA0FAAF-0DE5-4CA2-A905-C447EB49626C}"/>
              </a:ext>
            </a:extLst>
          </p:cNvPr>
          <p:cNvPicPr>
            <a:picLocks noChangeAspect="1"/>
          </p:cNvPicPr>
          <p:nvPr/>
        </p:nvPicPr>
        <p:blipFill>
          <a:blip r:embed="rId4"/>
          <a:stretch>
            <a:fillRect/>
          </a:stretch>
        </p:blipFill>
        <p:spPr>
          <a:xfrm>
            <a:off x="2757834" y="2903592"/>
            <a:ext cx="5803881" cy="2187392"/>
          </a:xfrm>
          <a:prstGeom prst="rect">
            <a:avLst/>
          </a:prstGeom>
        </p:spPr>
      </p:pic>
      <p:sp>
        <p:nvSpPr>
          <p:cNvPr id="5" name="TextBox 4">
            <a:extLst>
              <a:ext uri="{FF2B5EF4-FFF2-40B4-BE49-F238E27FC236}">
                <a16:creationId xmlns:a16="http://schemas.microsoft.com/office/drawing/2014/main" id="{7D7C1DB7-ED33-48CC-A0B4-48776A6CC32A}"/>
              </a:ext>
            </a:extLst>
          </p:cNvPr>
          <p:cNvSpPr txBox="1"/>
          <p:nvPr/>
        </p:nvSpPr>
        <p:spPr>
          <a:xfrm>
            <a:off x="669036" y="6096000"/>
            <a:ext cx="8271764" cy="307777"/>
          </a:xfrm>
          <a:prstGeom prst="rect">
            <a:avLst/>
          </a:prstGeom>
          <a:noFill/>
        </p:spPr>
        <p:txBody>
          <a:bodyPr wrap="square" rtlCol="0">
            <a:spAutoFit/>
          </a:bodyPr>
          <a:lstStyle/>
          <a:p>
            <a:r>
              <a:rPr lang="en-US" sz="1400" i="1" dirty="0"/>
              <a:t>Presentation updates needed?  Contact Debi Dockins, District Trainer: ryla5080@yahoo.com</a:t>
            </a:r>
          </a:p>
        </p:txBody>
      </p:sp>
    </p:spTree>
    <p:extLst>
      <p:ext uri="{BB962C8B-B14F-4D97-AF65-F5344CB8AC3E}">
        <p14:creationId xmlns:p14="http://schemas.microsoft.com/office/powerpoint/2010/main" val="374241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27E9-D048-4816-85F7-1DBA68CCC034}"/>
              </a:ext>
            </a:extLst>
          </p:cNvPr>
          <p:cNvSpPr>
            <a:spLocks noGrp="1"/>
          </p:cNvSpPr>
          <p:nvPr>
            <p:ph type="title" idx="4294967295"/>
          </p:nvPr>
        </p:nvSpPr>
        <p:spPr>
          <a:xfrm>
            <a:off x="0" y="365125"/>
            <a:ext cx="10515600" cy="1325563"/>
          </a:xfrm>
        </p:spPr>
        <p:txBody>
          <a:bodyPr/>
          <a:lstStyle/>
          <a:p>
            <a:r>
              <a:rPr lang="en-US" dirty="0"/>
              <a:t>                                        District 5080</a:t>
            </a:r>
            <a:br>
              <a:rPr lang="en-US" dirty="0"/>
            </a:br>
            <a:endParaRPr lang="en-US" dirty="0"/>
          </a:p>
        </p:txBody>
      </p:sp>
      <p:pic>
        <p:nvPicPr>
          <p:cNvPr id="6" name="Picture 5">
            <a:extLst>
              <a:ext uri="{FF2B5EF4-FFF2-40B4-BE49-F238E27FC236}">
                <a16:creationId xmlns:a16="http://schemas.microsoft.com/office/drawing/2014/main" id="{6E99C5B6-BF68-4FA1-AC48-F9CD05B89752}"/>
              </a:ext>
            </a:extLst>
          </p:cNvPr>
          <p:cNvPicPr>
            <a:picLocks noChangeAspect="1"/>
          </p:cNvPicPr>
          <p:nvPr/>
        </p:nvPicPr>
        <p:blipFill>
          <a:blip r:embed="rId3"/>
          <a:stretch>
            <a:fillRect/>
          </a:stretch>
        </p:blipFill>
        <p:spPr>
          <a:xfrm>
            <a:off x="4108174" y="1027906"/>
            <a:ext cx="3975652" cy="5208104"/>
          </a:xfrm>
          <a:prstGeom prst="rect">
            <a:avLst/>
          </a:prstGeom>
        </p:spPr>
      </p:pic>
    </p:spTree>
    <p:extLst>
      <p:ext uri="{BB962C8B-B14F-4D97-AF65-F5344CB8AC3E}">
        <p14:creationId xmlns:p14="http://schemas.microsoft.com/office/powerpoint/2010/main" val="275076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524741" y="620392"/>
            <a:ext cx="4121400" cy="5504688"/>
          </a:xfrm>
        </p:spPr>
        <p:txBody>
          <a:bodyPr vert="horz" lIns="91440" tIns="45720" rIns="91440" bIns="45720" rtlCol="0" anchor="ctr">
            <a:normAutofit/>
          </a:bodyPr>
          <a:lstStyle/>
          <a:p>
            <a:r>
              <a:rPr lang="en-US" sz="5400" kern="1200" dirty="0">
                <a:solidFill>
                  <a:schemeClr val="bg1"/>
                </a:solidFill>
                <a:latin typeface="Georgia" panose="02040502050405020303" pitchFamily="18" charset="0"/>
              </a:rPr>
              <a:t>What Is the Rotary Foundation?</a:t>
            </a:r>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37508" y="6125080"/>
            <a:ext cx="1403211" cy="582332"/>
          </a:xfrm>
          <a:custGeom>
            <a:avLst/>
            <a:gdLst/>
            <a:ahLst/>
            <a:cxnLst/>
            <a:rect l="l" t="t" r="r" b="b"/>
            <a:pathLst>
              <a:path w="4141760" h="4377846">
                <a:moveTo>
                  <a:pt x="0" y="0"/>
                </a:moveTo>
                <a:lnTo>
                  <a:pt x="4141760" y="0"/>
                </a:lnTo>
                <a:lnTo>
                  <a:pt x="4141760" y="4377846"/>
                </a:lnTo>
                <a:lnTo>
                  <a:pt x="0" y="4377846"/>
                </a:lnTo>
                <a:close/>
              </a:path>
            </a:pathLst>
          </a:custGeom>
        </p:spPr>
      </p:pic>
      <p:graphicFrame>
        <p:nvGraphicFramePr>
          <p:cNvPr id="15" name="TextBox 3">
            <a:extLst>
              <a:ext uri="{FF2B5EF4-FFF2-40B4-BE49-F238E27FC236}">
                <a16:creationId xmlns:a16="http://schemas.microsoft.com/office/drawing/2014/main" id="{18EA1294-D26E-491B-B44E-431A11EE384B}"/>
              </a:ext>
            </a:extLst>
          </p:cNvPr>
          <p:cNvGraphicFramePr/>
          <p:nvPr>
            <p:extLst>
              <p:ext uri="{D42A27DB-BD31-4B8C-83A1-F6EECF244321}">
                <p14:modId xmlns:p14="http://schemas.microsoft.com/office/powerpoint/2010/main" val="263594595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13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000" dirty="0">
                <a:solidFill>
                  <a:schemeClr val="accent1">
                    <a:lumMod val="75000"/>
                  </a:schemeClr>
                </a:solidFill>
              </a:rPr>
              <a:t>What Is the Rotary Foundation’s Mission?</a:t>
            </a:r>
          </a:p>
        </p:txBody>
      </p:sp>
      <p:pic>
        <p:nvPicPr>
          <p:cNvPr id="5" name="Picture 2">
            <a:extLst>
              <a:ext uri="{FF2B5EF4-FFF2-40B4-BE49-F238E27FC236}">
                <a16:creationId xmlns:a16="http://schemas.microsoft.com/office/drawing/2014/main" id="{8682AF66-8B3B-4F23-97C1-1A6E106B702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6828" r="15106" b="-1"/>
          <a:stretch/>
        </p:blipFill>
        <p:spPr bwMode="auto">
          <a:xfrm>
            <a:off x="0"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16E97E-DD18-49E7-A83B-01C1BF5BC10F}"/>
              </a:ext>
            </a:extLst>
          </p:cNvPr>
          <p:cNvSpPr txBox="1"/>
          <p:nvPr/>
        </p:nvSpPr>
        <p:spPr>
          <a:xfrm>
            <a:off x="5297762" y="2706624"/>
            <a:ext cx="6251110" cy="3418456"/>
          </a:xfrm>
          <a:prstGeom prst="rect">
            <a:avLst/>
          </a:prstGeom>
        </p:spPr>
        <p:txBody>
          <a:bodyPr vert="horz" lIns="91440" tIns="45720" rIns="91440" bIns="45720" rtlCol="0">
            <a:normAutofit lnSpcReduction="10000"/>
          </a:bodyPr>
          <a:lstStyle/>
          <a:p>
            <a:pPr>
              <a:lnSpc>
                <a:spcPct val="90000"/>
              </a:lnSpc>
              <a:spcAft>
                <a:spcPts val="600"/>
              </a:spcAft>
            </a:pPr>
            <a:r>
              <a:rPr lang="en-US" sz="2800" b="1" i="0" dirty="0">
                <a:effectLst/>
              </a:rPr>
              <a:t>To enable Rotarians to advance world understanding, goodwill, and peace</a:t>
            </a:r>
            <a:r>
              <a:rPr lang="en-US" sz="2800" b="0" i="0" dirty="0">
                <a:effectLst/>
              </a:rPr>
              <a:t> through the improvement of health, the support of education, and the alleviation of poverty. </a:t>
            </a:r>
          </a:p>
          <a:p>
            <a:pPr>
              <a:lnSpc>
                <a:spcPct val="90000"/>
              </a:lnSpc>
              <a:spcAft>
                <a:spcPts val="600"/>
              </a:spcAft>
            </a:pPr>
            <a:endParaRPr lang="en-US" sz="2800" b="0" i="0" dirty="0">
              <a:effectLst/>
            </a:endParaRPr>
          </a:p>
          <a:p>
            <a:pPr>
              <a:lnSpc>
                <a:spcPct val="90000"/>
              </a:lnSpc>
              <a:spcAft>
                <a:spcPts val="600"/>
              </a:spcAft>
            </a:pPr>
            <a:r>
              <a:rPr lang="en-US" sz="2800" b="0" i="0" dirty="0">
                <a:effectLst/>
              </a:rPr>
              <a:t>The Rotary Foundation helps fund Rotary’s humanitarian activities, from local service projects to global initiatives.</a:t>
            </a:r>
            <a:endParaRPr lang="en-US" sz="2800" dirty="0"/>
          </a:p>
        </p:txBody>
      </p:sp>
      <p:pic>
        <p:nvPicPr>
          <p:cNvPr id="8" name="Picture 7" descr="Logo, company name&#10;&#10;Description automatically generated">
            <a:extLst>
              <a:ext uri="{FF2B5EF4-FFF2-40B4-BE49-F238E27FC236}">
                <a16:creationId xmlns:a16="http://schemas.microsoft.com/office/drawing/2014/main" id="{1A7519D6-9CD9-41BF-B858-40A781048F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7508" y="6125080"/>
            <a:ext cx="1403211" cy="582332"/>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16536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pic>
        <p:nvPicPr>
          <p:cNvPr id="5" name="Picture 4" descr="Application, icon&#10;&#10;Description automatically generated">
            <a:extLst>
              <a:ext uri="{FF2B5EF4-FFF2-40B4-BE49-F238E27FC236}">
                <a16:creationId xmlns:a16="http://schemas.microsoft.com/office/drawing/2014/main" id="{8ED2D5BF-6747-49E8-9354-B9A564AF9566}"/>
              </a:ext>
            </a:extLst>
          </p:cNvPr>
          <p:cNvPicPr>
            <a:picLocks noChangeAspect="1"/>
          </p:cNvPicPr>
          <p:nvPr/>
        </p:nvPicPr>
        <p:blipFill>
          <a:blip r:embed="rId3"/>
          <a:stretch>
            <a:fillRect/>
          </a:stretch>
        </p:blipFill>
        <p:spPr>
          <a:xfrm>
            <a:off x="100691" y="5468280"/>
            <a:ext cx="4566513" cy="1027465"/>
          </a:xfrm>
          <a:prstGeom prst="rect">
            <a:avLst/>
          </a:prstGeom>
        </p:spPr>
      </p:pic>
      <p:sp>
        <p:nvSpPr>
          <p:cNvPr id="3" name="Title 2">
            <a:extLst>
              <a:ext uri="{FF2B5EF4-FFF2-40B4-BE49-F238E27FC236}">
                <a16:creationId xmlns:a16="http://schemas.microsoft.com/office/drawing/2014/main" id="{947EC692-EA37-4767-ADEC-2F5DB7686AAF}"/>
              </a:ext>
            </a:extLst>
          </p:cNvPr>
          <p:cNvSpPr>
            <a:spLocks noGrp="1"/>
          </p:cNvSpPr>
          <p:nvPr>
            <p:ph type="title"/>
          </p:nvPr>
        </p:nvSpPr>
        <p:spPr>
          <a:xfrm>
            <a:off x="5759354" y="457201"/>
            <a:ext cx="5337270" cy="1835911"/>
          </a:xfrm>
        </p:spPr>
        <p:txBody>
          <a:bodyPr anchor="b">
            <a:normAutofit/>
          </a:bodyPr>
          <a:lstStyle/>
          <a:p>
            <a:r>
              <a:rPr lang="en-US" sz="4200">
                <a:solidFill>
                  <a:srgbClr val="FFFFFF"/>
                </a:solidFill>
                <a:latin typeface="Georgia" panose="02040502050405020303" pitchFamily="18" charset="0"/>
              </a:rPr>
              <a:t>What are the Programs of the Rotary Foundation?</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DF32455-21B4-4BCB-BF52-12B06CB98666}"/>
              </a:ext>
            </a:extLst>
          </p:cNvPr>
          <p:cNvSpPr>
            <a:spLocks noGrp="1"/>
          </p:cNvSpPr>
          <p:nvPr>
            <p:ph idx="1"/>
          </p:nvPr>
        </p:nvSpPr>
        <p:spPr>
          <a:xfrm>
            <a:off x="5350476" y="2798064"/>
            <a:ext cx="6633889" cy="3417611"/>
          </a:xfrm>
        </p:spPr>
        <p:txBody>
          <a:bodyPr anchor="t">
            <a:normAutofit/>
          </a:bodyPr>
          <a:lstStyle/>
          <a:p>
            <a:r>
              <a:rPr lang="en-US" sz="2400" dirty="0">
                <a:solidFill>
                  <a:srgbClr val="FFFFFF"/>
                </a:solidFill>
              </a:rPr>
              <a:t>District Grants: Local community and smaller international projects</a:t>
            </a:r>
          </a:p>
          <a:p>
            <a:r>
              <a:rPr lang="en-US" sz="2400" dirty="0">
                <a:solidFill>
                  <a:srgbClr val="FFFFFF"/>
                </a:solidFill>
              </a:rPr>
              <a:t>Global Grants: Larger international projects</a:t>
            </a:r>
          </a:p>
          <a:p>
            <a:r>
              <a:rPr lang="en-US" sz="2400" dirty="0">
                <a:solidFill>
                  <a:srgbClr val="FFFFFF"/>
                </a:solidFill>
              </a:rPr>
              <a:t>Peace Centers: Peace scholarships</a:t>
            </a:r>
          </a:p>
          <a:p>
            <a:r>
              <a:rPr lang="en-US" sz="2400" dirty="0">
                <a:solidFill>
                  <a:srgbClr val="FFFFFF"/>
                </a:solidFill>
              </a:rPr>
              <a:t>Rotary International scholarship programs</a:t>
            </a:r>
          </a:p>
          <a:p>
            <a:r>
              <a:rPr lang="en-US" sz="2400" dirty="0">
                <a:solidFill>
                  <a:srgbClr val="FFFFFF"/>
                </a:solidFill>
              </a:rPr>
              <a:t>Worldwide Polio eradication</a:t>
            </a:r>
          </a:p>
          <a:p>
            <a:r>
              <a:rPr lang="en-US" sz="2400" dirty="0">
                <a:solidFill>
                  <a:srgbClr val="FFFFFF"/>
                </a:solidFill>
              </a:rPr>
              <a:t>It funds projects in Rotary’s 7 areas of focus </a:t>
            </a:r>
          </a:p>
          <a:p>
            <a:pPr lvl="1"/>
            <a:endParaRPr lang="en-US" sz="2000" dirty="0">
              <a:solidFill>
                <a:srgbClr val="FFFFFF"/>
              </a:solidFill>
            </a:endParaRPr>
          </a:p>
        </p:txBody>
      </p:sp>
      <p:grpSp>
        <p:nvGrpSpPr>
          <p:cNvPr id="6" name="Group 5"/>
          <p:cNvGrpSpPr/>
          <p:nvPr/>
        </p:nvGrpSpPr>
        <p:grpSpPr>
          <a:xfrm>
            <a:off x="153770" y="105324"/>
            <a:ext cx="4460355" cy="1347959"/>
            <a:chOff x="76859" y="105324"/>
            <a:chExt cx="4460355" cy="1347959"/>
          </a:xfrm>
        </p:grpSpPr>
        <p:pic>
          <p:nvPicPr>
            <p:cNvPr id="9" name="Picture 8" descr="Icon&#10;&#10;Description automatically generated">
              <a:extLst>
                <a:ext uri="{FF2B5EF4-FFF2-40B4-BE49-F238E27FC236}">
                  <a16:creationId xmlns:a16="http://schemas.microsoft.com/office/drawing/2014/main" id="{C58AF754-8814-40BD-9F96-DA06949FAD48}"/>
                </a:ext>
              </a:extLst>
            </p:cNvPr>
            <p:cNvPicPr>
              <a:picLocks noChangeAspect="1"/>
            </p:cNvPicPr>
            <p:nvPr/>
          </p:nvPicPr>
          <p:blipFill>
            <a:blip r:embed="rId4"/>
            <a:stretch>
              <a:fillRect/>
            </a:stretch>
          </p:blipFill>
          <p:spPr>
            <a:xfrm>
              <a:off x="76859" y="105324"/>
              <a:ext cx="1338723" cy="1274805"/>
            </a:xfrm>
            <a:prstGeom prst="rect">
              <a:avLst/>
            </a:prstGeom>
          </p:spPr>
        </p:pic>
        <p:pic>
          <p:nvPicPr>
            <p:cNvPr id="11" name="Picture 10" descr="Icon&#10;&#10;Description automatically generated">
              <a:extLst>
                <a:ext uri="{FF2B5EF4-FFF2-40B4-BE49-F238E27FC236}">
                  <a16:creationId xmlns:a16="http://schemas.microsoft.com/office/drawing/2014/main" id="{96C15830-D4D6-40D8-B3BD-21304B8B789F}"/>
                </a:ext>
              </a:extLst>
            </p:cNvPr>
            <p:cNvPicPr>
              <a:picLocks noChangeAspect="1"/>
            </p:cNvPicPr>
            <p:nvPr/>
          </p:nvPicPr>
          <p:blipFill>
            <a:blip r:embed="rId5"/>
            <a:stretch>
              <a:fillRect/>
            </a:stretch>
          </p:blipFill>
          <p:spPr>
            <a:xfrm>
              <a:off x="1628533" y="105324"/>
              <a:ext cx="1338724" cy="1325337"/>
            </a:xfrm>
            <a:prstGeom prst="rect">
              <a:avLst/>
            </a:prstGeom>
          </p:spPr>
        </p:pic>
        <p:pic>
          <p:nvPicPr>
            <p:cNvPr id="13" name="Picture 12" descr="Icon&#10;&#10;Description automatically generated">
              <a:extLst>
                <a:ext uri="{FF2B5EF4-FFF2-40B4-BE49-F238E27FC236}">
                  <a16:creationId xmlns:a16="http://schemas.microsoft.com/office/drawing/2014/main" id="{0FB08F30-1A4D-4B2F-A1DF-DFA0E1F599A9}"/>
                </a:ext>
              </a:extLst>
            </p:cNvPr>
            <p:cNvPicPr>
              <a:picLocks noChangeAspect="1"/>
            </p:cNvPicPr>
            <p:nvPr/>
          </p:nvPicPr>
          <p:blipFill>
            <a:blip r:embed="rId6"/>
            <a:stretch>
              <a:fillRect/>
            </a:stretch>
          </p:blipFill>
          <p:spPr>
            <a:xfrm>
              <a:off x="3180208" y="105324"/>
              <a:ext cx="1357006" cy="1347959"/>
            </a:xfrm>
            <a:prstGeom prst="rect">
              <a:avLst/>
            </a:prstGeom>
          </p:spPr>
        </p:pic>
      </p:grpSp>
      <p:grpSp>
        <p:nvGrpSpPr>
          <p:cNvPr id="7" name="Group 6"/>
          <p:cNvGrpSpPr/>
          <p:nvPr/>
        </p:nvGrpSpPr>
        <p:grpSpPr>
          <a:xfrm>
            <a:off x="144905" y="1577140"/>
            <a:ext cx="4478085" cy="1378641"/>
            <a:chOff x="69947" y="1577140"/>
            <a:chExt cx="4478085" cy="1378641"/>
          </a:xfrm>
        </p:grpSpPr>
        <p:pic>
          <p:nvPicPr>
            <p:cNvPr id="15" name="Picture 14" descr="Icon&#10;&#10;Description automatically generated">
              <a:extLst>
                <a:ext uri="{FF2B5EF4-FFF2-40B4-BE49-F238E27FC236}">
                  <a16:creationId xmlns:a16="http://schemas.microsoft.com/office/drawing/2014/main" id="{8D17606B-CA48-460C-BD0C-E3EBAB36A902}"/>
                </a:ext>
              </a:extLst>
            </p:cNvPr>
            <p:cNvPicPr>
              <a:picLocks noChangeAspect="1"/>
            </p:cNvPicPr>
            <p:nvPr/>
          </p:nvPicPr>
          <p:blipFill>
            <a:blip r:embed="rId7"/>
            <a:stretch>
              <a:fillRect/>
            </a:stretch>
          </p:blipFill>
          <p:spPr>
            <a:xfrm>
              <a:off x="69947" y="1577140"/>
              <a:ext cx="1352547" cy="1325496"/>
            </a:xfrm>
            <a:prstGeom prst="rect">
              <a:avLst/>
            </a:prstGeom>
          </p:spPr>
        </p:pic>
        <p:pic>
          <p:nvPicPr>
            <p:cNvPr id="16" name="Picture 15" descr="Icon&#10;&#10;Description automatically generated">
              <a:extLst>
                <a:ext uri="{FF2B5EF4-FFF2-40B4-BE49-F238E27FC236}">
                  <a16:creationId xmlns:a16="http://schemas.microsoft.com/office/drawing/2014/main" id="{0FB61415-C580-4FBC-9E8F-E6220FF80CD5}"/>
                </a:ext>
              </a:extLst>
            </p:cNvPr>
            <p:cNvPicPr>
              <a:picLocks noChangeAspect="1"/>
            </p:cNvPicPr>
            <p:nvPr/>
          </p:nvPicPr>
          <p:blipFill>
            <a:blip r:embed="rId8"/>
            <a:stretch>
              <a:fillRect/>
            </a:stretch>
          </p:blipFill>
          <p:spPr>
            <a:xfrm>
              <a:off x="1615118" y="1577140"/>
              <a:ext cx="1361649" cy="1325338"/>
            </a:xfrm>
            <a:prstGeom prst="rect">
              <a:avLst/>
            </a:prstGeom>
          </p:spPr>
        </p:pic>
        <p:pic>
          <p:nvPicPr>
            <p:cNvPr id="17" name="Picture 16" descr="Icon&#10;&#10;Description automatically generated">
              <a:extLst>
                <a:ext uri="{FF2B5EF4-FFF2-40B4-BE49-F238E27FC236}">
                  <a16:creationId xmlns:a16="http://schemas.microsoft.com/office/drawing/2014/main" id="{5B065ECB-4EF6-42F5-AE5F-5E1312D95BDF}"/>
                </a:ext>
              </a:extLst>
            </p:cNvPr>
            <p:cNvPicPr>
              <a:picLocks noChangeAspect="1"/>
            </p:cNvPicPr>
            <p:nvPr/>
          </p:nvPicPr>
          <p:blipFill>
            <a:blip r:embed="rId9"/>
            <a:stretch>
              <a:fillRect/>
            </a:stretch>
          </p:blipFill>
          <p:spPr>
            <a:xfrm>
              <a:off x="3169391" y="1577140"/>
              <a:ext cx="1378641" cy="1378641"/>
            </a:xfrm>
            <a:prstGeom prst="rect">
              <a:avLst/>
            </a:prstGeom>
          </p:spPr>
        </p:pic>
      </p:grpSp>
      <p:pic>
        <p:nvPicPr>
          <p:cNvPr id="18" name="Picture 17" descr="Icon&#10;&#10;Description automatically generated">
            <a:extLst>
              <a:ext uri="{FF2B5EF4-FFF2-40B4-BE49-F238E27FC236}">
                <a16:creationId xmlns:a16="http://schemas.microsoft.com/office/drawing/2014/main" id="{0B3FBA64-F23A-4D1E-8219-FAAAA2787EB2}"/>
              </a:ext>
            </a:extLst>
          </p:cNvPr>
          <p:cNvPicPr>
            <a:picLocks noChangeAspect="1"/>
          </p:cNvPicPr>
          <p:nvPr/>
        </p:nvPicPr>
        <p:blipFill>
          <a:blip r:embed="rId10"/>
          <a:stretch>
            <a:fillRect/>
          </a:stretch>
        </p:blipFill>
        <p:spPr>
          <a:xfrm>
            <a:off x="1676272" y="3120999"/>
            <a:ext cx="1415351" cy="1673071"/>
          </a:xfrm>
          <a:prstGeom prst="rect">
            <a:avLst/>
          </a:prstGeom>
        </p:spPr>
      </p:pic>
      <p:pic>
        <p:nvPicPr>
          <p:cNvPr id="2" name="Picture 1" descr="Logo, company name&#10;&#10;Description automatically generated">
            <a:extLst>
              <a:ext uri="{FF2B5EF4-FFF2-40B4-BE49-F238E27FC236}">
                <a16:creationId xmlns:a16="http://schemas.microsoft.com/office/drawing/2014/main" id="{BAAC2BDD-662A-4077-8E76-B07E52DE419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465890" y="5982012"/>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41419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1353990" y="488826"/>
            <a:ext cx="9448801" cy="1047132"/>
          </a:xfrm>
        </p:spPr>
        <p:txBody>
          <a:bodyPr vert="horz" lIns="91440" tIns="45720" rIns="91440" bIns="45720" rtlCol="0" anchor="ctr">
            <a:normAutofit/>
          </a:bodyPr>
          <a:lstStyle/>
          <a:p>
            <a:r>
              <a:rPr lang="en-US" sz="4000" kern="1200" dirty="0">
                <a:solidFill>
                  <a:srgbClr val="FFFFFF"/>
                </a:solidFill>
                <a:latin typeface="+mj-lt"/>
                <a:ea typeface="+mj-ea"/>
                <a:cs typeface="+mj-cs"/>
              </a:rPr>
              <a:t>How </a:t>
            </a:r>
            <a:r>
              <a:rPr lang="en-US" sz="4000" b="1" kern="1200" dirty="0">
                <a:solidFill>
                  <a:srgbClr val="FFFFFF"/>
                </a:solidFill>
                <a:latin typeface="+mj-lt"/>
                <a:ea typeface="+mj-ea"/>
                <a:cs typeface="+mj-cs"/>
              </a:rPr>
              <a:t>Do YOU </a:t>
            </a:r>
            <a:r>
              <a:rPr lang="en-US" sz="4000" kern="1200" dirty="0">
                <a:solidFill>
                  <a:srgbClr val="FFFFFF"/>
                </a:solidFill>
                <a:latin typeface="+mj-lt"/>
                <a:ea typeface="+mj-ea"/>
                <a:cs typeface="+mj-cs"/>
              </a:rPr>
              <a:t>Support the Rotary Foundation?</a:t>
            </a:r>
          </a:p>
        </p:txBody>
      </p:sp>
      <p:grpSp>
        <p:nvGrpSpPr>
          <p:cNvPr id="3" name="Group 2"/>
          <p:cNvGrpSpPr/>
          <p:nvPr/>
        </p:nvGrpSpPr>
        <p:grpSpPr>
          <a:xfrm>
            <a:off x="1957484" y="1779738"/>
            <a:ext cx="8241813" cy="2593464"/>
            <a:chOff x="1158580" y="1779738"/>
            <a:chExt cx="8241813" cy="2593464"/>
          </a:xfrm>
        </p:grpSpPr>
        <p:pic>
          <p:nvPicPr>
            <p:cNvPr id="9" name="Picture 8" descr="A blue container on a table&#10;&#10;Description automatically generated">
              <a:extLst>
                <a:ext uri="{FF2B5EF4-FFF2-40B4-BE49-F238E27FC236}">
                  <a16:creationId xmlns:a16="http://schemas.microsoft.com/office/drawing/2014/main" id="{2135CC6F-FF84-4163-964C-C6E0E17768C6}"/>
                </a:ext>
              </a:extLst>
            </p:cNvPr>
            <p:cNvPicPr>
              <a:picLocks noChangeAspect="1"/>
            </p:cNvPicPr>
            <p:nvPr/>
          </p:nvPicPr>
          <p:blipFill rotWithShape="1">
            <a:blip r:embed="rId3"/>
            <a:srcRect r="5" b="5"/>
            <a:stretch/>
          </p:blipFill>
          <p:spPr>
            <a:xfrm>
              <a:off x="6806929" y="177973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8" name="Picture 7" descr="A blue container on a table&#10;&#10;Description automatically generated">
              <a:extLst>
                <a:ext uri="{FF2B5EF4-FFF2-40B4-BE49-F238E27FC236}">
                  <a16:creationId xmlns:a16="http://schemas.microsoft.com/office/drawing/2014/main" id="{0761D1B8-2E98-4D27-824D-C5CD915B5DD8}"/>
                </a:ext>
              </a:extLst>
            </p:cNvPr>
            <p:cNvPicPr>
              <a:picLocks noChangeAspect="1"/>
            </p:cNvPicPr>
            <p:nvPr/>
          </p:nvPicPr>
          <p:blipFill rotWithShape="1">
            <a:blip r:embed="rId4"/>
            <a:srcRect r="5" b="5"/>
            <a:stretch/>
          </p:blipFill>
          <p:spPr>
            <a:xfrm>
              <a:off x="1158580" y="177973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0" name="Picture 9" descr="A blue container on a table&#10;&#10;Description automatically generated">
              <a:extLst>
                <a:ext uri="{FF2B5EF4-FFF2-40B4-BE49-F238E27FC236}">
                  <a16:creationId xmlns:a16="http://schemas.microsoft.com/office/drawing/2014/main" id="{C49B3E00-AA7A-4C55-A5BE-2D0E249D7409}"/>
                </a:ext>
              </a:extLst>
            </p:cNvPr>
            <p:cNvPicPr>
              <a:picLocks noChangeAspect="1"/>
            </p:cNvPicPr>
            <p:nvPr/>
          </p:nvPicPr>
          <p:blipFill rotWithShape="1">
            <a:blip r:embed="rId5"/>
            <a:srcRect r="5" b="5"/>
            <a:stretch/>
          </p:blipFill>
          <p:spPr>
            <a:xfrm>
              <a:off x="3982755" y="1779738"/>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grpSp>
      <p:sp>
        <p:nvSpPr>
          <p:cNvPr id="7" name="TextBox 6">
            <a:extLst>
              <a:ext uri="{FF2B5EF4-FFF2-40B4-BE49-F238E27FC236}">
                <a16:creationId xmlns:a16="http://schemas.microsoft.com/office/drawing/2014/main" id="{9076B4CC-BE9D-4898-B56B-3EAA340CF99E}"/>
              </a:ext>
            </a:extLst>
          </p:cNvPr>
          <p:cNvSpPr txBox="1"/>
          <p:nvPr/>
        </p:nvSpPr>
        <p:spPr>
          <a:xfrm>
            <a:off x="1584620" y="4321704"/>
            <a:ext cx="9448800" cy="144263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800" dirty="0"/>
              <a:t>There are three funds we support through the Rotary Foundation:</a:t>
            </a:r>
          </a:p>
          <a:p>
            <a:pPr marL="742950" lvl="1" indent="-228600">
              <a:lnSpc>
                <a:spcPct val="90000"/>
              </a:lnSpc>
              <a:spcAft>
                <a:spcPts val="600"/>
              </a:spcAft>
              <a:buFont typeface="Arial" panose="020B0604020202020204" pitchFamily="34" charset="0"/>
              <a:buChar char="•"/>
            </a:pPr>
            <a:r>
              <a:rPr lang="en-US" sz="2800" dirty="0"/>
              <a:t>The Annual Fund</a:t>
            </a:r>
          </a:p>
          <a:p>
            <a:pPr marL="742950" lvl="1" indent="-228600">
              <a:lnSpc>
                <a:spcPct val="90000"/>
              </a:lnSpc>
              <a:spcAft>
                <a:spcPts val="600"/>
              </a:spcAft>
              <a:buFont typeface="Arial" panose="020B0604020202020204" pitchFamily="34" charset="0"/>
              <a:buChar char="•"/>
            </a:pPr>
            <a:r>
              <a:rPr lang="en-US" sz="2800" dirty="0"/>
              <a:t>The Endowment Fund</a:t>
            </a:r>
          </a:p>
          <a:p>
            <a:pPr marL="742950" lvl="1" indent="-228600">
              <a:lnSpc>
                <a:spcPct val="90000"/>
              </a:lnSpc>
              <a:spcAft>
                <a:spcPts val="600"/>
              </a:spcAft>
              <a:buFont typeface="Arial" panose="020B0604020202020204" pitchFamily="34" charset="0"/>
              <a:buChar char="•"/>
            </a:pPr>
            <a:r>
              <a:rPr lang="en-US" sz="2800" dirty="0"/>
              <a:t>PolioPlus Fund</a:t>
            </a:r>
          </a:p>
        </p:txBody>
      </p:sp>
      <p:pic>
        <p:nvPicPr>
          <p:cNvPr id="16" name="Picture 15" descr="Logo, company name&#10;&#10;Description automatically generated">
            <a:extLst>
              <a:ext uri="{FF2B5EF4-FFF2-40B4-BE49-F238E27FC236}">
                <a16:creationId xmlns:a16="http://schemas.microsoft.com/office/drawing/2014/main" id="{31B5C2E9-3A1C-4743-BBFC-0395235B30B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37508" y="6125080"/>
            <a:ext cx="1403211" cy="582332"/>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85337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dirty="0">
                <a:solidFill>
                  <a:schemeClr val="accent1">
                    <a:lumMod val="75000"/>
                  </a:schemeClr>
                </a:solidFill>
              </a:rPr>
              <a:t>The Annual Fund</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container on a table&#10;&#10;Description automatically generated">
            <a:extLst>
              <a:ext uri="{FF2B5EF4-FFF2-40B4-BE49-F238E27FC236}">
                <a16:creationId xmlns:a16="http://schemas.microsoft.com/office/drawing/2014/main" id="{090F29D6-CF1E-439E-98C9-BF81EDF4B088}"/>
              </a:ext>
            </a:extLst>
          </p:cNvPr>
          <p:cNvPicPr>
            <a:picLocks noChangeAspect="1"/>
          </p:cNvPicPr>
          <p:nvPr/>
        </p:nvPicPr>
        <p:blipFill rotWithShape="1">
          <a:blip r:embed="rId3"/>
          <a:srcRect l="4255" r="1485" b="-1"/>
          <a:stretch/>
        </p:blipFill>
        <p:spPr>
          <a:xfrm>
            <a:off x="9543969" y="0"/>
            <a:ext cx="2573817" cy="2730582"/>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TextBox 3">
            <a:extLst>
              <a:ext uri="{FF2B5EF4-FFF2-40B4-BE49-F238E27FC236}">
                <a16:creationId xmlns:a16="http://schemas.microsoft.com/office/drawing/2014/main" id="{F687B8C1-8934-4CF7-88A2-B9E900B9C19F}"/>
              </a:ext>
            </a:extLst>
          </p:cNvPr>
          <p:cNvSpPr txBox="1"/>
          <p:nvPr/>
        </p:nvSpPr>
        <p:spPr>
          <a:xfrm>
            <a:off x="572493" y="2264598"/>
            <a:ext cx="11122300" cy="4114800"/>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800" dirty="0"/>
              <a:t>Each club should have an annual giving goal</a:t>
            </a:r>
          </a:p>
          <a:p>
            <a:pPr marL="742950" lvl="1" indent="-228600">
              <a:lnSpc>
                <a:spcPct val="90000"/>
              </a:lnSpc>
              <a:spcAft>
                <a:spcPts val="600"/>
              </a:spcAft>
              <a:buFont typeface="Arial" panose="020B0604020202020204" pitchFamily="34" charset="0"/>
              <a:buChar char="•"/>
            </a:pPr>
            <a:r>
              <a:rPr lang="en-US" sz="2800" dirty="0"/>
              <a:t>Clubs can become an </a:t>
            </a:r>
            <a:r>
              <a:rPr lang="en-US" sz="2800" b="1" dirty="0"/>
              <a:t>E</a:t>
            </a:r>
            <a:r>
              <a:rPr lang="en-US" sz="2800" dirty="0"/>
              <a:t>very </a:t>
            </a:r>
            <a:r>
              <a:rPr lang="en-US" sz="2800" b="1" dirty="0"/>
              <a:t>R</a:t>
            </a:r>
            <a:r>
              <a:rPr lang="en-US" sz="2800" dirty="0"/>
              <a:t>otarian </a:t>
            </a:r>
            <a:r>
              <a:rPr lang="en-US" sz="2800" b="1" dirty="0"/>
              <a:t>E</a:t>
            </a:r>
            <a:r>
              <a:rPr lang="en-US" sz="2800" dirty="0"/>
              <a:t>very </a:t>
            </a:r>
            <a:r>
              <a:rPr lang="en-US" sz="2800" b="1" dirty="0"/>
              <a:t>Y</a:t>
            </a:r>
            <a:r>
              <a:rPr lang="en-US" sz="2800" dirty="0"/>
              <a:t>ear (EREY) club by pledging $25 per member/and an average giving to all funds of $100 per member.</a:t>
            </a:r>
          </a:p>
          <a:p>
            <a:pPr marL="285750" indent="-228600">
              <a:lnSpc>
                <a:spcPct val="90000"/>
              </a:lnSpc>
              <a:spcAft>
                <a:spcPts val="600"/>
              </a:spcAft>
              <a:buFont typeface="Arial" panose="020B0604020202020204" pitchFamily="34" charset="0"/>
              <a:buChar char="•"/>
            </a:pPr>
            <a:r>
              <a:rPr lang="en-US" sz="2800" dirty="0"/>
              <a:t>All monies are spent on an annual basis for club projects, peace scholars, etc. Funds gathered this year will be held for three years and the interest generated pays the administrative costs of RI</a:t>
            </a:r>
          </a:p>
          <a:p>
            <a:pPr marL="285750" indent="-228600">
              <a:lnSpc>
                <a:spcPct val="90000"/>
              </a:lnSpc>
              <a:spcAft>
                <a:spcPts val="600"/>
              </a:spcAft>
              <a:buFont typeface="Arial" panose="020B0604020202020204" pitchFamily="34" charset="0"/>
              <a:buChar char="•"/>
            </a:pPr>
            <a:r>
              <a:rPr lang="en-US" sz="2800" dirty="0"/>
              <a:t> When the three years funds are released, 47.5% goes to global grants for international projects (see next slide) and 47.5 goes back to our district for distribution.  5% is used for administrative costs.</a:t>
            </a:r>
          </a:p>
        </p:txBody>
      </p:sp>
      <p:pic>
        <p:nvPicPr>
          <p:cNvPr id="11" name="Picture 10" descr="Logo, company name&#10;&#10;Description automatically generated">
            <a:extLst>
              <a:ext uri="{FF2B5EF4-FFF2-40B4-BE49-F238E27FC236}">
                <a16:creationId xmlns:a16="http://schemas.microsoft.com/office/drawing/2014/main" id="{C23BE3D7-81CD-4110-AC66-79473F2722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7508" y="6125080"/>
            <a:ext cx="1403211" cy="582332"/>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55912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dirty="0">
                <a:solidFill>
                  <a:schemeClr val="accent1">
                    <a:lumMod val="75000"/>
                  </a:schemeClr>
                </a:solidFill>
              </a:rPr>
              <a:t>The Endowment Fund</a:t>
            </a:r>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ontainer on a table&#10;&#10;Description automatically generated">
            <a:extLst>
              <a:ext uri="{FF2B5EF4-FFF2-40B4-BE49-F238E27FC236}">
                <a16:creationId xmlns:a16="http://schemas.microsoft.com/office/drawing/2014/main" id="{CC0C930D-39F6-433E-9DCC-552E4A7E5A8D}"/>
              </a:ext>
            </a:extLst>
          </p:cNvPr>
          <p:cNvPicPr>
            <a:picLocks noChangeAspect="1"/>
          </p:cNvPicPr>
          <p:nvPr/>
        </p:nvPicPr>
        <p:blipFill rotWithShape="1">
          <a:blip r:embed="rId3"/>
          <a:srcRect l="4372" r="1368" b="-1"/>
          <a:stretch/>
        </p:blipFill>
        <p:spPr>
          <a:xfrm>
            <a:off x="9706015" y="0"/>
            <a:ext cx="2403716" cy="2550121"/>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6" name="TextBox 5">
            <a:extLst>
              <a:ext uri="{FF2B5EF4-FFF2-40B4-BE49-F238E27FC236}">
                <a16:creationId xmlns:a16="http://schemas.microsoft.com/office/drawing/2014/main" id="{7A589F15-E929-4BC5-90B1-A3D9D1A87AF9}"/>
              </a:ext>
            </a:extLst>
          </p:cNvPr>
          <p:cNvSpPr txBox="1"/>
          <p:nvPr/>
        </p:nvSpPr>
        <p:spPr>
          <a:xfrm>
            <a:off x="572493" y="2071316"/>
            <a:ext cx="11047014" cy="411480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800" dirty="0"/>
              <a:t>Gifts to the endowment are held in perpetuity – forever!</a:t>
            </a:r>
          </a:p>
          <a:p>
            <a:pPr marL="285750" indent="-228600">
              <a:lnSpc>
                <a:spcPct val="90000"/>
              </a:lnSpc>
              <a:spcAft>
                <a:spcPts val="600"/>
              </a:spcAft>
              <a:buFont typeface="Arial" panose="020B0604020202020204" pitchFamily="34" charset="0"/>
              <a:buChar char="•"/>
            </a:pPr>
            <a:r>
              <a:rPr lang="en-US" sz="2800" dirty="0"/>
              <a:t>Currently at more than one billion dollars</a:t>
            </a:r>
          </a:p>
          <a:p>
            <a:pPr marL="285750" indent="-228600">
              <a:lnSpc>
                <a:spcPct val="90000"/>
              </a:lnSpc>
              <a:spcAft>
                <a:spcPts val="600"/>
              </a:spcAft>
              <a:buFont typeface="Arial" panose="020B0604020202020204" pitchFamily="34" charset="0"/>
              <a:buChar char="•"/>
            </a:pPr>
            <a:r>
              <a:rPr lang="en-US" sz="2800" dirty="0"/>
              <a:t>Funds are professionally invested</a:t>
            </a:r>
          </a:p>
          <a:p>
            <a:pPr marL="285750" indent="-228600">
              <a:lnSpc>
                <a:spcPct val="90000"/>
              </a:lnSpc>
              <a:spcAft>
                <a:spcPts val="600"/>
              </a:spcAft>
              <a:buFont typeface="Arial" panose="020B0604020202020204" pitchFamily="34" charset="0"/>
              <a:buChar char="•"/>
            </a:pPr>
            <a:r>
              <a:rPr lang="en-US" sz="2800" dirty="0"/>
              <a:t>Part of the earnings are used each year including interest </a:t>
            </a:r>
            <a:r>
              <a:rPr lang="en-US" sz="2800" u="sng" dirty="0"/>
              <a:t>moved to the Annual Fund to support global grants and money returned to districts</a:t>
            </a:r>
          </a:p>
          <a:p>
            <a:pPr marL="285750" indent="-228600">
              <a:lnSpc>
                <a:spcPct val="90000"/>
              </a:lnSpc>
              <a:spcAft>
                <a:spcPts val="600"/>
              </a:spcAft>
              <a:buFont typeface="Arial" panose="020B0604020202020204" pitchFamily="34" charset="0"/>
              <a:buChar char="•"/>
            </a:pPr>
            <a:r>
              <a:rPr lang="en-US" sz="2800" dirty="0"/>
              <a:t>Designate a minimum of $1,000 in your will and become a benefactor</a:t>
            </a:r>
          </a:p>
          <a:p>
            <a:pPr marL="285750" indent="-228600">
              <a:lnSpc>
                <a:spcPct val="90000"/>
              </a:lnSpc>
              <a:spcAft>
                <a:spcPts val="600"/>
              </a:spcAft>
              <a:buFont typeface="Arial" panose="020B0604020202020204" pitchFamily="34" charset="0"/>
              <a:buChar char="•"/>
            </a:pPr>
            <a:r>
              <a:rPr lang="en-US" sz="2800" dirty="0"/>
              <a:t>Gifts of $10,000 or more are recognized with membership in the Bequest Society</a:t>
            </a:r>
          </a:p>
          <a:p>
            <a:pPr marL="285750" indent="-228600">
              <a:lnSpc>
                <a:spcPct val="90000"/>
              </a:lnSpc>
              <a:spcAft>
                <a:spcPts val="600"/>
              </a:spcAft>
              <a:buFont typeface="Arial" panose="020B0604020202020204" pitchFamily="34" charset="0"/>
              <a:buChar char="•"/>
            </a:pPr>
            <a:r>
              <a:rPr lang="en-US" sz="2800" dirty="0"/>
              <a:t>A way to create your own Rotary legacy</a:t>
            </a:r>
          </a:p>
        </p:txBody>
      </p:sp>
      <p:pic>
        <p:nvPicPr>
          <p:cNvPr id="3" name="Picture 2" descr="Logo, company name&#10;&#10;Description automatically generated">
            <a:extLst>
              <a:ext uri="{FF2B5EF4-FFF2-40B4-BE49-F238E27FC236}">
                <a16:creationId xmlns:a16="http://schemas.microsoft.com/office/drawing/2014/main" id="{47ED3ABE-8E34-4056-B37F-7C76EC2D5B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20953" y="5881274"/>
            <a:ext cx="1573840" cy="653143"/>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56709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9AF0E-E07A-4269-B4A7-1E0854837189}"/>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dirty="0">
                <a:solidFill>
                  <a:schemeClr val="accent1">
                    <a:lumMod val="75000"/>
                  </a:schemeClr>
                </a:solidFill>
              </a:rPr>
              <a:t>The PolioPlus Fund</a:t>
            </a:r>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ontainer on a table&#10;&#10;Description automatically generated">
            <a:extLst>
              <a:ext uri="{FF2B5EF4-FFF2-40B4-BE49-F238E27FC236}">
                <a16:creationId xmlns:a16="http://schemas.microsoft.com/office/drawing/2014/main" id="{DF0F30A9-E84A-4A39-A36A-295BFF894917}"/>
              </a:ext>
            </a:extLst>
          </p:cNvPr>
          <p:cNvPicPr>
            <a:picLocks noChangeAspect="1"/>
          </p:cNvPicPr>
          <p:nvPr/>
        </p:nvPicPr>
        <p:blipFill rotWithShape="1">
          <a:blip r:embed="rId3"/>
          <a:srcRect l="4495" r="1245" b="-1"/>
          <a:stretch/>
        </p:blipFill>
        <p:spPr>
          <a:xfrm>
            <a:off x="9899558" y="0"/>
            <a:ext cx="2289394" cy="2428836"/>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6" name="TextBox 5">
            <a:extLst>
              <a:ext uri="{FF2B5EF4-FFF2-40B4-BE49-F238E27FC236}">
                <a16:creationId xmlns:a16="http://schemas.microsoft.com/office/drawing/2014/main" id="{13541902-8E2B-420B-B072-4F1890E8F8B0}"/>
              </a:ext>
            </a:extLst>
          </p:cNvPr>
          <p:cNvSpPr txBox="1"/>
          <p:nvPr/>
        </p:nvSpPr>
        <p:spPr>
          <a:xfrm>
            <a:off x="572493" y="2071316"/>
            <a:ext cx="11047014" cy="411480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800" dirty="0"/>
              <a:t>Dedicated to global polio eradication</a:t>
            </a:r>
          </a:p>
          <a:p>
            <a:pPr marL="285750" indent="-228600">
              <a:lnSpc>
                <a:spcPct val="90000"/>
              </a:lnSpc>
              <a:spcAft>
                <a:spcPts val="600"/>
              </a:spcAft>
              <a:buFont typeface="Arial" panose="020B0604020202020204" pitchFamily="34" charset="0"/>
              <a:buChar char="•"/>
            </a:pPr>
            <a:r>
              <a:rPr lang="en-US" sz="2800" dirty="0"/>
              <a:t>Separate from the Annual Fund</a:t>
            </a:r>
          </a:p>
          <a:p>
            <a:pPr marL="285750" indent="-228600">
              <a:lnSpc>
                <a:spcPct val="90000"/>
              </a:lnSpc>
              <a:spcAft>
                <a:spcPts val="600"/>
              </a:spcAft>
              <a:buFont typeface="Arial" panose="020B0604020202020204" pitchFamily="34" charset="0"/>
              <a:buChar char="•"/>
            </a:pPr>
            <a:r>
              <a:rPr lang="en-US" sz="2800" dirty="0"/>
              <a:t>2:1 match by the Gates Foundation. So, every dollar donated turns into a $3 donation up to $50 million</a:t>
            </a:r>
          </a:p>
          <a:p>
            <a:pPr marL="285750" indent="-228600">
              <a:lnSpc>
                <a:spcPct val="90000"/>
              </a:lnSpc>
              <a:spcAft>
                <a:spcPts val="600"/>
              </a:spcAft>
              <a:buFont typeface="Arial" panose="020B0604020202020204" pitchFamily="34" charset="0"/>
              <a:buChar char="•"/>
            </a:pPr>
            <a:r>
              <a:rPr lang="en-US" sz="2800" dirty="0"/>
              <a:t>Monies donated to PolioPlus also go towards your Paul Harris Fellow </a:t>
            </a:r>
          </a:p>
          <a:p>
            <a:pPr marL="285750" indent="-228600">
              <a:lnSpc>
                <a:spcPct val="90000"/>
              </a:lnSpc>
              <a:spcAft>
                <a:spcPts val="600"/>
              </a:spcAft>
              <a:buFont typeface="Arial" panose="020B0604020202020204" pitchFamily="34" charset="0"/>
              <a:buChar char="•"/>
            </a:pPr>
            <a:r>
              <a:rPr lang="en-US" sz="2800" dirty="0"/>
              <a:t>Many districts (including ours) have “The PolioPlus Society”  </a:t>
            </a:r>
          </a:p>
          <a:p>
            <a:pPr marL="742950" lvl="1" indent="-228600">
              <a:lnSpc>
                <a:spcPct val="90000"/>
              </a:lnSpc>
              <a:spcAft>
                <a:spcPts val="600"/>
              </a:spcAft>
              <a:buFont typeface="Arial" panose="020B0604020202020204" pitchFamily="34" charset="0"/>
              <a:buChar char="•"/>
            </a:pPr>
            <a:r>
              <a:rPr lang="en-US" sz="2800" dirty="0"/>
              <a:t>Join by pledging $100 per year</a:t>
            </a:r>
          </a:p>
          <a:p>
            <a:pPr marL="285750" indent="-228600">
              <a:lnSpc>
                <a:spcPct val="90000"/>
              </a:lnSpc>
              <a:spcAft>
                <a:spcPts val="600"/>
              </a:spcAft>
              <a:buFont typeface="Arial" panose="020B0604020202020204" pitchFamily="34" charset="0"/>
              <a:buChar char="•"/>
            </a:pPr>
            <a:endParaRPr lang="en-US" sz="2200" dirty="0"/>
          </a:p>
        </p:txBody>
      </p:sp>
      <p:pic>
        <p:nvPicPr>
          <p:cNvPr id="9" name="Picture 8" descr="Logo, company name&#10;&#10;Description automatically generated">
            <a:extLst>
              <a:ext uri="{FF2B5EF4-FFF2-40B4-BE49-F238E27FC236}">
                <a16:creationId xmlns:a16="http://schemas.microsoft.com/office/drawing/2014/main" id="{94F023EE-74BB-494A-922B-2ECF5FB975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7508" y="6125080"/>
            <a:ext cx="1403211" cy="582332"/>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389120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1188</Words>
  <Application>Microsoft Office PowerPoint</Application>
  <PresentationFormat>Widescreen</PresentationFormat>
  <Paragraphs>128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Office Theme</vt:lpstr>
      <vt:lpstr>Your Rotary Foundation </vt:lpstr>
      <vt:lpstr>                                        District 5080 </vt:lpstr>
      <vt:lpstr>What Is the Rotary Foundation?</vt:lpstr>
      <vt:lpstr>What Is the Rotary Foundation’s Mission?</vt:lpstr>
      <vt:lpstr>What are the Programs of the Rotary Foundation?</vt:lpstr>
      <vt:lpstr>How Do YOU Support the Rotary Foundation?</vt:lpstr>
      <vt:lpstr>The Annual Fund</vt:lpstr>
      <vt:lpstr>The Endowment Fund</vt:lpstr>
      <vt:lpstr>The PolioPlus Fund</vt:lpstr>
      <vt:lpstr>How Does It Work?</vt:lpstr>
      <vt:lpstr>How Does It Work?</vt:lpstr>
      <vt:lpstr>As A Rotarian…..</vt:lpstr>
      <vt:lpstr>How Does It Work?</vt:lpstr>
      <vt:lpstr>As A Club…..</vt:lpstr>
      <vt:lpstr>myRotary.org</vt:lpstr>
      <vt:lpstr>The More You Know…..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Rotary Foundation</dc:title>
  <dc:creator>Debi Dockins</dc:creator>
  <cp:lastModifiedBy>Dave Ostrom</cp:lastModifiedBy>
  <cp:revision>21</cp:revision>
  <dcterms:created xsi:type="dcterms:W3CDTF">2021-11-17T23:01:03Z</dcterms:created>
  <dcterms:modified xsi:type="dcterms:W3CDTF">2022-01-03T17:08:41Z</dcterms:modified>
</cp:coreProperties>
</file>