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66" r:id="rId5"/>
    <p:sldId id="267" r:id="rId6"/>
    <p:sldId id="279" r:id="rId7"/>
    <p:sldId id="281" r:id="rId8"/>
    <p:sldId id="288" r:id="rId9"/>
    <p:sldId id="285" r:id="rId10"/>
    <p:sldId id="289" r:id="rId11"/>
    <p:sldId id="283" r:id="rId12"/>
    <p:sldId id="28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108" d="100"/>
          <a:sy n="108" d="100"/>
        </p:scale>
        <p:origin x="71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40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2/17/2023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2/17/2023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C5307-140F-447F-BCBA-BB92E3A2906B}" type="slidenum">
              <a:rPr lang="en-US" smtClean="0"/>
              <a:t>2</a:t>
            </a:fld>
            <a:endParaRPr lang="en-US" dirty="0"/>
          </a:p>
        </p:txBody>
      </p:sp>
    </p:spTree>
    <p:extLst>
      <p:ext uri="{BB962C8B-B14F-4D97-AF65-F5344CB8AC3E}">
        <p14:creationId xmlns:p14="http://schemas.microsoft.com/office/powerpoint/2010/main" val="221111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C5307-140F-447F-BCBA-BB92E3A2906B}" type="slidenum">
              <a:rPr lang="en-US" smtClean="0"/>
              <a:t>3</a:t>
            </a:fld>
            <a:endParaRPr lang="en-US" dirty="0"/>
          </a:p>
        </p:txBody>
      </p:sp>
    </p:spTree>
    <p:extLst>
      <p:ext uri="{BB962C8B-B14F-4D97-AF65-F5344CB8AC3E}">
        <p14:creationId xmlns:p14="http://schemas.microsoft.com/office/powerpoint/2010/main" val="199494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C5307-140F-447F-BCBA-BB92E3A2906B}" type="slidenum">
              <a:rPr lang="en-US" smtClean="0"/>
              <a:t>4</a:t>
            </a:fld>
            <a:endParaRPr lang="en-US" dirty="0"/>
          </a:p>
        </p:txBody>
      </p:sp>
    </p:spTree>
    <p:extLst>
      <p:ext uri="{BB962C8B-B14F-4D97-AF65-F5344CB8AC3E}">
        <p14:creationId xmlns:p14="http://schemas.microsoft.com/office/powerpoint/2010/main" val="273715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C5307-140F-447F-BCBA-BB92E3A2906B}" type="slidenum">
              <a:rPr lang="en-US" smtClean="0"/>
              <a:t>5</a:t>
            </a:fld>
            <a:endParaRPr lang="en-US" dirty="0"/>
          </a:p>
        </p:txBody>
      </p:sp>
    </p:spTree>
    <p:extLst>
      <p:ext uri="{BB962C8B-B14F-4D97-AF65-F5344CB8AC3E}">
        <p14:creationId xmlns:p14="http://schemas.microsoft.com/office/powerpoint/2010/main" val="33590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000000"/>
                </a:solidFill>
                <a:effectLst/>
                <a:latin typeface="Open Sans" panose="020B0606030504020204" pitchFamily="34" charset="0"/>
              </a:rPr>
              <a:t>When will my club receive their invoice?</a:t>
            </a:r>
          </a:p>
          <a:p>
            <a:pPr algn="l" rtl="0"/>
            <a:r>
              <a:rPr lang="en-US" b="0" i="0" dirty="0">
                <a:solidFill>
                  <a:srgbClr val="000000"/>
                </a:solidFill>
                <a:effectLst/>
                <a:latin typeface="Open Sans" panose="020B0606030504020204" pitchFamily="34" charset="0"/>
              </a:rPr>
              <a:t>Invoices will be issued to Rotary clubs by the end of July and January, and Rotaract clubs by the end of January.</a:t>
            </a:r>
          </a:p>
          <a:p>
            <a:pPr algn="l" rtl="0"/>
            <a:endParaRPr lang="en-US" b="1" i="0" dirty="0">
              <a:solidFill>
                <a:srgbClr val="000000"/>
              </a:solidFill>
              <a:effectLst/>
              <a:latin typeface="Open Sans" panose="020B0606030504020204" pitchFamily="34" charset="0"/>
            </a:endParaRPr>
          </a:p>
          <a:p>
            <a:pPr algn="l" rtl="0"/>
            <a:r>
              <a:rPr lang="en-US" b="1" i="0" dirty="0">
                <a:solidFill>
                  <a:srgbClr val="000000"/>
                </a:solidFill>
                <a:effectLst/>
                <a:latin typeface="Open Sans" panose="020B0606030504020204" pitchFamily="34" charset="0"/>
              </a:rPr>
              <a:t>How much time will I have to review and pay our invoice</a:t>
            </a:r>
          </a:p>
          <a:p>
            <a:pPr algn="l" rtl="0"/>
            <a:r>
              <a:rPr lang="en-US" b="0" i="0" dirty="0">
                <a:solidFill>
                  <a:srgbClr val="000000"/>
                </a:solidFill>
                <a:effectLst/>
                <a:latin typeface="Open Sans" panose="020B0606030504020204" pitchFamily="34" charset="0"/>
              </a:rPr>
              <a:t>Rotary and Rotaract clubs are required to pay the balance upon receipt of the invoice and are subject to termination for nonpayment of dues 120 days after the invoice is issued.</a:t>
            </a:r>
          </a:p>
          <a:p>
            <a:pPr algn="l" rtl="0"/>
            <a:endParaRPr lang="en-US" b="0" i="0" dirty="0">
              <a:solidFill>
                <a:srgbClr val="000000"/>
              </a:solidFill>
              <a:effectLst/>
              <a:latin typeface="Open Sans" panose="020B0606030504020204" pitchFamily="34" charset="0"/>
            </a:endParaRPr>
          </a:p>
          <a:p>
            <a:pPr algn="l" rtl="0"/>
            <a:r>
              <a:rPr lang="en-US" b="1" i="0" dirty="0">
                <a:solidFill>
                  <a:srgbClr val="000000"/>
                </a:solidFill>
                <a:effectLst/>
                <a:latin typeface="Open Sans" panose="020B0606030504020204" pitchFamily="34" charset="0"/>
              </a:rPr>
              <a:t>Who can pay the club invoice?</a:t>
            </a:r>
          </a:p>
          <a:p>
            <a:pPr algn="l" rtl="0"/>
            <a:r>
              <a:rPr lang="en-US" b="0" i="0" dirty="0">
                <a:solidFill>
                  <a:srgbClr val="000000"/>
                </a:solidFill>
                <a:effectLst/>
                <a:latin typeface="Open Sans" panose="020B0606030504020204" pitchFamily="34" charset="0"/>
              </a:rPr>
              <a:t>The following Rotary and Rotaract club officers can pay the balance through My Rotary: president, secretary, treasurer, membership chair, Foundation chair, executive secretary/director (Rotary clubs only).</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6</a:t>
            </a:fld>
            <a:endParaRPr lang="en-US" dirty="0"/>
          </a:p>
        </p:txBody>
      </p:sp>
    </p:spTree>
    <p:extLst>
      <p:ext uri="{BB962C8B-B14F-4D97-AF65-F5344CB8AC3E}">
        <p14:creationId xmlns:p14="http://schemas.microsoft.com/office/powerpoint/2010/main" val="241622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000000"/>
                </a:solidFill>
                <a:effectLst/>
                <a:latin typeface="Open Sans" panose="020B0606030504020204" pitchFamily="34" charset="0"/>
              </a:rPr>
              <a:t>When will my club receive their invoice?</a:t>
            </a:r>
          </a:p>
          <a:p>
            <a:pPr algn="l" rtl="0"/>
            <a:r>
              <a:rPr lang="en-US" b="0" i="0" dirty="0">
                <a:solidFill>
                  <a:srgbClr val="000000"/>
                </a:solidFill>
                <a:effectLst/>
                <a:latin typeface="Open Sans" panose="020B0606030504020204" pitchFamily="34" charset="0"/>
              </a:rPr>
              <a:t>Invoices will be issued to Rotary clubs by the end of July and January, and Rotaract clubs by the end of January.</a:t>
            </a:r>
          </a:p>
          <a:p>
            <a:pPr algn="l" rtl="0"/>
            <a:endParaRPr lang="en-US" b="1" i="0" dirty="0">
              <a:solidFill>
                <a:srgbClr val="000000"/>
              </a:solidFill>
              <a:effectLst/>
              <a:latin typeface="Open Sans" panose="020B0606030504020204" pitchFamily="34" charset="0"/>
            </a:endParaRPr>
          </a:p>
          <a:p>
            <a:pPr algn="l" rtl="0"/>
            <a:r>
              <a:rPr lang="en-US" b="1" i="0" dirty="0">
                <a:solidFill>
                  <a:srgbClr val="000000"/>
                </a:solidFill>
                <a:effectLst/>
                <a:latin typeface="Open Sans" panose="020B0606030504020204" pitchFamily="34" charset="0"/>
              </a:rPr>
              <a:t>How much time will I have to review and pay our invoice</a:t>
            </a:r>
          </a:p>
          <a:p>
            <a:pPr algn="l" rtl="0"/>
            <a:r>
              <a:rPr lang="en-US" b="0" i="0" dirty="0">
                <a:solidFill>
                  <a:srgbClr val="000000"/>
                </a:solidFill>
                <a:effectLst/>
                <a:latin typeface="Open Sans" panose="020B0606030504020204" pitchFamily="34" charset="0"/>
              </a:rPr>
              <a:t>Rotary and Rotaract clubs are required to pay the balance upon receipt of the invoice and are subject to termination for nonpayment of dues 120 days after the invoice is issued.</a:t>
            </a:r>
          </a:p>
          <a:p>
            <a:pPr algn="l" rtl="0"/>
            <a:endParaRPr lang="en-US" b="0" i="0" dirty="0">
              <a:solidFill>
                <a:srgbClr val="000000"/>
              </a:solidFill>
              <a:effectLst/>
              <a:latin typeface="Open Sans" panose="020B0606030504020204" pitchFamily="34" charset="0"/>
            </a:endParaRPr>
          </a:p>
          <a:p>
            <a:pPr algn="l" rtl="0"/>
            <a:r>
              <a:rPr lang="en-US" b="1" i="0" dirty="0">
                <a:solidFill>
                  <a:srgbClr val="000000"/>
                </a:solidFill>
                <a:effectLst/>
                <a:latin typeface="Open Sans" panose="020B0606030504020204" pitchFamily="34" charset="0"/>
              </a:rPr>
              <a:t>Who can pay the club invoice?</a:t>
            </a:r>
          </a:p>
          <a:p>
            <a:pPr algn="l" rtl="0"/>
            <a:r>
              <a:rPr lang="en-US" b="0" i="0" dirty="0">
                <a:solidFill>
                  <a:srgbClr val="000000"/>
                </a:solidFill>
                <a:effectLst/>
                <a:latin typeface="Open Sans" panose="020B0606030504020204" pitchFamily="34" charset="0"/>
              </a:rPr>
              <a:t>The following Rotary and Rotaract club officers can pay the balance through My Rotary: president, secretary, treasurer, membership chair, Foundation chair, executive secretary/director (Rotary clubs only).</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dirty="0"/>
          </a:p>
        </p:txBody>
      </p:sp>
    </p:spTree>
    <p:extLst>
      <p:ext uri="{BB962C8B-B14F-4D97-AF65-F5344CB8AC3E}">
        <p14:creationId xmlns:p14="http://schemas.microsoft.com/office/powerpoint/2010/main" val="89550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4128117"/>
            <a:ext cx="3209008" cy="79899"/>
          </a:xfrm>
        </p:spPr>
        <p:txBody>
          <a:bodyPr>
            <a:normAutofit fontScale="90000"/>
          </a:bodyPr>
          <a:lstStyle/>
          <a:p>
            <a:r>
              <a:rPr lang="en-US" sz="3200" dirty="0"/>
              <a:t>Conducting a Rotary Club Meeting</a:t>
            </a:r>
          </a:p>
        </p:txBody>
      </p:sp>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376691" y="3684233"/>
            <a:ext cx="7620237" cy="2956073"/>
          </a:xfrm>
        </p:spPr>
        <p:txBody>
          <a:bodyPr>
            <a:normAutofit fontScale="92500"/>
          </a:bodyPr>
          <a:lstStyle/>
          <a:p>
            <a:pPr marL="0" indent="0">
              <a:buNone/>
            </a:pPr>
            <a:r>
              <a:rPr lang="en-US" dirty="0"/>
              <a:t>Club President </a:t>
            </a:r>
            <a:r>
              <a:rPr lang="en-US" b="1" dirty="0"/>
              <a:t>ROLE</a:t>
            </a:r>
          </a:p>
          <a:p>
            <a:r>
              <a:rPr lang="en-US" b="1" dirty="0"/>
              <a:t>R</a:t>
            </a:r>
            <a:r>
              <a:rPr lang="en-US" dirty="0"/>
              <a:t>epresent – Be professional, respectful and kind always. Have good character and honor your word.</a:t>
            </a:r>
          </a:p>
          <a:p>
            <a:r>
              <a:rPr lang="en-US" b="1" dirty="0"/>
              <a:t>O</a:t>
            </a:r>
            <a:r>
              <a:rPr lang="en-US" dirty="0"/>
              <a:t>rganize  - Be prepared. Have an Agenda. Delegate to club to confirm speakers and email meeting reminder day prior w/details.  </a:t>
            </a:r>
          </a:p>
          <a:p>
            <a:r>
              <a:rPr lang="en-US" b="1" dirty="0"/>
              <a:t>L</a:t>
            </a:r>
            <a:r>
              <a:rPr lang="en-US" dirty="0"/>
              <a:t>ead – Inspire and empower others. What does this look like? </a:t>
            </a:r>
          </a:p>
          <a:p>
            <a:r>
              <a:rPr lang="en-US" b="1" dirty="0"/>
              <a:t>E</a:t>
            </a:r>
            <a:r>
              <a:rPr lang="en-US" dirty="0"/>
              <a:t>nthuse – Your enthusiasm is contagious, and so is the lack of it.</a:t>
            </a:r>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1</a:t>
            </a:fld>
            <a:endParaRPr lang="en-US" noProof="0" dirty="0"/>
          </a:p>
        </p:txBody>
      </p:sp>
      <p:pic>
        <p:nvPicPr>
          <p:cNvPr id="6" name="Picture Placeholder 5">
            <a:extLst>
              <a:ext uri="{FF2B5EF4-FFF2-40B4-BE49-F238E27FC236}">
                <a16:creationId xmlns:a16="http://schemas.microsoft.com/office/drawing/2014/main" id="{8A032BD0-B954-5150-DF1F-A5EA81771DFC}"/>
              </a:ext>
            </a:extLst>
          </p:cNvPr>
          <p:cNvPicPr>
            <a:picLocks noGrp="1" noChangeAspect="1"/>
          </p:cNvPicPr>
          <p:nvPr>
            <p:ph type="pic" sz="quarter" idx="14"/>
          </p:nvPr>
        </p:nvPicPr>
        <p:blipFill rotWithShape="1">
          <a:blip r:embed="rId3"/>
          <a:srcRect l="4641" r="4641"/>
          <a:stretch/>
        </p:blipFill>
        <p:spPr/>
      </p:pic>
      <p:pic>
        <p:nvPicPr>
          <p:cNvPr id="10" name="Picture Placeholder 9">
            <a:extLst>
              <a:ext uri="{FF2B5EF4-FFF2-40B4-BE49-F238E27FC236}">
                <a16:creationId xmlns:a16="http://schemas.microsoft.com/office/drawing/2014/main" id="{2B467F47-038C-8CDD-51D0-B10462D76E24}"/>
              </a:ext>
            </a:extLst>
          </p:cNvPr>
          <p:cNvPicPr>
            <a:picLocks noGrp="1" noChangeAspect="1"/>
          </p:cNvPicPr>
          <p:nvPr>
            <p:ph type="pic" sz="quarter" idx="13"/>
          </p:nvPr>
        </p:nvPicPr>
        <p:blipFill rotWithShape="1">
          <a:blip r:embed="rId4"/>
          <a:srcRect t="5876" b="5876"/>
          <a:stretch/>
        </p:blipFill>
        <p:spPr/>
      </p:pic>
      <p:pic>
        <p:nvPicPr>
          <p:cNvPr id="11" name="Picture 10" descr="Logo, company name&#10;&#10;Description automatically generated">
            <a:extLst>
              <a:ext uri="{FF2B5EF4-FFF2-40B4-BE49-F238E27FC236}">
                <a16:creationId xmlns:a16="http://schemas.microsoft.com/office/drawing/2014/main" id="{3DA46129-DC45-A905-3A36-65C00AF27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274" y="4764006"/>
            <a:ext cx="1295570" cy="523141"/>
          </a:xfrm>
          <a:prstGeom prst="rect">
            <a:avLst/>
          </a:prstGeom>
          <a:noFill/>
        </p:spPr>
      </p:pic>
    </p:spTree>
    <p:extLst>
      <p:ext uri="{BB962C8B-B14F-4D97-AF65-F5344CB8AC3E}">
        <p14:creationId xmlns:p14="http://schemas.microsoft.com/office/powerpoint/2010/main" val="210634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sky, outdoor, mountain, tent">
            <a:extLst>
              <a:ext uri="{FF2B5EF4-FFF2-40B4-BE49-F238E27FC236}">
                <a16:creationId xmlns:a16="http://schemas.microsoft.com/office/drawing/2014/main" id="{284A1AA7-2E90-4B15-88DA-97825B64484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2" y="0"/>
            <a:ext cx="12192000" cy="6858000"/>
          </a:xfrm>
        </p:spPr>
      </p:pic>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1177636" y="-2"/>
            <a:ext cx="11014364" cy="4100947"/>
          </a:xfrm>
        </p:spPr>
        <p:txBody>
          <a:bodyPr>
            <a:normAutofit/>
          </a:bodyPr>
          <a:lstStyle/>
          <a:p>
            <a:r>
              <a:rPr lang="en-US" dirty="0"/>
              <a:t>The way to get</a:t>
            </a:r>
            <a:br>
              <a:rPr lang="en-US" dirty="0"/>
            </a:br>
            <a:r>
              <a:rPr lang="en-US" dirty="0"/>
              <a:t>started is to quit  talking and begin doing.</a:t>
            </a:r>
          </a:p>
        </p:txBody>
      </p:sp>
      <p:sp>
        <p:nvSpPr>
          <p:cNvPr id="4" name="Subtitle 3">
            <a:extLst>
              <a:ext uri="{FF2B5EF4-FFF2-40B4-BE49-F238E27FC236}">
                <a16:creationId xmlns:a16="http://schemas.microsoft.com/office/drawing/2014/main" id="{4154B60C-7CE6-4829-87C0-7B4B3E16851E}"/>
              </a:ext>
            </a:extLst>
          </p:cNvPr>
          <p:cNvSpPr>
            <a:spLocks noGrp="1"/>
          </p:cNvSpPr>
          <p:nvPr>
            <p:ph type="subTitle" idx="1"/>
          </p:nvPr>
        </p:nvSpPr>
        <p:spPr>
          <a:xfrm>
            <a:off x="3241963" y="4089656"/>
            <a:ext cx="8950035" cy="2796566"/>
          </a:xfrm>
        </p:spPr>
        <p:txBody>
          <a:bodyPr>
            <a:normAutofit/>
          </a:bodyPr>
          <a:lstStyle/>
          <a:p>
            <a:r>
              <a:rPr lang="en-US" dirty="0"/>
              <a:t>Walt Disney</a:t>
            </a:r>
          </a:p>
        </p:txBody>
      </p:sp>
      <p:sp>
        <p:nvSpPr>
          <p:cNvPr id="26" name="Date Placeholder 25">
            <a:extLst>
              <a:ext uri="{FF2B5EF4-FFF2-40B4-BE49-F238E27FC236}">
                <a16:creationId xmlns:a16="http://schemas.microsoft.com/office/drawing/2014/main" id="{A98E8EB0-8988-42CF-80D1-7A2AB7D1F8AF}"/>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365992" y="6356350"/>
            <a:ext cx="630936" cy="365125"/>
          </a:xfrm>
        </p:spPr>
        <p:txBody>
          <a:bodyPr/>
          <a:lstStyle/>
          <a:p>
            <a:pPr lvl="0"/>
            <a:fld id="{CD6D940D-6D44-4DF9-9322-B4B11F7EDCD0}" type="slidenum">
              <a:rPr lang="en-US" noProof="0" smtClean="0"/>
              <a:pPr lvl="0"/>
              <a:t>10</a:t>
            </a:fld>
            <a:endParaRPr lang="en-US" noProof="0" dirty="0"/>
          </a:p>
        </p:txBody>
      </p:sp>
    </p:spTree>
    <p:extLst>
      <p:ext uri="{BB962C8B-B14F-4D97-AF65-F5344CB8AC3E}">
        <p14:creationId xmlns:p14="http://schemas.microsoft.com/office/powerpoint/2010/main" val="338647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0FFA683-4D7A-484A-BBC3-5065D8D8D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3BC28F-C3C3-48C8-AEF2-3D73C4EDB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rot="10800000" flipV="1">
            <a:off x="195068" y="415437"/>
            <a:ext cx="3662353" cy="1076013"/>
          </a:xfrm>
        </p:spPr>
        <p:txBody>
          <a:bodyPr vert="horz" lIns="91440" tIns="45720" rIns="91440" bIns="45720" rtlCol="0" anchor="b">
            <a:normAutofit fontScale="90000"/>
          </a:bodyPr>
          <a:lstStyle/>
          <a:p>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Conducting a Rotary Club Meeting</a:t>
            </a:r>
            <a:br>
              <a:rPr lang="en-US" sz="2800" dirty="0"/>
            </a:br>
            <a:endParaRPr lang="en-US" sz="2800" spc="-40" dirty="0">
              <a:solidFill>
                <a:srgbClr val="FFFFFF"/>
              </a:solidFill>
            </a:endParaRP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0400" y="6356350"/>
            <a:ext cx="4289234" cy="365125"/>
          </a:xfrm>
        </p:spPr>
        <p:txBody>
          <a:bodyPr vert="horz" lIns="91440" tIns="45720" rIns="91440" bIns="45720" rtlCol="0" anchor="ctr">
            <a:normAutofit/>
          </a:bodyPr>
          <a:lstStyle/>
          <a:p>
            <a:pPr lvl="0">
              <a:spcAft>
                <a:spcPts val="600"/>
              </a:spcAft>
            </a:pPr>
            <a:r>
              <a:rPr lang="en-US" noProof="0" dirty="0"/>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smtClean="0"/>
              <a:pPr lvl="0">
                <a:spcAft>
                  <a:spcPts val="600"/>
                </a:spcAft>
              </a:pPr>
              <a:t>2</a:t>
            </a:fld>
            <a:endParaRPr lang="en-US" noProof="0" dirty="0"/>
          </a:p>
        </p:txBody>
      </p:sp>
      <p:pic>
        <p:nvPicPr>
          <p:cNvPr id="15" name="Picture 14">
            <a:extLst>
              <a:ext uri="{FF2B5EF4-FFF2-40B4-BE49-F238E27FC236}">
                <a16:creationId xmlns:a16="http://schemas.microsoft.com/office/drawing/2014/main" id="{BD953D04-DFBB-957A-E810-9746E4C5B9F5}"/>
              </a:ext>
            </a:extLst>
          </p:cNvPr>
          <p:cNvPicPr>
            <a:picLocks noChangeAspect="1"/>
          </p:cNvPicPr>
          <p:nvPr/>
        </p:nvPicPr>
        <p:blipFill>
          <a:blip r:embed="rId3"/>
          <a:stretch>
            <a:fillRect/>
          </a:stretch>
        </p:blipFill>
        <p:spPr>
          <a:xfrm>
            <a:off x="5644797" y="415437"/>
            <a:ext cx="4759832" cy="6027125"/>
          </a:xfrm>
          <a:prstGeom prst="rect">
            <a:avLst/>
          </a:prstGeom>
        </p:spPr>
      </p:pic>
      <p:sp>
        <p:nvSpPr>
          <p:cNvPr id="16" name="TextBox 15">
            <a:extLst>
              <a:ext uri="{FF2B5EF4-FFF2-40B4-BE49-F238E27FC236}">
                <a16:creationId xmlns:a16="http://schemas.microsoft.com/office/drawing/2014/main" id="{CC66FDB0-138C-3FF4-3917-729DB313FE3F}"/>
              </a:ext>
            </a:extLst>
          </p:cNvPr>
          <p:cNvSpPr txBox="1"/>
          <p:nvPr/>
        </p:nvSpPr>
        <p:spPr>
          <a:xfrm>
            <a:off x="328474" y="1393794"/>
            <a:ext cx="3417903" cy="5663089"/>
          </a:xfrm>
          <a:prstGeom prst="rect">
            <a:avLst/>
          </a:prstGeom>
          <a:noFill/>
        </p:spPr>
        <p:txBody>
          <a:bodyPr wrap="square" rtlCol="0">
            <a:spAutoFit/>
          </a:bodyPr>
          <a:lstStyle/>
          <a:p>
            <a:r>
              <a:rPr lang="en-US" sz="2000" b="1" dirty="0"/>
              <a:t>Why Have an Agenda? </a:t>
            </a:r>
          </a:p>
          <a:p>
            <a:endParaRPr lang="en-US" dirty="0"/>
          </a:p>
          <a:p>
            <a:r>
              <a:rPr lang="en-US" dirty="0"/>
              <a:t>An Agenda can help to:</a:t>
            </a:r>
          </a:p>
          <a:p>
            <a:endParaRPr lang="en-US" b="1" dirty="0"/>
          </a:p>
          <a:p>
            <a:pPr marL="285750" indent="-285750">
              <a:buFontTx/>
              <a:buChar char="-"/>
            </a:pPr>
            <a:r>
              <a:rPr lang="en-US" dirty="0"/>
              <a:t>Lead more effectively </a:t>
            </a:r>
          </a:p>
          <a:p>
            <a:pPr marL="285750" indent="-285750">
              <a:buFontTx/>
              <a:buChar char="-"/>
            </a:pPr>
            <a:endParaRPr lang="en-US" dirty="0"/>
          </a:p>
          <a:p>
            <a:pPr marL="285750" indent="-285750">
              <a:buFontTx/>
              <a:buChar char="-"/>
            </a:pPr>
            <a:r>
              <a:rPr lang="en-US" dirty="0"/>
              <a:t>Minimize distractions</a:t>
            </a:r>
          </a:p>
          <a:p>
            <a:pPr marL="285750" indent="-285750">
              <a:buFontTx/>
              <a:buChar char="-"/>
            </a:pPr>
            <a:endParaRPr lang="en-US" b="1" dirty="0"/>
          </a:p>
          <a:p>
            <a:pPr marL="285750" indent="-285750">
              <a:buFontTx/>
              <a:buChar char="-"/>
            </a:pPr>
            <a:r>
              <a:rPr lang="en-US" dirty="0"/>
              <a:t>Save time</a:t>
            </a:r>
          </a:p>
          <a:p>
            <a:endParaRPr lang="en-US" dirty="0"/>
          </a:p>
          <a:p>
            <a:pPr marL="285750" indent="-285750">
              <a:buFontTx/>
              <a:buChar char="-"/>
            </a:pPr>
            <a:r>
              <a:rPr lang="en-US" dirty="0"/>
              <a:t>Inspire actionable results</a:t>
            </a:r>
          </a:p>
          <a:p>
            <a:pPr marL="285750" indent="-285750">
              <a:buFontTx/>
              <a:buChar char="-"/>
            </a:pPr>
            <a:endParaRPr lang="en-US" b="1" dirty="0"/>
          </a:p>
          <a:p>
            <a:pPr marL="285750" indent="-285750">
              <a:buFontTx/>
              <a:buChar char="-"/>
            </a:pPr>
            <a:r>
              <a:rPr lang="en-US" dirty="0"/>
              <a:t>Portray your club in a positive, professional light with guests and speakers.</a:t>
            </a:r>
          </a:p>
          <a:p>
            <a:pPr marL="285750" indent="-285750">
              <a:buFontTx/>
              <a:buChar char="-"/>
            </a:pPr>
            <a:endParaRPr lang="en-US" dirty="0"/>
          </a:p>
          <a:p>
            <a:pPr marL="285750" indent="-285750">
              <a:buFontTx/>
              <a:buChar char="-"/>
            </a:pPr>
            <a:r>
              <a:rPr lang="en-US" dirty="0"/>
              <a:t>Help respect everyone’s time  </a:t>
            </a:r>
          </a:p>
          <a:p>
            <a:pPr marL="285750" indent="-285750">
              <a:buFontTx/>
              <a:buChar char="-"/>
            </a:pPr>
            <a:endParaRPr lang="en-US" b="1" dirty="0"/>
          </a:p>
          <a:p>
            <a:pPr marL="285750" indent="-285750">
              <a:buFontTx/>
              <a:buChar char="-"/>
            </a:pPr>
            <a:endParaRPr lang="en-US" dirty="0"/>
          </a:p>
        </p:txBody>
      </p:sp>
      <p:pic>
        <p:nvPicPr>
          <p:cNvPr id="17" name="Picture 16" descr="Logo, company name&#10;&#10;Description automatically generated">
            <a:extLst>
              <a:ext uri="{FF2B5EF4-FFF2-40B4-BE49-F238E27FC236}">
                <a16:creationId xmlns:a16="http://schemas.microsoft.com/office/drawing/2014/main" id="{93F15455-68A0-0272-87FB-9222464697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655" y="77706"/>
            <a:ext cx="1295570" cy="523141"/>
          </a:xfrm>
          <a:prstGeom prst="rect">
            <a:avLst/>
          </a:prstGeom>
          <a:noFill/>
        </p:spPr>
      </p:pic>
    </p:spTree>
    <p:extLst>
      <p:ext uri="{BB962C8B-B14F-4D97-AF65-F5344CB8AC3E}">
        <p14:creationId xmlns:p14="http://schemas.microsoft.com/office/powerpoint/2010/main" val="10747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F167-9A2E-7FB5-868B-FA6F72559011}"/>
              </a:ext>
            </a:extLst>
          </p:cNvPr>
          <p:cNvSpPr>
            <a:spLocks noGrp="1"/>
          </p:cNvSpPr>
          <p:nvPr>
            <p:ph type="title"/>
          </p:nvPr>
        </p:nvSpPr>
        <p:spPr>
          <a:xfrm>
            <a:off x="649045" y="878889"/>
            <a:ext cx="9523655" cy="665826"/>
          </a:xfrm>
        </p:spPr>
        <p:txBody>
          <a:bodyPr>
            <a:normAutofit fontScale="90000"/>
          </a:bodyPr>
          <a:lstStyle/>
          <a:p>
            <a:r>
              <a:rPr lang="en-US" sz="4000" dirty="0"/>
              <a:t>Conducting a Rotary Club Meeting</a:t>
            </a:r>
            <a:br>
              <a:rPr lang="en-US" sz="4000" dirty="0"/>
            </a:br>
            <a:endParaRPr lang="en-US" sz="4000" b="0" dirty="0"/>
          </a:p>
        </p:txBody>
      </p:sp>
      <p:sp>
        <p:nvSpPr>
          <p:cNvPr id="5" name="Content Placeholder 4">
            <a:extLst>
              <a:ext uri="{FF2B5EF4-FFF2-40B4-BE49-F238E27FC236}">
                <a16:creationId xmlns:a16="http://schemas.microsoft.com/office/drawing/2014/main" id="{8F12EC3E-229E-6AFB-33E6-902597943C6B}"/>
              </a:ext>
            </a:extLst>
          </p:cNvPr>
          <p:cNvSpPr>
            <a:spLocks noGrp="1"/>
          </p:cNvSpPr>
          <p:nvPr>
            <p:ph idx="1"/>
          </p:nvPr>
        </p:nvSpPr>
        <p:spPr>
          <a:xfrm>
            <a:off x="148856" y="2262978"/>
            <a:ext cx="6280519" cy="3284359"/>
          </a:xfrm>
        </p:spPr>
        <p:txBody>
          <a:bodyPr>
            <a:noAutofit/>
          </a:bodyPr>
          <a:lstStyle/>
          <a:p>
            <a:r>
              <a:rPr lang="en-US" sz="2000" dirty="0"/>
              <a:t>Monthly birthday Donations for Polio Plus</a:t>
            </a:r>
          </a:p>
          <a:p>
            <a:r>
              <a:rPr lang="en-US" sz="2000" dirty="0"/>
              <a:t>Check in on Facebook</a:t>
            </a:r>
          </a:p>
          <a:p>
            <a:r>
              <a:rPr lang="en-US" sz="2000" dirty="0"/>
              <a:t>Happy Bucks (vs fines) everyone participates</a:t>
            </a:r>
          </a:p>
          <a:p>
            <a:r>
              <a:rPr lang="en-US" sz="2000" dirty="0"/>
              <a:t>Have a birthday party in Feb. to celebrate Rotary’s Birthday or World Polio Day.</a:t>
            </a:r>
          </a:p>
          <a:p>
            <a:r>
              <a:rPr lang="en-US" sz="2000" dirty="0"/>
              <a:t>Plan a Club Social/BBQ each month to build camaraderie and allow members to get to know each other better. </a:t>
            </a:r>
          </a:p>
          <a:p>
            <a:r>
              <a:rPr lang="en-US" sz="2000" dirty="0"/>
              <a:t>Have a Club meeting outdoors to discuss service project ideas in your community. </a:t>
            </a:r>
          </a:p>
          <a:p>
            <a:r>
              <a:rPr lang="en-US" sz="2000" dirty="0"/>
              <a:t>Host a meal packing day in lieu of Club meeting </a:t>
            </a:r>
          </a:p>
          <a:p>
            <a:endParaRPr lang="en-US" sz="2000" dirty="0"/>
          </a:p>
          <a:p>
            <a:endParaRPr lang="en-US" sz="2000" dirty="0"/>
          </a:p>
          <a:p>
            <a:endParaRPr lang="en-US" dirty="0"/>
          </a:p>
        </p:txBody>
      </p:sp>
      <p:sp>
        <p:nvSpPr>
          <p:cNvPr id="6" name="Date Placeholder 5">
            <a:extLst>
              <a:ext uri="{FF2B5EF4-FFF2-40B4-BE49-F238E27FC236}">
                <a16:creationId xmlns:a16="http://schemas.microsoft.com/office/drawing/2014/main" id="{4F735CEE-3BAF-0796-2C41-C17506DF44F3}"/>
              </a:ext>
            </a:extLst>
          </p:cNvPr>
          <p:cNvSpPr>
            <a:spLocks noGrp="1"/>
          </p:cNvSpPr>
          <p:nvPr>
            <p:ph type="dt" sz="half" idx="10"/>
          </p:nvPr>
        </p:nvSpPr>
        <p:spPr/>
        <p:txBody>
          <a:bodyPr/>
          <a:lstStyle/>
          <a:p>
            <a:pPr>
              <a:defRPr/>
            </a:pPr>
            <a:r>
              <a:rPr lang="en-US" dirty="0">
                <a:solidFill>
                  <a:prstClr val="black"/>
                </a:solidFill>
              </a:rPr>
              <a:t>2023</a:t>
            </a:r>
          </a:p>
        </p:txBody>
      </p:sp>
      <p:sp>
        <p:nvSpPr>
          <p:cNvPr id="7" name="Slide Number Placeholder 6">
            <a:extLst>
              <a:ext uri="{FF2B5EF4-FFF2-40B4-BE49-F238E27FC236}">
                <a16:creationId xmlns:a16="http://schemas.microsoft.com/office/drawing/2014/main" id="{86EDFF87-3133-CAEB-A3FB-FE60C3F1E8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8" name="TextBox 7">
            <a:extLst>
              <a:ext uri="{FF2B5EF4-FFF2-40B4-BE49-F238E27FC236}">
                <a16:creationId xmlns:a16="http://schemas.microsoft.com/office/drawing/2014/main" id="{622E0259-0CD5-4134-8492-D73D6E7F6EF3}"/>
              </a:ext>
            </a:extLst>
          </p:cNvPr>
          <p:cNvSpPr txBox="1"/>
          <p:nvPr/>
        </p:nvSpPr>
        <p:spPr>
          <a:xfrm>
            <a:off x="6066023" y="2685015"/>
            <a:ext cx="5299969" cy="2523768"/>
          </a:xfrm>
          <a:prstGeom prst="rect">
            <a:avLst/>
          </a:prstGeom>
          <a:noFill/>
        </p:spPr>
        <p:txBody>
          <a:bodyPr wrap="square" rtlCol="0">
            <a:spAutoFit/>
          </a:bodyPr>
          <a:lstStyle/>
          <a:p>
            <a:pPr algn="ctr"/>
            <a:r>
              <a:rPr lang="en-US" sz="3600" b="1" dirty="0">
                <a:solidFill>
                  <a:srgbClr val="002060"/>
                </a:solidFill>
                <a:latin typeface="Eras Medium ITC" panose="020B0602030504020804" pitchFamily="34" charset="0"/>
              </a:rPr>
              <a:t>What FUN ideas does your club incorporate into meetings? </a:t>
            </a:r>
          </a:p>
          <a:p>
            <a:pPr algn="ctr"/>
            <a:endParaRPr lang="en-US" sz="3600" b="1" dirty="0">
              <a:solidFill>
                <a:srgbClr val="002060"/>
              </a:solidFill>
              <a:latin typeface="Eras Medium ITC" panose="020B0602030504020804" pitchFamily="34" charset="0"/>
            </a:endParaRPr>
          </a:p>
          <a:p>
            <a:pPr algn="ctr"/>
            <a:r>
              <a:rPr lang="en-US" sz="1400" dirty="0">
                <a:solidFill>
                  <a:srgbClr val="002060"/>
                </a:solidFill>
                <a:latin typeface="Eras Medium ITC" panose="020B0602030504020804" pitchFamily="34" charset="0"/>
              </a:rPr>
              <a:t>Share with the group </a:t>
            </a:r>
          </a:p>
        </p:txBody>
      </p:sp>
      <p:pic>
        <p:nvPicPr>
          <p:cNvPr id="9" name="Picture 8" descr="Logo, company name&#10;&#10;Description automatically generated">
            <a:extLst>
              <a:ext uri="{FF2B5EF4-FFF2-40B4-BE49-F238E27FC236}">
                <a16:creationId xmlns:a16="http://schemas.microsoft.com/office/drawing/2014/main" id="{406306BE-5D5F-8783-5B8A-0114EFA92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812" y="278764"/>
            <a:ext cx="1295570" cy="523141"/>
          </a:xfrm>
          <a:prstGeom prst="rect">
            <a:avLst/>
          </a:prstGeom>
          <a:noFill/>
        </p:spPr>
      </p:pic>
    </p:spTree>
    <p:extLst>
      <p:ext uri="{BB962C8B-B14F-4D97-AF65-F5344CB8AC3E}">
        <p14:creationId xmlns:p14="http://schemas.microsoft.com/office/powerpoint/2010/main" val="342709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8436-C5FB-2FA2-AFAD-AD285657DC00}"/>
              </a:ext>
            </a:extLst>
          </p:cNvPr>
          <p:cNvSpPr>
            <a:spLocks noGrp="1"/>
          </p:cNvSpPr>
          <p:nvPr>
            <p:ph type="title"/>
          </p:nvPr>
        </p:nvSpPr>
        <p:spPr/>
        <p:txBody>
          <a:bodyPr>
            <a:normAutofit fontScale="90000"/>
          </a:bodyPr>
          <a:lstStyle/>
          <a:p>
            <a:pPr algn="l"/>
            <a:r>
              <a:rPr lang="en-US" dirty="0"/>
              <a:t>Rotary Club Board Meeting </a:t>
            </a:r>
          </a:p>
        </p:txBody>
      </p:sp>
      <p:sp>
        <p:nvSpPr>
          <p:cNvPr id="4" name="Text Placeholder 3">
            <a:extLst>
              <a:ext uri="{FF2B5EF4-FFF2-40B4-BE49-F238E27FC236}">
                <a16:creationId xmlns:a16="http://schemas.microsoft.com/office/drawing/2014/main" id="{FA1EC866-89A5-6A17-6696-D07336DA648A}"/>
              </a:ext>
            </a:extLst>
          </p:cNvPr>
          <p:cNvSpPr>
            <a:spLocks noGrp="1"/>
          </p:cNvSpPr>
          <p:nvPr>
            <p:ph type="body" sz="quarter" idx="17"/>
          </p:nvPr>
        </p:nvSpPr>
        <p:spPr>
          <a:xfrm>
            <a:off x="281630" y="1240543"/>
            <a:ext cx="4756714" cy="5010238"/>
          </a:xfrm>
        </p:spPr>
        <p:txBody>
          <a:bodyPr>
            <a:normAutofit/>
          </a:bodyPr>
          <a:lstStyle/>
          <a:p>
            <a:pPr marL="0" indent="0">
              <a:buNone/>
            </a:pPr>
            <a:r>
              <a:rPr lang="en-US" dirty="0"/>
              <a:t>1. Send out the Agenda early</a:t>
            </a:r>
          </a:p>
          <a:p>
            <a:pPr marL="0" indent="0">
              <a:buNone/>
            </a:pPr>
            <a:r>
              <a:rPr lang="en-US" dirty="0"/>
              <a:t>2. Start and end on time</a:t>
            </a:r>
          </a:p>
          <a:p>
            <a:pPr marL="0" indent="0">
              <a:buNone/>
            </a:pPr>
            <a:r>
              <a:rPr lang="en-US" dirty="0"/>
              <a:t>3. Implement Robert’s Rules of Order.</a:t>
            </a:r>
          </a:p>
          <a:p>
            <a:pPr marL="0" indent="0">
              <a:buNone/>
            </a:pPr>
            <a:r>
              <a:rPr lang="en-US" dirty="0"/>
              <a:t>4. Secretary to take notes/complete detailed minutes </a:t>
            </a:r>
          </a:p>
          <a:p>
            <a:pPr marL="0" indent="0">
              <a:buNone/>
            </a:pPr>
            <a:r>
              <a:rPr lang="en-US" dirty="0"/>
              <a:t>5. Focus on Strategy </a:t>
            </a:r>
          </a:p>
          <a:p>
            <a:pPr marL="0" indent="0">
              <a:buNone/>
            </a:pPr>
            <a:r>
              <a:rPr lang="en-US" dirty="0"/>
              <a:t>6. Give everyone a chance to speak</a:t>
            </a:r>
          </a:p>
          <a:p>
            <a:pPr marL="0" indent="0">
              <a:buNone/>
            </a:pPr>
            <a:r>
              <a:rPr lang="en-US" dirty="0"/>
              <a:t>7. Ensure everyone knows what they are responsible for</a:t>
            </a:r>
          </a:p>
          <a:p>
            <a:pPr marL="0" indent="0">
              <a:buNone/>
            </a:pPr>
            <a:r>
              <a:rPr lang="en-US" dirty="0"/>
              <a:t>8. Build a TEAM Atmosphere</a:t>
            </a:r>
          </a:p>
          <a:p>
            <a:pPr marL="0" indent="0">
              <a:buNone/>
            </a:pPr>
            <a:endParaRPr lang="en-US" dirty="0"/>
          </a:p>
        </p:txBody>
      </p:sp>
      <p:sp>
        <p:nvSpPr>
          <p:cNvPr id="8" name="Date Placeholder 7">
            <a:extLst>
              <a:ext uri="{FF2B5EF4-FFF2-40B4-BE49-F238E27FC236}">
                <a16:creationId xmlns:a16="http://schemas.microsoft.com/office/drawing/2014/main" id="{15997EBD-AEB3-BAC8-4BF6-9F9710F65F6C}"/>
              </a:ext>
            </a:extLst>
          </p:cNvPr>
          <p:cNvSpPr>
            <a:spLocks noGrp="1"/>
          </p:cNvSpPr>
          <p:nvPr>
            <p:ph type="dt" sz="half" idx="10"/>
          </p:nvPr>
        </p:nvSpPr>
        <p:spPr/>
        <p:txBody>
          <a:bodyPr/>
          <a:lstStyle/>
          <a:p>
            <a:pPr>
              <a:defRPr/>
            </a:pPr>
            <a:r>
              <a:rPr lang="en-US" dirty="0">
                <a:solidFill>
                  <a:prstClr val="black"/>
                </a:solidFill>
              </a:rPr>
              <a:t>2023</a:t>
            </a:r>
          </a:p>
        </p:txBody>
      </p:sp>
      <p:sp>
        <p:nvSpPr>
          <p:cNvPr id="9" name="Slide Number Placeholder 8">
            <a:extLst>
              <a:ext uri="{FF2B5EF4-FFF2-40B4-BE49-F238E27FC236}">
                <a16:creationId xmlns:a16="http://schemas.microsoft.com/office/drawing/2014/main" id="{7DF1EA2B-9DFC-A12D-54E7-1751FC7B55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BB57A5B1-1989-3EF0-5696-2CA4C45D0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74" y="221774"/>
            <a:ext cx="1295570" cy="523141"/>
          </a:xfrm>
          <a:prstGeom prst="rect">
            <a:avLst/>
          </a:prstGeom>
          <a:noFill/>
        </p:spPr>
      </p:pic>
      <p:pic>
        <p:nvPicPr>
          <p:cNvPr id="15" name="Picture 14">
            <a:extLst>
              <a:ext uri="{FF2B5EF4-FFF2-40B4-BE49-F238E27FC236}">
                <a16:creationId xmlns:a16="http://schemas.microsoft.com/office/drawing/2014/main" id="{44841285-7789-D7D6-4DD1-DE4F7FAF8261}"/>
              </a:ext>
            </a:extLst>
          </p:cNvPr>
          <p:cNvPicPr>
            <a:picLocks noChangeAspect="1"/>
          </p:cNvPicPr>
          <p:nvPr/>
        </p:nvPicPr>
        <p:blipFill>
          <a:blip r:embed="rId4"/>
          <a:stretch>
            <a:fillRect/>
          </a:stretch>
        </p:blipFill>
        <p:spPr>
          <a:xfrm>
            <a:off x="5917824" y="1614487"/>
            <a:ext cx="4528635" cy="2900362"/>
          </a:xfrm>
          <a:prstGeom prst="rect">
            <a:avLst/>
          </a:prstGeom>
        </p:spPr>
      </p:pic>
    </p:spTree>
    <p:extLst>
      <p:ext uri="{BB962C8B-B14F-4D97-AF65-F5344CB8AC3E}">
        <p14:creationId xmlns:p14="http://schemas.microsoft.com/office/powerpoint/2010/main" val="161483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8436-C5FB-2FA2-AFAD-AD285657DC00}"/>
              </a:ext>
            </a:extLst>
          </p:cNvPr>
          <p:cNvSpPr>
            <a:spLocks noGrp="1"/>
          </p:cNvSpPr>
          <p:nvPr>
            <p:ph type="title"/>
          </p:nvPr>
        </p:nvSpPr>
        <p:spPr/>
        <p:txBody>
          <a:bodyPr>
            <a:normAutofit fontScale="90000"/>
          </a:bodyPr>
          <a:lstStyle/>
          <a:p>
            <a:pPr algn="l"/>
            <a:r>
              <a:rPr lang="en-US" dirty="0"/>
              <a:t>Rotary Club Board Meeting </a:t>
            </a:r>
          </a:p>
        </p:txBody>
      </p:sp>
      <p:sp>
        <p:nvSpPr>
          <p:cNvPr id="4" name="Text Placeholder 3">
            <a:extLst>
              <a:ext uri="{FF2B5EF4-FFF2-40B4-BE49-F238E27FC236}">
                <a16:creationId xmlns:a16="http://schemas.microsoft.com/office/drawing/2014/main" id="{FA1EC866-89A5-6A17-6696-D07336DA648A}"/>
              </a:ext>
            </a:extLst>
          </p:cNvPr>
          <p:cNvSpPr>
            <a:spLocks noGrp="1"/>
          </p:cNvSpPr>
          <p:nvPr>
            <p:ph type="body" sz="quarter" idx="17"/>
          </p:nvPr>
        </p:nvSpPr>
        <p:spPr>
          <a:xfrm>
            <a:off x="281630" y="1240543"/>
            <a:ext cx="4756714" cy="5310276"/>
          </a:xfrm>
        </p:spPr>
        <p:txBody>
          <a:bodyPr>
            <a:normAutofit/>
          </a:bodyPr>
          <a:lstStyle/>
          <a:p>
            <a:pPr marL="0" indent="0">
              <a:buNone/>
            </a:pPr>
            <a:r>
              <a:rPr lang="en-US" dirty="0"/>
              <a:t>Call meeting to order</a:t>
            </a:r>
          </a:p>
          <a:p>
            <a:pPr marL="0" indent="0">
              <a:buNone/>
            </a:pPr>
            <a:r>
              <a:rPr lang="en-US" dirty="0"/>
              <a:t>Approve prior month minutes</a:t>
            </a:r>
          </a:p>
          <a:p>
            <a:pPr marL="0" indent="0">
              <a:buNone/>
            </a:pPr>
            <a:r>
              <a:rPr lang="en-US" dirty="0"/>
              <a:t>Secretary/Treasurer reports- Financials</a:t>
            </a:r>
          </a:p>
          <a:p>
            <a:pPr marL="0" indent="0">
              <a:buNone/>
            </a:pPr>
            <a:r>
              <a:rPr lang="en-US" dirty="0"/>
              <a:t>Committee Report outs </a:t>
            </a:r>
          </a:p>
          <a:p>
            <a:pPr marL="0" indent="0">
              <a:buNone/>
            </a:pPr>
            <a:r>
              <a:rPr lang="en-US" dirty="0"/>
              <a:t>Old Business</a:t>
            </a:r>
          </a:p>
          <a:p>
            <a:pPr marL="0" indent="0">
              <a:buNone/>
            </a:pPr>
            <a:r>
              <a:rPr lang="en-US" dirty="0"/>
              <a:t>New Business </a:t>
            </a:r>
          </a:p>
          <a:p>
            <a:pPr marL="0" indent="0">
              <a:buNone/>
            </a:pPr>
            <a:r>
              <a:rPr lang="en-US" sz="1600" dirty="0"/>
              <a:t>Approve new members, updates on projects/fundraisers, donations requested, possible speakers.</a:t>
            </a:r>
          </a:p>
          <a:p>
            <a:pPr marL="0" indent="0">
              <a:buNone/>
            </a:pPr>
            <a:r>
              <a:rPr lang="en-US" dirty="0"/>
              <a:t>Set the date for the next Board meeting </a:t>
            </a:r>
          </a:p>
          <a:p>
            <a:pPr marL="0" indent="0">
              <a:buNone/>
            </a:pPr>
            <a:r>
              <a:rPr lang="en-US" dirty="0"/>
              <a:t>Motion to adjourn </a:t>
            </a:r>
          </a:p>
        </p:txBody>
      </p:sp>
      <p:sp>
        <p:nvSpPr>
          <p:cNvPr id="8" name="Date Placeholder 7">
            <a:extLst>
              <a:ext uri="{FF2B5EF4-FFF2-40B4-BE49-F238E27FC236}">
                <a16:creationId xmlns:a16="http://schemas.microsoft.com/office/drawing/2014/main" id="{15997EBD-AEB3-BAC8-4BF6-9F9710F65F6C}"/>
              </a:ext>
            </a:extLst>
          </p:cNvPr>
          <p:cNvSpPr>
            <a:spLocks noGrp="1"/>
          </p:cNvSpPr>
          <p:nvPr>
            <p:ph type="dt" sz="half" idx="10"/>
          </p:nvPr>
        </p:nvSpPr>
        <p:spPr/>
        <p:txBody>
          <a:bodyPr/>
          <a:lstStyle/>
          <a:p>
            <a:pPr>
              <a:defRPr/>
            </a:pPr>
            <a:r>
              <a:rPr lang="en-US" dirty="0">
                <a:solidFill>
                  <a:prstClr val="black"/>
                </a:solidFill>
              </a:rPr>
              <a:t>2023</a:t>
            </a:r>
          </a:p>
        </p:txBody>
      </p:sp>
      <p:sp>
        <p:nvSpPr>
          <p:cNvPr id="9" name="Slide Number Placeholder 8">
            <a:extLst>
              <a:ext uri="{FF2B5EF4-FFF2-40B4-BE49-F238E27FC236}">
                <a16:creationId xmlns:a16="http://schemas.microsoft.com/office/drawing/2014/main" id="{7DF1EA2B-9DFC-A12D-54E7-1751FC7B55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BB57A5B1-1989-3EF0-5696-2CA4C45D0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74" y="221774"/>
            <a:ext cx="1295570" cy="523141"/>
          </a:xfrm>
          <a:prstGeom prst="rect">
            <a:avLst/>
          </a:prstGeom>
          <a:noFill/>
        </p:spPr>
      </p:pic>
      <p:pic>
        <p:nvPicPr>
          <p:cNvPr id="11" name="Picture 10">
            <a:extLst>
              <a:ext uri="{FF2B5EF4-FFF2-40B4-BE49-F238E27FC236}">
                <a16:creationId xmlns:a16="http://schemas.microsoft.com/office/drawing/2014/main" id="{5A2624A9-B25F-CFD0-27E6-1707FC271F60}"/>
              </a:ext>
            </a:extLst>
          </p:cNvPr>
          <p:cNvPicPr>
            <a:picLocks noChangeAspect="1"/>
          </p:cNvPicPr>
          <p:nvPr/>
        </p:nvPicPr>
        <p:blipFill>
          <a:blip r:embed="rId4"/>
          <a:stretch>
            <a:fillRect/>
          </a:stretch>
        </p:blipFill>
        <p:spPr>
          <a:xfrm>
            <a:off x="5689745" y="1240543"/>
            <a:ext cx="4756714" cy="5113267"/>
          </a:xfrm>
          <a:prstGeom prst="rect">
            <a:avLst/>
          </a:prstGeom>
        </p:spPr>
      </p:pic>
    </p:spTree>
    <p:extLst>
      <p:ext uri="{BB962C8B-B14F-4D97-AF65-F5344CB8AC3E}">
        <p14:creationId xmlns:p14="http://schemas.microsoft.com/office/powerpoint/2010/main" val="318577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829618A-B780-4421-AC86-35B451AF5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A8436-C5FB-2FA2-AFAD-AD285657DC00}"/>
              </a:ext>
            </a:extLst>
          </p:cNvPr>
          <p:cNvSpPr>
            <a:spLocks noGrp="1"/>
          </p:cNvSpPr>
          <p:nvPr>
            <p:ph type="title"/>
          </p:nvPr>
        </p:nvSpPr>
        <p:spPr>
          <a:xfrm>
            <a:off x="647700" y="349624"/>
            <a:ext cx="5329518" cy="1429170"/>
          </a:xfrm>
        </p:spPr>
        <p:txBody>
          <a:bodyPr vert="horz" lIns="91440" tIns="45720" rIns="91440" bIns="45720" rtlCol="0" anchor="b">
            <a:normAutofit/>
          </a:bodyPr>
          <a:lstStyle/>
          <a:p>
            <a:pPr algn="l">
              <a:lnSpc>
                <a:spcPct val="90000"/>
              </a:lnSpc>
            </a:pPr>
            <a:r>
              <a:rPr lang="en-US" spc="-40" dirty="0">
                <a:solidFill>
                  <a:schemeClr val="accent1"/>
                </a:solidFill>
              </a:rPr>
              <a:t>Rotary Club Invoice</a:t>
            </a:r>
          </a:p>
        </p:txBody>
      </p:sp>
      <p:sp>
        <p:nvSpPr>
          <p:cNvPr id="4" name="Text Placeholder 3">
            <a:extLst>
              <a:ext uri="{FF2B5EF4-FFF2-40B4-BE49-F238E27FC236}">
                <a16:creationId xmlns:a16="http://schemas.microsoft.com/office/drawing/2014/main" id="{FA1EC866-89A5-6A17-6696-D07336DA648A}"/>
              </a:ext>
            </a:extLst>
          </p:cNvPr>
          <p:cNvSpPr>
            <a:spLocks noGrp="1"/>
          </p:cNvSpPr>
          <p:nvPr>
            <p:ph type="body" sz="quarter" idx="17"/>
          </p:nvPr>
        </p:nvSpPr>
        <p:spPr>
          <a:xfrm>
            <a:off x="647700" y="2286000"/>
            <a:ext cx="5575300" cy="3890962"/>
          </a:xfrm>
        </p:spPr>
        <p:txBody>
          <a:bodyPr vert="horz" lIns="91440" tIns="45720" rIns="91440" bIns="45720" rtlCol="0">
            <a:normAutofit/>
          </a:bodyPr>
          <a:lstStyle/>
          <a:p>
            <a:pPr marL="0" indent="0">
              <a:lnSpc>
                <a:spcPct val="100000"/>
              </a:lnSpc>
              <a:buNone/>
            </a:pPr>
            <a:r>
              <a:rPr lang="en-US" sz="1700" b="1" i="0" dirty="0">
                <a:effectLst/>
                <a:latin typeface="Avenir Next LT Pro Light" panose="020B0304020202020204" pitchFamily="34" charset="0"/>
              </a:rPr>
              <a:t>How will my club receive the invoice?</a:t>
            </a:r>
          </a:p>
          <a:p>
            <a:pPr>
              <a:lnSpc>
                <a:spcPct val="100000"/>
              </a:lnSpc>
            </a:pPr>
            <a:r>
              <a:rPr lang="en-US" sz="1700" b="0" i="0" dirty="0">
                <a:effectLst/>
                <a:latin typeface="Avenir Next LT Pro Light" panose="020B0304020202020204" pitchFamily="34" charset="0"/>
              </a:rPr>
              <a:t>If you have reported the email addresses of your club officers and/or your club’s permanent email address, </a:t>
            </a:r>
            <a:r>
              <a:rPr lang="en-US" sz="1700" dirty="0">
                <a:latin typeface="Avenir Next LT Pro Light" panose="020B0304020202020204" pitchFamily="34" charset="0"/>
              </a:rPr>
              <a:t>all officers </a:t>
            </a:r>
            <a:r>
              <a:rPr lang="en-US" sz="1700" b="0" i="0" dirty="0">
                <a:effectLst/>
                <a:latin typeface="Avenir Next LT Pro Light" panose="020B0304020202020204" pitchFamily="34" charset="0"/>
              </a:rPr>
              <a:t>will receive an electronic copy. </a:t>
            </a:r>
          </a:p>
          <a:p>
            <a:pPr marL="0">
              <a:lnSpc>
                <a:spcPct val="100000"/>
              </a:lnSpc>
            </a:pPr>
            <a:endParaRPr lang="en-US" sz="1700" b="0" i="0" dirty="0">
              <a:effectLst/>
              <a:latin typeface="Avenir Next LT Pro Light" panose="020B0304020202020204" pitchFamily="34" charset="0"/>
            </a:endParaRPr>
          </a:p>
          <a:p>
            <a:pPr marL="0" indent="0">
              <a:lnSpc>
                <a:spcPct val="100000"/>
              </a:lnSpc>
              <a:buNone/>
            </a:pPr>
            <a:r>
              <a:rPr lang="en-US" sz="1700" b="1" dirty="0">
                <a:latin typeface="Avenir Next LT Pro Light" panose="020B0304020202020204" pitchFamily="34" charset="0"/>
              </a:rPr>
              <a:t>How can I access the invoice?</a:t>
            </a:r>
            <a:endParaRPr lang="en-US" sz="1700" b="1" i="0" dirty="0">
              <a:effectLst/>
              <a:latin typeface="Avenir Next LT Pro Light" panose="020B0304020202020204" pitchFamily="34" charset="0"/>
            </a:endParaRPr>
          </a:p>
          <a:p>
            <a:pPr>
              <a:lnSpc>
                <a:spcPct val="100000"/>
              </a:lnSpc>
            </a:pPr>
            <a:r>
              <a:rPr lang="en-US" sz="1700" b="0" i="0" dirty="0">
                <a:effectLst/>
                <a:latin typeface="Avenir Next LT Pro Light" panose="020B0304020202020204" pitchFamily="34" charset="0"/>
              </a:rPr>
              <a:t>Officers can view the invoice online by signing into </a:t>
            </a:r>
            <a:r>
              <a:rPr lang="en-US" sz="1700" b="1" i="0" u="sng" dirty="0">
                <a:solidFill>
                  <a:srgbClr val="002060"/>
                </a:solidFill>
                <a:effectLst/>
                <a:latin typeface="Avenir Next LT Pro Light" panose="020B0304020202020204" pitchFamily="34" charset="0"/>
              </a:rPr>
              <a:t>www.</a:t>
            </a:r>
            <a:r>
              <a:rPr lang="en-US" sz="1700" b="1" u="sng" dirty="0">
                <a:solidFill>
                  <a:srgbClr val="002060"/>
                </a:solidFill>
                <a:latin typeface="Avenir Next LT Pro Light" panose="020B0304020202020204" pitchFamily="34" charset="0"/>
              </a:rPr>
              <a:t>m</a:t>
            </a:r>
            <a:r>
              <a:rPr lang="en-US" sz="1700" b="1" i="0" u="sng" dirty="0">
                <a:solidFill>
                  <a:srgbClr val="002060"/>
                </a:solidFill>
                <a:effectLst/>
                <a:latin typeface="Avenir Next LT Pro Light" panose="020B0304020202020204" pitchFamily="34" charset="0"/>
              </a:rPr>
              <a:t>y.rotary.org</a:t>
            </a:r>
          </a:p>
          <a:p>
            <a:pPr>
              <a:lnSpc>
                <a:spcPct val="100000"/>
              </a:lnSpc>
            </a:pPr>
            <a:r>
              <a:rPr lang="en-US" sz="1700" dirty="0">
                <a:latin typeface="Avenir Next LT Pro Light" panose="020B0304020202020204" pitchFamily="34" charset="0"/>
              </a:rPr>
              <a:t>H</a:t>
            </a:r>
            <a:r>
              <a:rPr lang="en-US" sz="1700" b="0" i="0" dirty="0">
                <a:effectLst/>
                <a:latin typeface="Avenir Next LT Pro Light" panose="020B0304020202020204" pitchFamily="34" charset="0"/>
              </a:rPr>
              <a:t>over over </a:t>
            </a:r>
            <a:r>
              <a:rPr lang="en-US" sz="1700" b="1" i="0" dirty="0">
                <a:effectLst/>
                <a:latin typeface="Avenir Next LT Pro Light" panose="020B0304020202020204" pitchFamily="34" charset="0"/>
              </a:rPr>
              <a:t>HOME</a:t>
            </a:r>
            <a:r>
              <a:rPr lang="en-US" sz="1700" b="0" i="0" dirty="0">
                <a:effectLst/>
                <a:latin typeface="Avenir Next LT Pro Light" panose="020B0304020202020204" pitchFamily="34" charset="0"/>
              </a:rPr>
              <a:t>, then </a:t>
            </a:r>
            <a:r>
              <a:rPr lang="en-US" sz="1700" b="1" i="0" dirty="0">
                <a:effectLst/>
                <a:latin typeface="Avenir Next LT Pro Light" panose="020B0304020202020204" pitchFamily="34" charset="0"/>
              </a:rPr>
              <a:t>Clubs</a:t>
            </a:r>
            <a:r>
              <a:rPr lang="en-US" sz="1700" b="0" i="0" dirty="0">
                <a:effectLst/>
                <a:latin typeface="Avenir Next LT Pro Light" panose="020B0304020202020204" pitchFamily="34" charset="0"/>
              </a:rPr>
              <a:t>, before selecting </a:t>
            </a:r>
            <a:r>
              <a:rPr lang="en-US" sz="1700" b="1" dirty="0">
                <a:latin typeface="Avenir Next LT Pro Light" panose="020B0304020202020204" pitchFamily="34" charset="0"/>
              </a:rPr>
              <a:t>Your</a:t>
            </a:r>
            <a:r>
              <a:rPr lang="en-US" sz="1700" b="1" i="0" dirty="0">
                <a:effectLst/>
                <a:latin typeface="Avenir Next LT Pro Light" panose="020B0304020202020204" pitchFamily="34" charset="0"/>
              </a:rPr>
              <a:t> club</a:t>
            </a:r>
            <a:r>
              <a:rPr lang="en-US" sz="1700" b="0" i="0" dirty="0">
                <a:effectLst/>
                <a:latin typeface="Avenir Next LT Pro Light" panose="020B0304020202020204" pitchFamily="34" charset="0"/>
              </a:rPr>
              <a:t>. From there, select </a:t>
            </a:r>
            <a:r>
              <a:rPr lang="en-US" sz="1700" b="1" i="0" dirty="0">
                <a:effectLst/>
                <a:latin typeface="Avenir Next LT Pro Light" panose="020B0304020202020204" pitchFamily="34" charset="0"/>
              </a:rPr>
              <a:t>Finance</a:t>
            </a:r>
            <a:r>
              <a:rPr lang="en-US" sz="1700" b="0" i="0" dirty="0">
                <a:effectLst/>
                <a:latin typeface="Avenir Next LT Pro Light" panose="020B0304020202020204" pitchFamily="34" charset="0"/>
              </a:rPr>
              <a:t> and choose </a:t>
            </a:r>
            <a:r>
              <a:rPr lang="en-US" sz="1700" b="1" i="0" dirty="0">
                <a:effectLst/>
                <a:latin typeface="Avenir Next LT Pro Light" panose="020B0304020202020204" pitchFamily="34" charset="0"/>
              </a:rPr>
              <a:t>Club Invoice</a:t>
            </a:r>
            <a:r>
              <a:rPr lang="en-US" sz="1700" dirty="0">
                <a:latin typeface="Avenir Next LT Pro Light" panose="020B0304020202020204" pitchFamily="34" charset="0"/>
              </a:rPr>
              <a:t>.</a:t>
            </a:r>
          </a:p>
        </p:txBody>
      </p:sp>
      <p:pic>
        <p:nvPicPr>
          <p:cNvPr id="5" name="Picture 4" descr="Graphical user interface, application&#10;&#10;Description automatically generated">
            <a:extLst>
              <a:ext uri="{FF2B5EF4-FFF2-40B4-BE49-F238E27FC236}">
                <a16:creationId xmlns:a16="http://schemas.microsoft.com/office/drawing/2014/main" id="{F55EAABC-31C2-E8B3-5B3E-F8CC38AB3DE2}"/>
              </a:ext>
            </a:extLst>
          </p:cNvPr>
          <p:cNvPicPr>
            <a:picLocks noChangeAspect="1"/>
          </p:cNvPicPr>
          <p:nvPr/>
        </p:nvPicPr>
        <p:blipFill>
          <a:blip r:embed="rId3"/>
          <a:stretch>
            <a:fillRect/>
          </a:stretch>
        </p:blipFill>
        <p:spPr>
          <a:xfrm>
            <a:off x="6583680" y="1260491"/>
            <a:ext cx="5247639" cy="4184991"/>
          </a:xfrm>
          <a:prstGeom prst="rect">
            <a:avLst/>
          </a:prstGeom>
        </p:spPr>
      </p:pic>
      <p:sp>
        <p:nvSpPr>
          <p:cNvPr id="8" name="Date Placeholder 7">
            <a:extLst>
              <a:ext uri="{FF2B5EF4-FFF2-40B4-BE49-F238E27FC236}">
                <a16:creationId xmlns:a16="http://schemas.microsoft.com/office/drawing/2014/main" id="{15997EBD-AEB3-BAC8-4BF6-9F9710F65F6C}"/>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r>
              <a:rPr lang="en-US"/>
              <a:t>2023</a:t>
            </a:r>
          </a:p>
        </p:txBody>
      </p:sp>
      <p:sp>
        <p:nvSpPr>
          <p:cNvPr id="9" name="Slide Number Placeholder 8">
            <a:extLst>
              <a:ext uri="{FF2B5EF4-FFF2-40B4-BE49-F238E27FC236}">
                <a16:creationId xmlns:a16="http://schemas.microsoft.com/office/drawing/2014/main" id="{7DF1EA2B-9DFC-A12D-54E7-1751FC7B550E}"/>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b="0" i="0" u="none" strike="noStrike" cap="none" spc="0" normalizeH="0" baseline="0" noProof="0">
              <a:ln>
                <a:noFill/>
              </a:ln>
              <a:effectLst/>
              <a:uLnTx/>
              <a:uFillTx/>
            </a:endParaRPr>
          </a:p>
        </p:txBody>
      </p:sp>
      <p:pic>
        <p:nvPicPr>
          <p:cNvPr id="10" name="Picture 9" descr="Logo, company name&#10;&#10;Description automatically generated">
            <a:extLst>
              <a:ext uri="{FF2B5EF4-FFF2-40B4-BE49-F238E27FC236}">
                <a16:creationId xmlns:a16="http://schemas.microsoft.com/office/drawing/2014/main" id="{96FEB9A2-E3AB-D844-FFDB-7AED78F16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2980" y="282551"/>
            <a:ext cx="1295570" cy="523141"/>
          </a:xfrm>
          <a:prstGeom prst="rect">
            <a:avLst/>
          </a:prstGeom>
          <a:noFill/>
        </p:spPr>
      </p:pic>
    </p:spTree>
    <p:extLst>
      <p:ext uri="{BB962C8B-B14F-4D97-AF65-F5344CB8AC3E}">
        <p14:creationId xmlns:p14="http://schemas.microsoft.com/office/powerpoint/2010/main" val="15245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8436-C5FB-2FA2-AFAD-AD285657DC00}"/>
              </a:ext>
            </a:extLst>
          </p:cNvPr>
          <p:cNvSpPr>
            <a:spLocks noGrp="1"/>
          </p:cNvSpPr>
          <p:nvPr>
            <p:ph type="title"/>
          </p:nvPr>
        </p:nvSpPr>
        <p:spPr>
          <a:xfrm>
            <a:off x="407194" y="190500"/>
            <a:ext cx="10878778" cy="773776"/>
          </a:xfrm>
        </p:spPr>
        <p:txBody>
          <a:bodyPr>
            <a:normAutofit fontScale="90000"/>
          </a:bodyPr>
          <a:lstStyle/>
          <a:p>
            <a:pPr algn="l"/>
            <a:r>
              <a:rPr lang="en-US" dirty="0"/>
              <a:t>Rotary Club Invoice</a:t>
            </a:r>
            <a:endParaRPr lang="en-US" sz="3600" b="0" dirty="0"/>
          </a:p>
        </p:txBody>
      </p:sp>
      <p:sp>
        <p:nvSpPr>
          <p:cNvPr id="4" name="Text Placeholder 3">
            <a:extLst>
              <a:ext uri="{FF2B5EF4-FFF2-40B4-BE49-F238E27FC236}">
                <a16:creationId xmlns:a16="http://schemas.microsoft.com/office/drawing/2014/main" id="{FA1EC866-89A5-6A17-6696-D07336DA648A}"/>
              </a:ext>
            </a:extLst>
          </p:cNvPr>
          <p:cNvSpPr>
            <a:spLocks noGrp="1"/>
          </p:cNvSpPr>
          <p:nvPr>
            <p:ph type="body" sz="quarter" idx="17"/>
          </p:nvPr>
        </p:nvSpPr>
        <p:spPr>
          <a:xfrm>
            <a:off x="201168" y="1378744"/>
            <a:ext cx="10543032" cy="2533652"/>
          </a:xfrm>
        </p:spPr>
        <p:txBody>
          <a:bodyPr>
            <a:normAutofit/>
          </a:bodyPr>
          <a:lstStyle/>
          <a:p>
            <a:pPr marL="0" indent="0" algn="l" rtl="0">
              <a:buNone/>
            </a:pPr>
            <a:r>
              <a:rPr lang="en-US" dirty="0"/>
              <a:t>Rotary International Dues are due TWICE a year. </a:t>
            </a:r>
          </a:p>
          <a:p>
            <a:pPr marL="0" indent="0" algn="l" rtl="0">
              <a:buNone/>
            </a:pPr>
            <a:r>
              <a:rPr lang="en-US" dirty="0"/>
              <a:t>You will get a January and a July invoice and payment is due upon receipt. </a:t>
            </a:r>
          </a:p>
          <a:p>
            <a:pPr marL="0" indent="0" algn="l" rtl="0">
              <a:buNone/>
            </a:pPr>
            <a:endParaRPr lang="en-US" dirty="0"/>
          </a:p>
        </p:txBody>
      </p:sp>
      <p:sp>
        <p:nvSpPr>
          <p:cNvPr id="8" name="Date Placeholder 7">
            <a:extLst>
              <a:ext uri="{FF2B5EF4-FFF2-40B4-BE49-F238E27FC236}">
                <a16:creationId xmlns:a16="http://schemas.microsoft.com/office/drawing/2014/main" id="{15997EBD-AEB3-BAC8-4BF6-9F9710F65F6C}"/>
              </a:ext>
            </a:extLst>
          </p:cNvPr>
          <p:cNvSpPr>
            <a:spLocks noGrp="1"/>
          </p:cNvSpPr>
          <p:nvPr>
            <p:ph type="dt" sz="half" idx="10"/>
          </p:nvPr>
        </p:nvSpPr>
        <p:spPr/>
        <p:txBody>
          <a:bodyPr/>
          <a:lstStyle/>
          <a:p>
            <a:pPr>
              <a:defRPr/>
            </a:pPr>
            <a:r>
              <a:rPr lang="en-US" dirty="0">
                <a:solidFill>
                  <a:prstClr val="black"/>
                </a:solidFill>
              </a:rPr>
              <a:t>2023</a:t>
            </a:r>
          </a:p>
        </p:txBody>
      </p:sp>
      <p:sp>
        <p:nvSpPr>
          <p:cNvPr id="9" name="Slide Number Placeholder 8">
            <a:extLst>
              <a:ext uri="{FF2B5EF4-FFF2-40B4-BE49-F238E27FC236}">
                <a16:creationId xmlns:a16="http://schemas.microsoft.com/office/drawing/2014/main" id="{7DF1EA2B-9DFC-A12D-54E7-1751FC7B55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246CD4F0-748E-142E-C235-5083B681ECF3}"/>
              </a:ext>
            </a:extLst>
          </p:cNvPr>
          <p:cNvPicPr>
            <a:picLocks noChangeAspect="1"/>
          </p:cNvPicPr>
          <p:nvPr/>
        </p:nvPicPr>
        <p:blipFill>
          <a:blip r:embed="rId3"/>
          <a:stretch>
            <a:fillRect/>
          </a:stretch>
        </p:blipFill>
        <p:spPr>
          <a:xfrm>
            <a:off x="1007184" y="3429000"/>
            <a:ext cx="9439275" cy="2047875"/>
          </a:xfrm>
          <a:prstGeom prst="rect">
            <a:avLst/>
          </a:prstGeom>
        </p:spPr>
      </p:pic>
      <p:pic>
        <p:nvPicPr>
          <p:cNvPr id="7" name="Picture 6" descr="Logo, company name&#10;&#10;Description automatically generated">
            <a:extLst>
              <a:ext uri="{FF2B5EF4-FFF2-40B4-BE49-F238E27FC236}">
                <a16:creationId xmlns:a16="http://schemas.microsoft.com/office/drawing/2014/main" id="{E04DF260-E3BB-AE51-E7B5-24E15C466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8674" y="221774"/>
            <a:ext cx="1295570" cy="523141"/>
          </a:xfrm>
          <a:prstGeom prst="rect">
            <a:avLst/>
          </a:prstGeom>
          <a:noFill/>
        </p:spPr>
      </p:pic>
    </p:spTree>
    <p:extLst>
      <p:ext uri="{BB962C8B-B14F-4D97-AF65-F5344CB8AC3E}">
        <p14:creationId xmlns:p14="http://schemas.microsoft.com/office/powerpoint/2010/main" val="70020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8436-C5FB-2FA2-AFAD-AD285657DC00}"/>
              </a:ext>
            </a:extLst>
          </p:cNvPr>
          <p:cNvSpPr>
            <a:spLocks noGrp="1"/>
          </p:cNvSpPr>
          <p:nvPr>
            <p:ph type="title"/>
          </p:nvPr>
        </p:nvSpPr>
        <p:spPr/>
        <p:txBody>
          <a:bodyPr>
            <a:normAutofit fontScale="90000"/>
          </a:bodyPr>
          <a:lstStyle/>
          <a:p>
            <a:pPr algn="l"/>
            <a:r>
              <a:rPr lang="en-US" dirty="0"/>
              <a:t>Rotary Dates</a:t>
            </a:r>
          </a:p>
        </p:txBody>
      </p:sp>
      <p:sp>
        <p:nvSpPr>
          <p:cNvPr id="3" name="Text Placeholder 2">
            <a:extLst>
              <a:ext uri="{FF2B5EF4-FFF2-40B4-BE49-F238E27FC236}">
                <a16:creationId xmlns:a16="http://schemas.microsoft.com/office/drawing/2014/main" id="{26323F72-E4C3-25D4-EE9A-DA679016C7E2}"/>
              </a:ext>
            </a:extLst>
          </p:cNvPr>
          <p:cNvSpPr>
            <a:spLocks noGrp="1"/>
          </p:cNvSpPr>
          <p:nvPr>
            <p:ph type="body" sz="quarter" idx="14"/>
          </p:nvPr>
        </p:nvSpPr>
        <p:spPr>
          <a:xfrm>
            <a:off x="1209242" y="1385889"/>
            <a:ext cx="7641863" cy="597604"/>
          </a:xfrm>
        </p:spPr>
        <p:txBody>
          <a:bodyPr>
            <a:noAutofit/>
          </a:bodyPr>
          <a:lstStyle/>
          <a:p>
            <a:r>
              <a:rPr lang="en-US" sz="2800" dirty="0"/>
              <a:t>Refer to District 5080.org for more info </a:t>
            </a:r>
          </a:p>
        </p:txBody>
      </p:sp>
      <p:sp>
        <p:nvSpPr>
          <p:cNvPr id="4" name="Text Placeholder 3">
            <a:extLst>
              <a:ext uri="{FF2B5EF4-FFF2-40B4-BE49-F238E27FC236}">
                <a16:creationId xmlns:a16="http://schemas.microsoft.com/office/drawing/2014/main" id="{FA1EC866-89A5-6A17-6696-D07336DA648A}"/>
              </a:ext>
            </a:extLst>
          </p:cNvPr>
          <p:cNvSpPr>
            <a:spLocks noGrp="1"/>
          </p:cNvSpPr>
          <p:nvPr>
            <p:ph type="body" sz="quarter" idx="17"/>
          </p:nvPr>
        </p:nvSpPr>
        <p:spPr>
          <a:xfrm>
            <a:off x="364331" y="1983493"/>
            <a:ext cx="5601626" cy="3756907"/>
          </a:xfrm>
        </p:spPr>
        <p:txBody>
          <a:bodyPr/>
          <a:lstStyle/>
          <a:p>
            <a:r>
              <a:rPr lang="en-US" dirty="0"/>
              <a:t>May 18</a:t>
            </a:r>
            <a:r>
              <a:rPr lang="en-US" baseline="30000" dirty="0"/>
              <a:t>th</a:t>
            </a:r>
            <a:r>
              <a:rPr lang="en-US" dirty="0"/>
              <a:t>- 21</a:t>
            </a:r>
            <a:r>
              <a:rPr lang="en-US" baseline="30000" dirty="0"/>
              <a:t>st</a:t>
            </a:r>
            <a:r>
              <a:rPr lang="en-US" dirty="0"/>
              <a:t> District Conference in Kennewick, WA </a:t>
            </a:r>
          </a:p>
          <a:p>
            <a:r>
              <a:rPr lang="en-US" dirty="0"/>
              <a:t>April 29</a:t>
            </a:r>
            <a:r>
              <a:rPr lang="en-US" baseline="30000" dirty="0"/>
              <a:t>th</a:t>
            </a:r>
            <a:r>
              <a:rPr lang="en-US" dirty="0"/>
              <a:t> – Spring Assembly </a:t>
            </a:r>
          </a:p>
          <a:p>
            <a:r>
              <a:rPr lang="en-US" dirty="0"/>
              <a:t>June 15</a:t>
            </a:r>
            <a:r>
              <a:rPr lang="en-US" baseline="30000" dirty="0"/>
              <a:t>th</a:t>
            </a:r>
            <a:r>
              <a:rPr lang="en-US" dirty="0"/>
              <a:t> make sure to donate to Annual giving (Foundation &amp; Polio Plus).</a:t>
            </a:r>
          </a:p>
          <a:p>
            <a:r>
              <a:rPr lang="en-US" dirty="0"/>
              <a:t>July 1</a:t>
            </a:r>
            <a:r>
              <a:rPr lang="en-US" baseline="30000" dirty="0"/>
              <a:t>st</a:t>
            </a:r>
            <a:r>
              <a:rPr lang="en-US" dirty="0"/>
              <a:t>- 2023 Rotary new year starts. </a:t>
            </a:r>
          </a:p>
          <a:p>
            <a:r>
              <a:rPr lang="en-US" dirty="0"/>
              <a:t>November – Fall Assembly</a:t>
            </a:r>
          </a:p>
          <a:p>
            <a:endParaRPr lang="en-US" dirty="0"/>
          </a:p>
        </p:txBody>
      </p:sp>
      <p:sp>
        <p:nvSpPr>
          <p:cNvPr id="8" name="Date Placeholder 7">
            <a:extLst>
              <a:ext uri="{FF2B5EF4-FFF2-40B4-BE49-F238E27FC236}">
                <a16:creationId xmlns:a16="http://schemas.microsoft.com/office/drawing/2014/main" id="{15997EBD-AEB3-BAC8-4BF6-9F9710F65F6C}"/>
              </a:ext>
            </a:extLst>
          </p:cNvPr>
          <p:cNvSpPr>
            <a:spLocks noGrp="1"/>
          </p:cNvSpPr>
          <p:nvPr>
            <p:ph type="dt" sz="half" idx="10"/>
          </p:nvPr>
        </p:nvSpPr>
        <p:spPr/>
        <p:txBody>
          <a:bodyPr/>
          <a:lstStyle/>
          <a:p>
            <a:pPr>
              <a:defRPr/>
            </a:pPr>
            <a:r>
              <a:rPr lang="en-US" dirty="0">
                <a:solidFill>
                  <a:prstClr val="black"/>
                </a:solidFill>
              </a:rPr>
              <a:t>2023</a:t>
            </a:r>
          </a:p>
        </p:txBody>
      </p:sp>
      <p:sp>
        <p:nvSpPr>
          <p:cNvPr id="9" name="Slide Number Placeholder 8">
            <a:extLst>
              <a:ext uri="{FF2B5EF4-FFF2-40B4-BE49-F238E27FC236}">
                <a16:creationId xmlns:a16="http://schemas.microsoft.com/office/drawing/2014/main" id="{7DF1EA2B-9DFC-A12D-54E7-1751FC7B55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20DE6BE2-1B9E-552D-A12C-B7697EDB5D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750" y="248254"/>
            <a:ext cx="1295570" cy="523141"/>
          </a:xfrm>
          <a:prstGeom prst="rect">
            <a:avLst/>
          </a:prstGeom>
          <a:noFill/>
        </p:spPr>
      </p:pic>
      <p:pic>
        <p:nvPicPr>
          <p:cNvPr id="11" name="Picture 10">
            <a:extLst>
              <a:ext uri="{FF2B5EF4-FFF2-40B4-BE49-F238E27FC236}">
                <a16:creationId xmlns:a16="http://schemas.microsoft.com/office/drawing/2014/main" id="{22CD7F13-16A6-840A-494D-CC7FA5BA7912}"/>
              </a:ext>
            </a:extLst>
          </p:cNvPr>
          <p:cNvPicPr>
            <a:picLocks noChangeAspect="1"/>
          </p:cNvPicPr>
          <p:nvPr/>
        </p:nvPicPr>
        <p:blipFill>
          <a:blip r:embed="rId3"/>
          <a:stretch>
            <a:fillRect/>
          </a:stretch>
        </p:blipFill>
        <p:spPr>
          <a:xfrm>
            <a:off x="5640081" y="1982223"/>
            <a:ext cx="5168413" cy="2719220"/>
          </a:xfrm>
          <a:prstGeom prst="rect">
            <a:avLst/>
          </a:prstGeom>
        </p:spPr>
      </p:pic>
    </p:spTree>
    <p:extLst>
      <p:ext uri="{BB962C8B-B14F-4D97-AF65-F5344CB8AC3E}">
        <p14:creationId xmlns:p14="http://schemas.microsoft.com/office/powerpoint/2010/main" val="354206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872C-74EA-2E5B-39D5-243DF6170E11}"/>
              </a:ext>
            </a:extLst>
          </p:cNvPr>
          <p:cNvSpPr>
            <a:spLocks noGrp="1"/>
          </p:cNvSpPr>
          <p:nvPr>
            <p:ph type="title"/>
          </p:nvPr>
        </p:nvSpPr>
        <p:spPr>
          <a:xfrm>
            <a:off x="364331" y="190500"/>
            <a:ext cx="10921641" cy="773776"/>
          </a:xfrm>
        </p:spPr>
        <p:txBody>
          <a:bodyPr>
            <a:normAutofit fontScale="90000"/>
          </a:bodyPr>
          <a:lstStyle/>
          <a:p>
            <a:r>
              <a:rPr lang="en-US" dirty="0"/>
              <a:t>Tips for Success: Plan your year AHEAD</a:t>
            </a:r>
          </a:p>
        </p:txBody>
      </p:sp>
      <p:sp>
        <p:nvSpPr>
          <p:cNvPr id="4" name="Text Placeholder 3">
            <a:extLst>
              <a:ext uri="{FF2B5EF4-FFF2-40B4-BE49-F238E27FC236}">
                <a16:creationId xmlns:a16="http://schemas.microsoft.com/office/drawing/2014/main" id="{0B292A70-DC53-D0FE-4487-ED8D521C47F3}"/>
              </a:ext>
            </a:extLst>
          </p:cNvPr>
          <p:cNvSpPr>
            <a:spLocks noGrp="1"/>
          </p:cNvSpPr>
          <p:nvPr>
            <p:ph type="body" sz="quarter" idx="17"/>
          </p:nvPr>
        </p:nvSpPr>
        <p:spPr>
          <a:xfrm>
            <a:off x="300038" y="1321593"/>
            <a:ext cx="10658475" cy="5398611"/>
          </a:xfrm>
        </p:spPr>
        <p:txBody>
          <a:bodyPr>
            <a:normAutofit fontScale="92500" lnSpcReduction="10000"/>
          </a:bodyPr>
          <a:lstStyle/>
          <a:p>
            <a:pPr marL="0" indent="0">
              <a:buNone/>
            </a:pPr>
            <a:r>
              <a:rPr lang="en-US" sz="2200" dirty="0"/>
              <a:t>1. Create Committee’s/committee chairs. Delegate. You do not have to do this alone. </a:t>
            </a:r>
            <a:br>
              <a:rPr lang="en-US" sz="2200" dirty="0"/>
            </a:br>
            <a:br>
              <a:rPr lang="en-US" sz="2200" dirty="0"/>
            </a:br>
            <a:r>
              <a:rPr lang="en-US" sz="2200" dirty="0"/>
              <a:t>2. Have a Board and meet monthly </a:t>
            </a:r>
            <a:br>
              <a:rPr lang="en-US" sz="2200" dirty="0"/>
            </a:br>
            <a:br>
              <a:rPr lang="en-US" sz="2200" dirty="0"/>
            </a:br>
            <a:r>
              <a:rPr lang="en-US" sz="2200" dirty="0"/>
              <a:t>3. Have Budgets and know the HOW and WHY to go about it </a:t>
            </a:r>
            <a:br>
              <a:rPr lang="en-US" sz="2200" dirty="0"/>
            </a:br>
            <a:br>
              <a:rPr lang="en-US" sz="2200" dirty="0"/>
            </a:br>
            <a:r>
              <a:rPr lang="en-US" sz="2200" dirty="0"/>
              <a:t>4. Know how to run successful Club meetings &amp; board meetings</a:t>
            </a:r>
            <a:br>
              <a:rPr lang="en-US" sz="2200" dirty="0"/>
            </a:br>
            <a:r>
              <a:rPr lang="en-US" sz="2200" dirty="0"/>
              <a:t>    What does this look like?</a:t>
            </a:r>
            <a:br>
              <a:rPr lang="en-US" sz="2200" dirty="0"/>
            </a:br>
            <a:br>
              <a:rPr lang="en-US" sz="2200" dirty="0"/>
            </a:br>
            <a:r>
              <a:rPr lang="en-US" sz="2200" dirty="0"/>
              <a:t>5. Have Club Goals and a Vision - Do you know where to go to enter in your Club goals? </a:t>
            </a:r>
          </a:p>
          <a:p>
            <a:pPr marL="0" indent="0">
              <a:buNone/>
            </a:pPr>
            <a:endParaRPr lang="en-US" sz="2000" dirty="0"/>
          </a:p>
          <a:p>
            <a:pPr marL="0" indent="0">
              <a:buNone/>
            </a:pPr>
            <a:endParaRPr lang="en-US" dirty="0"/>
          </a:p>
          <a:p>
            <a:pPr marL="0" indent="0">
              <a:buNone/>
            </a:pPr>
            <a:r>
              <a:rPr lang="en-US" sz="2000" dirty="0"/>
              <a:t>					Questions? </a:t>
            </a:r>
            <a:br>
              <a:rPr lang="en-US" sz="2000" dirty="0"/>
            </a:br>
            <a:br>
              <a:rPr lang="en-US" sz="2000" dirty="0"/>
            </a:br>
            <a:br>
              <a:rPr lang="en-US" sz="2000" dirty="0"/>
            </a:br>
            <a:endParaRPr lang="en-US" dirty="0"/>
          </a:p>
        </p:txBody>
      </p:sp>
      <p:sp>
        <p:nvSpPr>
          <p:cNvPr id="8" name="Date Placeholder 7">
            <a:extLst>
              <a:ext uri="{FF2B5EF4-FFF2-40B4-BE49-F238E27FC236}">
                <a16:creationId xmlns:a16="http://schemas.microsoft.com/office/drawing/2014/main" id="{0ECCE132-9ABA-9418-73FF-773551D22CBE}"/>
              </a:ext>
            </a:extLst>
          </p:cNvPr>
          <p:cNvSpPr>
            <a:spLocks noGrp="1"/>
          </p:cNvSpPr>
          <p:nvPr>
            <p:ph type="dt" sz="half" idx="10"/>
          </p:nvPr>
        </p:nvSpPr>
        <p:spPr/>
        <p:txBody>
          <a:bodyPr/>
          <a:lstStyle/>
          <a:p>
            <a:pPr>
              <a:defRPr/>
            </a:pPr>
            <a:r>
              <a:rPr lang="en-US" dirty="0">
                <a:solidFill>
                  <a:prstClr val="black"/>
                </a:solidFill>
              </a:rPr>
              <a:t>2023</a:t>
            </a:r>
          </a:p>
        </p:txBody>
      </p:sp>
      <p:sp>
        <p:nvSpPr>
          <p:cNvPr id="9" name="Slide Number Placeholder 8">
            <a:extLst>
              <a:ext uri="{FF2B5EF4-FFF2-40B4-BE49-F238E27FC236}">
                <a16:creationId xmlns:a16="http://schemas.microsoft.com/office/drawing/2014/main" id="{58E60067-45C6-9517-64AE-D89CFAB307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1" name="Picture 10">
            <a:extLst>
              <a:ext uri="{FF2B5EF4-FFF2-40B4-BE49-F238E27FC236}">
                <a16:creationId xmlns:a16="http://schemas.microsoft.com/office/drawing/2014/main" id="{72ED43B4-29E5-C4E5-C95B-F4A1705FF5B4}"/>
              </a:ext>
            </a:extLst>
          </p:cNvPr>
          <p:cNvPicPr>
            <a:picLocks noChangeAspect="1"/>
          </p:cNvPicPr>
          <p:nvPr/>
        </p:nvPicPr>
        <p:blipFill>
          <a:blip r:embed="rId2"/>
          <a:stretch>
            <a:fillRect/>
          </a:stretch>
        </p:blipFill>
        <p:spPr>
          <a:xfrm>
            <a:off x="8122444" y="1676444"/>
            <a:ext cx="2836069" cy="2434739"/>
          </a:xfrm>
          <a:prstGeom prst="rect">
            <a:avLst/>
          </a:prstGeom>
        </p:spPr>
      </p:pic>
    </p:spTree>
    <p:extLst>
      <p:ext uri="{BB962C8B-B14F-4D97-AF65-F5344CB8AC3E}">
        <p14:creationId xmlns:p14="http://schemas.microsoft.com/office/powerpoint/2010/main" val="4203789761"/>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8757C30-AE9A-4680-90EB-19D282EC2B7C}">
  <ds:schemaRefs>
    <ds:schemaRef ds:uri="http://schemas.microsoft.com/sharepoint/v3"/>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71af3243-3dd4-4a8d-8c0d-dd76da1f02a5"/>
    <ds:schemaRef ds:uri="230e9df3-be65-4c73-a93b-d1236ebd677e"/>
    <ds:schemaRef ds:uri="16c05727-aa75-4e4a-9b5f-8a80a1165891"/>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{8CB6E597-F0E2-402A-840E-F17C79A5367D}tf89117832_win32</Template>
  <TotalTime>332</TotalTime>
  <Words>907</Words>
  <Application>Microsoft Office PowerPoint</Application>
  <PresentationFormat>Widescreen</PresentationFormat>
  <Paragraphs>120</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vt:lpstr>
      <vt:lpstr>Avenir Next LT Pro Light</vt:lpstr>
      <vt:lpstr>Calibri</vt:lpstr>
      <vt:lpstr>Eras Medium ITC</vt:lpstr>
      <vt:lpstr>Open Sans</vt:lpstr>
      <vt:lpstr>ColorBlockVTI</vt:lpstr>
      <vt:lpstr>Conducting a Rotary Club Meeting</vt:lpstr>
      <vt:lpstr>             Conducting a Rotary Club Meeting </vt:lpstr>
      <vt:lpstr>Conducting a Rotary Club Meeting </vt:lpstr>
      <vt:lpstr>Rotary Club Board Meeting </vt:lpstr>
      <vt:lpstr>Rotary Club Board Meeting </vt:lpstr>
      <vt:lpstr>Rotary Club Invoice</vt:lpstr>
      <vt:lpstr>Rotary Club Invoice</vt:lpstr>
      <vt:lpstr>Rotary Dates</vt:lpstr>
      <vt:lpstr>Tips for Success: Plan your year AHEAD</vt:lpstr>
      <vt:lpstr>The way to get started is to quit  talking and begin doing.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Emily Osborne</dc:creator>
  <cp:lastModifiedBy>Doreen Kelsey</cp:lastModifiedBy>
  <cp:revision>52</cp:revision>
  <dcterms:created xsi:type="dcterms:W3CDTF">2023-02-16T20:24:47Z</dcterms:created>
  <dcterms:modified xsi:type="dcterms:W3CDTF">2023-02-17T18:21:22Z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