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5" r:id="rId7"/>
    <p:sldId id="261" r:id="rId8"/>
    <p:sldId id="266" r:id="rId9"/>
    <p:sldId id="263" r:id="rId10"/>
    <p:sldId id="262" r:id="rId11"/>
    <p:sldId id="264" r:id="rId12"/>
    <p:sldId id="267" r:id="rId13"/>
    <p:sldId id="268" r:id="rId14"/>
    <p:sldId id="269"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6683" autoAdjust="0"/>
  </p:normalViewPr>
  <p:slideViewPr>
    <p:cSldViewPr snapToGrid="0">
      <p:cViewPr varScale="1">
        <p:scale>
          <a:sx n="14" d="100"/>
          <a:sy n="14" d="100"/>
        </p:scale>
        <p:origin x="2726"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ap.rotary.org/en/project/pages/project_detail.aspx?guid=2759CBB7-C797-474B-B4B6-A60461690F47"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Welcome to your 2020-2021 Rotary Showcase – a view of Rotary Club projects during the past year that not only happened, and happened well, but were ALSO reported on the Rotary Showcase website.  I am your host for this presentation – Debi Dockins, District Trainer.</a:t>
            </a:r>
          </a:p>
          <a:p>
            <a:endParaRPr lang="en-US" dirty="0"/>
          </a:p>
          <a:p>
            <a:r>
              <a:rPr lang="en-US" dirty="0"/>
              <a:t>Sincere thanks to Mayumi van der Pol and her committee for promoting this project which will show the history of our District in words and actions.  </a:t>
            </a:r>
          </a:p>
        </p:txBody>
      </p:sp>
    </p:spTree>
    <p:extLst>
      <p:ext uri="{BB962C8B-B14F-4D97-AF65-F5344CB8AC3E}">
        <p14:creationId xmlns:p14="http://schemas.microsoft.com/office/powerpoint/2010/main" val="1207190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B050"/>
                </a:solidFill>
                <a:effectLst/>
                <a:latin typeface="Calibri" panose="020F0502020204030204" pitchFamily="34" charset="0"/>
                <a:ea typeface="Yu Mincho" panose="020B0400000000000000" pitchFamily="18" charset="-128"/>
                <a:cs typeface="Times New Roman" panose="02020603050405020304" pitchFamily="18" charset="0"/>
              </a:rPr>
              <a:t>Rotary Nelson Daybreak Mask Makers</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Nelson Daybreak Rotary Club, BC</a:t>
            </a: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Submitted by:  </a:t>
            </a: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Sheila C. Hart</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 </a:t>
            </a:r>
          </a:p>
          <a:p>
            <a:pPr marL="0" marR="0" lvl="0" indent="0" defTabSz="457200" eaLnBrk="1" fontAlgn="auto" latinLnBrk="0" hangingPunct="1">
              <a:lnSpc>
                <a:spcPct val="117999"/>
              </a:lnSpc>
              <a:spcBef>
                <a:spcPts val="0"/>
              </a:spcBef>
              <a:spcAft>
                <a:spcPts val="0"/>
              </a:spcAft>
              <a:buClrTx/>
              <a:buSzTx/>
              <a:buFontTx/>
              <a:buNone/>
              <a:tabLst/>
              <a:defRPr/>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Local quilters donated fabrics from their "stash" and the club received a windfall from a Rotarian in Grand Forks, BC who closed her quilt shop and donated her fabric. </a:t>
            </a:r>
          </a:p>
          <a:p>
            <a:pPr marL="0" marR="0">
              <a:spcBef>
                <a:spcPts val="0"/>
              </a:spcBef>
              <a:spcAft>
                <a:spcPts val="0"/>
              </a:spcAft>
            </a:pP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With some local fundraising to cover the elastic, and a donation of winter themed fabric, masks were made to honor donors who give to the Rotary Polio Fund.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 Nelson Daybreak Club was also recognized by the Royal Bank of Canada's Random Acts of </a:t>
            </a:r>
            <a:r>
              <a:rPr lang="en-CA" sz="1800" strike="noStrike"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Canadian fund who made a donation in support of their (earlier mentioned) playground project.</a:t>
            </a:r>
          </a:p>
          <a:p>
            <a:pPr marL="0" marR="0">
              <a:spcBef>
                <a:spcPts val="0"/>
              </a:spcBef>
              <a:spcAft>
                <a:spcPts val="0"/>
              </a:spcAft>
            </a:pP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24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Members of the Rotary Club of Nelson Daybreak, Rotary Partners and Friends of Rotary made 1260 masks which have been distributed to social service organizations in the Nelson area. </a:t>
            </a:r>
          </a:p>
          <a:p>
            <a:pPr marL="0" marR="0">
              <a:spcBef>
                <a:spcPts val="0"/>
              </a:spcBef>
              <a:spcAft>
                <a:spcPts val="0"/>
              </a:spcAft>
            </a:pPr>
            <a:endParaRPr lang="en-US" dirty="0"/>
          </a:p>
        </p:txBody>
      </p:sp>
    </p:spTree>
    <p:extLst>
      <p:ext uri="{BB962C8B-B14F-4D97-AF65-F5344CB8AC3E}">
        <p14:creationId xmlns:p14="http://schemas.microsoft.com/office/powerpoint/2010/main" val="2329304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B050"/>
                </a:solidFill>
                <a:effectLst/>
                <a:latin typeface="Calibri" panose="020F0502020204030204" pitchFamily="34" charset="0"/>
                <a:ea typeface="Yu Mincho" panose="020B0400000000000000" pitchFamily="18" charset="-128"/>
                <a:cs typeface="Times New Roman" panose="02020603050405020304" pitchFamily="18" charset="0"/>
              </a:rPr>
              <a:t>Long Term Mitigation of Sex Trafficking</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Columbia Center Rotary Club, WA</a:t>
            </a: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Submitted by:  </a:t>
            </a: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Don Hart</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Yu Mincho" panose="020B0400000000000000" pitchFamily="18" charset="-128"/>
                <a:cs typeface="Times New Roman" panose="02020603050405020304" pitchFamily="18" charset="0"/>
              </a:rPr>
              <a:t> </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1500"/>
              </a:spcAft>
            </a:pPr>
            <a:r>
              <a:rPr lang="en-CA" sz="1800" dirty="0">
                <a:solidFill>
                  <a:srgbClr val="39424A"/>
                </a:solidFill>
                <a:effectLst/>
                <a:latin typeface="Arial" panose="020B0604020202020204" pitchFamily="34" charset="0"/>
                <a:ea typeface="Times New Roman" panose="02020603050405020304" pitchFamily="18" charset="0"/>
              </a:rPr>
              <a:t>A Community assessment was been completed using a panel and survey results for the area. </a:t>
            </a:r>
          </a:p>
          <a:p>
            <a:pPr marL="0" marR="0">
              <a:spcBef>
                <a:spcPts val="0"/>
              </a:spcBef>
              <a:spcAft>
                <a:spcPts val="1500"/>
              </a:spcAft>
            </a:pPr>
            <a:endParaRPr lang="en-CA" sz="1800" dirty="0">
              <a:solidFill>
                <a:srgbClr val="39424A"/>
              </a:solidFill>
              <a:effectLst/>
              <a:latin typeface="Arial" panose="020B0604020202020204" pitchFamily="34" charset="0"/>
              <a:ea typeface="Times New Roman" panose="02020603050405020304" pitchFamily="18" charset="0"/>
            </a:endParaRPr>
          </a:p>
          <a:p>
            <a:pPr marL="0" marR="0">
              <a:spcBef>
                <a:spcPts val="0"/>
              </a:spcBef>
              <a:spcAft>
                <a:spcPts val="1500"/>
              </a:spcAft>
            </a:pPr>
            <a:r>
              <a:rPr lang="en-CA" sz="1800" dirty="0">
                <a:solidFill>
                  <a:srgbClr val="39424A"/>
                </a:solidFill>
                <a:effectLst/>
                <a:latin typeface="Arial" panose="020B0604020202020204" pitchFamily="34" charset="0"/>
                <a:ea typeface="Times New Roman" panose="02020603050405020304" pitchFamily="18" charset="0"/>
              </a:rPr>
              <a:t>A wide variety of individuals are involved to determine the needs for 3 large school districts in Cities of Kennewick, Richland and Pasco, WA. </a:t>
            </a:r>
          </a:p>
          <a:p>
            <a:pPr marL="0" marR="0">
              <a:spcBef>
                <a:spcPts val="0"/>
              </a:spcBef>
              <a:spcAft>
                <a:spcPts val="1500"/>
              </a:spcAft>
            </a:pPr>
            <a:endParaRPr lang="en-CA" sz="1800" dirty="0">
              <a:solidFill>
                <a:srgbClr val="39424A"/>
              </a:solidFill>
              <a:effectLst/>
              <a:latin typeface="Arial" panose="020B0604020202020204" pitchFamily="34" charset="0"/>
              <a:ea typeface="Times New Roman" panose="02020603050405020304" pitchFamily="18" charset="0"/>
            </a:endParaRPr>
          </a:p>
          <a:p>
            <a:pPr marL="0" marR="0">
              <a:spcBef>
                <a:spcPts val="0"/>
              </a:spcBef>
              <a:spcAft>
                <a:spcPts val="1500"/>
              </a:spcAft>
            </a:pPr>
            <a:r>
              <a:rPr lang="en-CA" sz="1800" dirty="0">
                <a:solidFill>
                  <a:srgbClr val="39424A"/>
                </a:solidFill>
                <a:effectLst/>
                <a:latin typeface="Arial" panose="020B0604020202020204" pitchFamily="34" charset="0"/>
                <a:ea typeface="Times New Roman" panose="02020603050405020304" pitchFamily="18" charset="0"/>
              </a:rPr>
              <a:t>Course materials are used in elementary school, junior high school/middle school and High school. </a:t>
            </a:r>
          </a:p>
          <a:p>
            <a:pPr marL="0" marR="0">
              <a:spcBef>
                <a:spcPts val="0"/>
              </a:spcBef>
              <a:spcAft>
                <a:spcPts val="1500"/>
              </a:spcAft>
            </a:pPr>
            <a:endParaRPr lang="en-CA" sz="1800" dirty="0">
              <a:solidFill>
                <a:srgbClr val="39424A"/>
              </a:solidFill>
              <a:effectLst/>
              <a:latin typeface="Arial" panose="020B0604020202020204" pitchFamily="34" charset="0"/>
              <a:ea typeface="Times New Roman" panose="02020603050405020304" pitchFamily="18" charset="0"/>
            </a:endParaRPr>
          </a:p>
          <a:p>
            <a:pPr marL="0" marR="0">
              <a:spcBef>
                <a:spcPts val="0"/>
              </a:spcBef>
              <a:spcAft>
                <a:spcPts val="1500"/>
              </a:spcAft>
            </a:pPr>
            <a:r>
              <a:rPr lang="en-CA" sz="1800" dirty="0">
                <a:solidFill>
                  <a:srgbClr val="39424A"/>
                </a:solidFill>
                <a:effectLst/>
                <a:latin typeface="Arial" panose="020B0604020202020204" pitchFamily="34" charset="0"/>
                <a:ea typeface="Times New Roman" panose="02020603050405020304" pitchFamily="18" charset="0"/>
              </a:rPr>
              <a:t>The Approach is based on a proven model used by District 5180 in the Sacramento , CA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886929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0"/>
              </a:spcAft>
            </a:pPr>
            <a:r>
              <a:rPr lang="en-CA" sz="1800" b="1" u="none" strike="noStrike"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hlinkClick r:id="rId3"/>
              </a:rPr>
              <a:t>Rummage Sale Fundraiser</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Pullman Rotary Club, WA</a:t>
            </a: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Contact: </a:t>
            </a: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Debi G Dockins </a:t>
            </a:r>
            <a:b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b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             Alison Weigley </a:t>
            </a:r>
            <a:b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b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             Jess Downs </a:t>
            </a:r>
            <a:b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b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             Colleen Hinman</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 </a:t>
            </a: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Pullman Rotary partners with a local cancer care non-profit (the NW Cancer Foundation of Hope.)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Together, they held an outdoor rummage sale after receiving approval from local health, law enforcement and city officials.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Because it was during a time when Covid rules were important to observe, they  implemented social distancing and masking and sectioned shopping in a huge parking lot.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 group hosted  about 375 shoppers and raised more than $4,000.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Proceeds will support local cancer patients, provide Rotary scholarships and support community service projects.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After the event, unsold items were donated to local charities including Goodwill, Alternatives to Violence of the Palouse, Palouse Treasures, and Northwest Center.</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242964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B050"/>
                </a:solidFill>
                <a:effectLst/>
                <a:latin typeface="Calibri" panose="020F0502020204030204" pitchFamily="34" charset="0"/>
                <a:ea typeface="Yu Mincho" panose="020B0400000000000000" pitchFamily="18" charset="-128"/>
                <a:cs typeface="Times New Roman" panose="02020603050405020304" pitchFamily="18" charset="0"/>
              </a:rPr>
              <a:t>Adopt a Classroom</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Coeur d’Alene Sunrise Rotary Club, ID</a:t>
            </a: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Submitted by: </a:t>
            </a: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Karen Cook</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 Jennifer Brumley, Coeur d'Alene Sunrise |</a:t>
            </a:r>
          </a:p>
          <a:p>
            <a:pPr marL="0" marR="0">
              <a:spcBef>
                <a:spcPts val="0"/>
              </a:spcBef>
              <a:spcAft>
                <a:spcPts val="0"/>
              </a:spcAft>
            </a:pP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Using an Express Grant and club funds, CDA Sunrise invested $500 to provide a classroom library for a new kindergarten teacher at Borah Elementary.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 teacher selected the books and a local bookstore provided a 20% discount.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 Club partnered with the "Opening Books, Opening Doors" program of the Innovia Foundation. Their program goal is to have all students reading at grade level in 3rd grade by 2020.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One club member donated additional books from the recommended reading list and two other club members volunteered for the "Book Buddies" program to read with/to young readers.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 books were delivered on Nov 25th and Rotarians spent time reading with the students.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 project was posted on social media by the club, the Innovia Foundation and School District 271.</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922206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Wow, what a great group of projects that were placed on the Rotary Showcase during this past year.  </a:t>
            </a:r>
          </a:p>
          <a:p>
            <a:endParaRPr lang="en-US" dirty="0"/>
          </a:p>
          <a:p>
            <a:r>
              <a:rPr lang="en-US" dirty="0"/>
              <a:t>We encourage you to add the projects you and your club are proud of!</a:t>
            </a:r>
          </a:p>
          <a:p>
            <a:endParaRPr lang="en-US" dirty="0"/>
          </a:p>
          <a:p>
            <a:r>
              <a:rPr lang="en-US" dirty="0"/>
              <a:t>Take a look at previous years projects when you visit the site:  </a:t>
            </a:r>
          </a:p>
          <a:p>
            <a:endParaRPr lang="en-US" dirty="0"/>
          </a:p>
          <a:p>
            <a:r>
              <a:rPr lang="en-US" dirty="0"/>
              <a:t>Covid Relief in Colville, Wine and Beer Fest in Nakusp, </a:t>
            </a:r>
            <a:r>
              <a:rPr lang="en-US" dirty="0" err="1"/>
              <a:t>Cranbrooks</a:t>
            </a:r>
            <a:r>
              <a:rPr lang="en-US" dirty="0"/>
              <a:t> accessible trail along the ridge of Idle Wild Park, CDA Sunrise Crosswalk Improvement Project and more.  </a:t>
            </a:r>
          </a:p>
          <a:p>
            <a:endParaRPr lang="en-US" dirty="0"/>
          </a:p>
          <a:p>
            <a:r>
              <a:rPr lang="en-US" dirty="0"/>
              <a:t>Congratulations to ALL CLUBS who work hard to make a difference in their communities and in the world– it was an interesting year!  </a:t>
            </a:r>
          </a:p>
          <a:p>
            <a:endParaRPr lang="en-US" dirty="0"/>
          </a:p>
        </p:txBody>
      </p:sp>
    </p:spTree>
    <p:extLst>
      <p:ext uri="{BB962C8B-B14F-4D97-AF65-F5344CB8AC3E}">
        <p14:creationId xmlns:p14="http://schemas.microsoft.com/office/powerpoint/2010/main" val="101958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B050"/>
                </a:solidFill>
                <a:effectLst/>
                <a:latin typeface="Calibri" panose="020F0502020204030204" pitchFamily="34" charset="0"/>
                <a:ea typeface="Yu Mincho" panose="020B0400000000000000" pitchFamily="18" charset="-128"/>
                <a:cs typeface="Calibri" panose="020F0502020204030204" pitchFamily="34" charset="0"/>
              </a:rPr>
              <a:t>No Produce Left Behind</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Calibri" panose="020F0502020204030204" pitchFamily="34" charset="0"/>
              </a:rPr>
              <a:t>Rotary Club of Colville, WA</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Calibri" panose="020F0502020204030204" pitchFamily="34" charset="0"/>
              </a:rPr>
              <a:t>Contact:</a:t>
            </a:r>
            <a:r>
              <a:rPr lang="en-US"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 </a:t>
            </a: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Michelle Dione Loftis  </a:t>
            </a:r>
            <a:b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b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             Alexis Larson</a:t>
            </a:r>
            <a:r>
              <a:rPr lang="en-CA" sz="1800" dirty="0">
                <a:effectLst/>
                <a:latin typeface="Calibri" panose="020F0502020204030204" pitchFamily="34" charset="0"/>
                <a:ea typeface="Yu Mincho" panose="020B0400000000000000" pitchFamily="18" charset="-128"/>
                <a:cs typeface="Calibri" panose="020F0502020204030204" pitchFamily="34" charset="0"/>
              </a:rPr>
              <a:t> </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Calibri" panose="020F0502020204030204" pitchFamily="34" charset="0"/>
              </a:rPr>
              <a:t> </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This club Applied for and received a District Matching Grant of $5,000 for the dual purpose of fighting food insecurity and supporting local farmers.</a:t>
            </a: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They purchase produce that had not sold at the end of farmers' markets and </a:t>
            </a:r>
            <a:r>
              <a:rPr lang="en-CA" sz="1800" dirty="0" err="1">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donatieit</a:t>
            </a: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 to the Hunger Coalition (a local food bank support system). </a:t>
            </a: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By the end of the year the club will have added $10,000 worth of fresh produce to the food bank as well as encouraged farmers to come to the markets, improve their sales and prevent food waste.</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91746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B050"/>
                </a:solidFill>
                <a:effectLst/>
                <a:latin typeface="Calibri" panose="020F0502020204030204" pitchFamily="34" charset="0"/>
                <a:ea typeface="Yu Mincho" panose="020B0400000000000000" pitchFamily="18" charset="-128"/>
                <a:cs typeface="Times New Roman" panose="02020603050405020304" pitchFamily="18" charset="0"/>
              </a:rPr>
              <a:t>Ramping Up Project</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Rotary Club of Orofino, ID</a:t>
            </a: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Submitted by:</a:t>
            </a:r>
            <a:r>
              <a:rPr lang="en-US"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 </a:t>
            </a: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Scott McDonald</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Yu Mincho" panose="020B0400000000000000" pitchFamily="18" charset="-128"/>
                <a:cs typeface="Times New Roman" panose="02020603050405020304" pitchFamily="18" charset="0"/>
              </a:rPr>
              <a:t> </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Orofino Rotary has partnered with the non-profit Disability Action Center NW to install accessibility ramps at qualifying residences in Clearwater County.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 Disability Action Center determines qualifications and program eligibility.</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They select the location and ramp configuration.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They order the ramp and deliver it to the construction site.  The Orofino Rotary members then install the ramp.</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4184886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B050"/>
                </a:solidFill>
                <a:effectLst/>
                <a:latin typeface="Calibri" panose="020F0502020204030204" pitchFamily="34" charset="0"/>
                <a:ea typeface="Yu Mincho" panose="020B0400000000000000" pitchFamily="18" charset="-128"/>
                <a:cs typeface="Times New Roman" panose="02020603050405020304" pitchFamily="18" charset="0"/>
              </a:rPr>
              <a:t>Cemetery Bridge and Fence Project</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Rotary Club of Orofino, ID</a:t>
            </a: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Submitted by: </a:t>
            </a: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Scott McDonald</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 </a:t>
            </a: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Orofino Rotary ALSO raised funds to construct a pedestrian bridge over a small ravine, allowing easier access to the cemetery at Idaho State Hospital North in Orofino, Idaho.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They installed a steel overhead sign on the bridge,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as well as fencing across the front of the cemetery, to better mark the entrance.</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1336005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B050"/>
                </a:solidFill>
                <a:effectLst/>
                <a:latin typeface="Calibri" panose="020F0502020204030204" pitchFamily="34" charset="0"/>
                <a:ea typeface="Yu Mincho" panose="020B0400000000000000" pitchFamily="18" charset="-128"/>
                <a:cs typeface="Times New Roman" panose="02020603050405020304" pitchFamily="18" charset="0"/>
              </a:rPr>
              <a:t>Clothes in the Closet</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Rotary Club of Nakusp, BC</a:t>
            </a: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Submitted by: Mayumi  van der Pol</a:t>
            </a: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 </a:t>
            </a: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 Clothes in the Closet project started in 2019 when the Rotary District 5080 Express Grant became available.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This $500 grant provided five high school students with warm clothing and boots for the winter.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This project created a community partnership.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A teacher assistant  identified the students in need and took them out shopping, the high school principal provided extra funding,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and the clothing store  generously gave discounted prices for the purchased items.</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 </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1578576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B050"/>
                </a:solidFill>
                <a:effectLst/>
                <a:latin typeface="Calibri" panose="020F0502020204030204" pitchFamily="34" charset="0"/>
                <a:ea typeface="Yu Mincho" panose="020B0400000000000000" pitchFamily="18" charset="-128"/>
                <a:cs typeface="Times New Roman" panose="02020603050405020304" pitchFamily="18" charset="0"/>
              </a:rPr>
              <a:t>Nakusp Online Silent Auction</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Rotary Club of Nakusp, BC</a:t>
            </a: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Submitted by:  Andi Gabb</a:t>
            </a: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 </a:t>
            </a: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 Club’s  silent auction is the biggest fundraiser of the year for the Nakusp Club. The event has been part of their Wine/Beer Festival.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Each year, the community looks forward to attending this fancy dress-up event, and especially to tasting all the wonderful appetizers. Auction items are generously donated by local businesses and individuals.</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When the Wine/Beer Festival was cancelled due to Covid-19, the club decided to opt for an Online Silent auction.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They looked for a user-friendly and affordable platform, and the Golden Rotary Club of BC introduced them to a wonderful platform called 32auctions.com.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With this platform, bidders can see the photos of auctioned items, and the next bidding price. When bidders lose their bids, they are immediately notified via email.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This event was the talk of the Nakusp community!</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172023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B050"/>
                </a:solidFill>
                <a:effectLst/>
                <a:latin typeface="Calibri" panose="020F0502020204030204" pitchFamily="34" charset="0"/>
                <a:ea typeface="Yu Mincho" panose="020B0400000000000000" pitchFamily="18" charset="-128"/>
                <a:cs typeface="Times New Roman" panose="02020603050405020304" pitchFamily="18" charset="0"/>
              </a:rPr>
              <a:t>Covid-19 Mask &amp; Food Bank Donation</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Rotary Club of Nakusp, BC</a:t>
            </a: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Submitted by:  Mary McLaren  </a:t>
            </a:r>
          </a:p>
          <a:p>
            <a:pPr marL="0" marR="0">
              <a:spcBef>
                <a:spcPts val="0"/>
              </a:spcBef>
              <a:spcAft>
                <a:spcPts val="0"/>
              </a:spcAft>
            </a:pP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 Nakusp club created nearly 100 masks and handed them out to community members in exchange for a food bank donation.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They also received $540, which was donated to the Nakusp Food Bank.</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15096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B050"/>
                </a:solidFill>
                <a:effectLst/>
                <a:latin typeface="Calibri" panose="020F0502020204030204" pitchFamily="34" charset="0"/>
                <a:ea typeface="Yu Mincho" panose="020B0400000000000000" pitchFamily="18" charset="-128"/>
                <a:cs typeface="Times New Roman" panose="02020603050405020304" pitchFamily="18" charset="0"/>
              </a:rPr>
              <a:t>Nakusp Citizen of the Year Award Banquet</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Rotary Club of Nakusp, BC</a:t>
            </a: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Submitted By; Dan Nicholson</a:t>
            </a: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 </a:t>
            </a: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 Citizen of the Year &amp; Lifetime Achievement Banquet is an annual community highlight!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 Rotary Cub of Nakusp has been hosting this special event for the past 46 years to thank and honour the outstanding volunteers in our community.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Nominations are submitted by community members and, after the recipients are chosen by the selection committee, bouquets of flowers are delivered to them a week prior to the event.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 celebration banquet is normally held at the Legion Hall catered by the Legion ladies. However, because of the Covid-19 restrictions, our club decided to hold the event in the backyard of a Rotarian's home, and scaled down the number of attendees to 25.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In spite of the small gathering, we had a wonderful afternoon with the recipients, their families, and friends.</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273897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B050"/>
                </a:solidFill>
                <a:effectLst/>
                <a:latin typeface="Calibri" panose="020F0502020204030204" pitchFamily="34" charset="0"/>
                <a:ea typeface="Yu Mincho" panose="020B0400000000000000" pitchFamily="18" charset="-128"/>
                <a:cs typeface="Times New Roman" panose="02020603050405020304" pitchFamily="18" charset="0"/>
              </a:rPr>
              <a:t>Playground at Rosemont Park in Nelson</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Nelson Daybreak Rotary Club, BC</a:t>
            </a: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Submitted by: </a:t>
            </a: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Sheila C. Hart</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Yu Mincho" panose="020B0400000000000000" pitchFamily="18" charset="-128"/>
                <a:cs typeface="Times New Roman" panose="02020603050405020304" pitchFamily="18" charset="0"/>
              </a:rPr>
              <a:t> </a:t>
            </a: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 playground consists of climbing and balancing structures for all ages, a swing set with 3 different types of swings, two spinner plates and a mule rider for kids of all ages.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 playground is in the shape of a Kokanee Salmon which is an icon for this area.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The shape was created using 3D Concrete printing and is the first time in history that 3D printed concrete has been used this way. </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Several local entities worked with the Club to make the project happen successfully.</a:t>
            </a:r>
          </a:p>
          <a:p>
            <a:pPr marL="0" marR="0">
              <a:spcBef>
                <a:spcPts val="0"/>
              </a:spcBef>
              <a:spcAft>
                <a:spcPts val="0"/>
              </a:spcAft>
            </a:pPr>
            <a:endPar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endParaRPr>
          </a:p>
          <a:p>
            <a:pPr marL="0" marR="0">
              <a:spcBef>
                <a:spcPts val="0"/>
              </a:spcBef>
              <a:spcAft>
                <a:spcPts val="0"/>
              </a:spcAft>
            </a:pPr>
            <a:r>
              <a:rPr lang="en-CA" sz="1800" dirty="0">
                <a:solidFill>
                  <a:srgbClr val="39424A"/>
                </a:solidFill>
                <a:effectLst/>
                <a:latin typeface="Arial" panose="020B0604020202020204" pitchFamily="34" charset="0"/>
                <a:ea typeface="Yu Mincho" panose="020B0400000000000000" pitchFamily="18" charset="-128"/>
                <a:cs typeface="Times New Roman" panose="02020603050405020304" pitchFamily="18" charset="0"/>
              </a:rPr>
              <a:t>Playground is Phase 1 of this Multigenerational Park Project</a:t>
            </a:r>
            <a:endParaRPr lang="en-US" sz="1800" dirty="0">
              <a:effectLst/>
              <a:latin typeface="Calibri" panose="020F0502020204030204" pitchFamily="34" charset="0"/>
              <a:ea typeface="Yu Mincho" panose="020B0400000000000000" pitchFamily="18"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70754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otary Showcase"/>
          <p:cNvSpPr txBox="1">
            <a:spLocks noGrp="1"/>
          </p:cNvSpPr>
          <p:nvPr>
            <p:ph type="subTitle" sz="quarter" idx="1"/>
          </p:nvPr>
        </p:nvSpPr>
        <p:spPr>
          <a:xfrm>
            <a:off x="1206500" y="5351098"/>
            <a:ext cx="21971000" cy="1905001"/>
          </a:xfrm>
          <a:prstGeom prst="rect">
            <a:avLst/>
          </a:prstGeom>
        </p:spPr>
        <p:txBody>
          <a:bodyPr>
            <a:normAutofit lnSpcReduction="10000"/>
          </a:bodyPr>
          <a:lstStyle>
            <a:lvl1pPr algn="ctr" defTabSz="784225">
              <a:defRPr sz="12540">
                <a:solidFill>
                  <a:srgbClr val="F0B538"/>
                </a:solidFill>
                <a:latin typeface="Georgia"/>
                <a:ea typeface="Georgia"/>
                <a:cs typeface="Georgia"/>
                <a:sym typeface="Georgia"/>
              </a:defRPr>
            </a:lvl1pPr>
          </a:lstStyle>
          <a:p>
            <a:r>
              <a:t>Rotary Showcase</a:t>
            </a:r>
          </a:p>
        </p:txBody>
      </p:sp>
      <p:pic>
        <p:nvPicPr>
          <p:cNvPr id="152" name="Awards_2021.pdf" descr="Awards_2021.pdf"/>
          <p:cNvPicPr>
            <a:picLocks noChangeAspect="1"/>
          </p:cNvPicPr>
          <p:nvPr/>
        </p:nvPicPr>
        <p:blipFill>
          <a:blip r:embed="rId3"/>
          <a:stretch>
            <a:fillRect/>
          </a:stretch>
        </p:blipFill>
        <p:spPr>
          <a:xfrm>
            <a:off x="32808" y="-994882"/>
            <a:ext cx="25550767" cy="7300220"/>
          </a:xfrm>
          <a:prstGeom prst="rect">
            <a:avLst/>
          </a:prstGeom>
          <a:ln w="12700">
            <a:miter lim="400000"/>
          </a:ln>
        </p:spPr>
      </p:pic>
      <p:sp>
        <p:nvSpPr>
          <p:cNvPr id="153" name="2020-2021"/>
          <p:cNvSpPr txBox="1"/>
          <p:nvPr/>
        </p:nvSpPr>
        <p:spPr>
          <a:xfrm>
            <a:off x="1206500" y="8513955"/>
            <a:ext cx="21971000" cy="190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defRPr sz="8500" b="1">
                <a:solidFill>
                  <a:srgbClr val="011993"/>
                </a:solidFill>
                <a:latin typeface="Georgia"/>
                <a:ea typeface="Georgia"/>
                <a:cs typeface="Georgia"/>
                <a:sym typeface="Georgia"/>
              </a:defRPr>
            </a:lvl1pPr>
          </a:lstStyle>
          <a:p>
            <a:r>
              <a:t>2020-2021</a:t>
            </a:r>
          </a:p>
        </p:txBody>
      </p:sp>
      <p:sp>
        <p:nvSpPr>
          <p:cNvPr id="154" name="The Pandemic Year"/>
          <p:cNvSpPr txBox="1"/>
          <p:nvPr/>
        </p:nvSpPr>
        <p:spPr>
          <a:xfrm>
            <a:off x="1206500" y="10875346"/>
            <a:ext cx="21971000" cy="190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defRPr sz="6000" b="1" i="1">
                <a:solidFill>
                  <a:srgbClr val="011993"/>
                </a:solidFill>
                <a:latin typeface="Georgia"/>
                <a:ea typeface="Georgia"/>
                <a:cs typeface="Georgia"/>
                <a:sym typeface="Georgia"/>
              </a:defRPr>
            </a:lvl1pPr>
          </a:lstStyle>
          <a:p>
            <a:r>
              <a:t>The Pandemic Year</a:t>
            </a:r>
          </a:p>
        </p:txBody>
      </p:sp>
    </p:spTree>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600"/>
                                  </p:stCondLst>
                                  <p:iterate>
                                    <p:tmAbs val="0"/>
                                  </p:iterate>
                                  <p:childTnLst>
                                    <p:set>
                                      <p:cBhvr>
                                        <p:cTn id="9" fill="hold"/>
                                        <p:tgtEl>
                                          <p:spTgt spid="151"/>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grpId="3" nodeType="afterEffect">
                                  <p:stCondLst>
                                    <p:cond delay="600"/>
                                  </p:stCondLst>
                                  <p:iterate>
                                    <p:tmAbs val="0"/>
                                  </p:iterate>
                                  <p:childTnLst>
                                    <p:set>
                                      <p:cBhvr>
                                        <p:cTn id="12" fill="hold"/>
                                        <p:tgtEl>
                                          <p:spTgt spid="153"/>
                                        </p:tgtEl>
                                        <p:attrNameLst>
                                          <p:attrName>style.visibility</p:attrName>
                                        </p:attrNameLst>
                                      </p:cBhvr>
                                      <p:to>
                                        <p:strVal val="visible"/>
                                      </p:to>
                                    </p:set>
                                  </p:childTnLst>
                                </p:cTn>
                              </p:par>
                            </p:childTnLst>
                          </p:cTn>
                        </p:par>
                        <p:par>
                          <p:cTn id="13" fill="hold">
                            <p:stCondLst>
                              <p:cond delay="1200"/>
                            </p:stCondLst>
                            <p:childTnLst>
                              <p:par>
                                <p:cTn id="14" presetID="1" presetClass="entr" presetSubtype="0" fill="hold" grpId="4" nodeType="afterEffect">
                                  <p:stCondLst>
                                    <p:cond delay="2750"/>
                                  </p:stCondLst>
                                  <p:iterate>
                                    <p:tmAbs val="0"/>
                                  </p:iterate>
                                  <p:childTnLst>
                                    <p:set>
                                      <p:cBhvr>
                                        <p:cTn id="15" fill="hold"/>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2" animBg="1" advAuto="0"/>
      <p:bldP spid="152" grpId="1" animBg="1" advAuto="0"/>
      <p:bldP spid="153" grpId="3" animBg="1" advAuto="0"/>
      <p:bldP spid="154" grpId="4"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Making Masks"/>
          <p:cNvSpPr txBox="1">
            <a:spLocks noGrp="1"/>
          </p:cNvSpPr>
          <p:nvPr>
            <p:ph type="title"/>
          </p:nvPr>
        </p:nvSpPr>
        <p:spPr>
          <a:prstGeom prst="rect">
            <a:avLst/>
          </a:prstGeom>
        </p:spPr>
        <p:txBody>
          <a:bodyPr/>
          <a:lstStyle>
            <a:lvl1pPr>
              <a:defRPr>
                <a:solidFill>
                  <a:schemeClr val="accent3">
                    <a:hueOff val="362282"/>
                    <a:satOff val="31803"/>
                    <a:lumOff val="-18242"/>
                  </a:schemeClr>
                </a:solidFill>
                <a:latin typeface="Georgia"/>
                <a:ea typeface="Georgia"/>
                <a:cs typeface="Georgia"/>
                <a:sym typeface="Georgia"/>
              </a:defRPr>
            </a:lvl1pPr>
          </a:lstStyle>
          <a:p>
            <a:r>
              <a:t>Making Masks</a:t>
            </a:r>
          </a:p>
        </p:txBody>
      </p:sp>
      <p:sp>
        <p:nvSpPr>
          <p:cNvPr id="184" name="Rotary Club of Nelson Daybreak"/>
          <p:cNvSpPr txBox="1"/>
          <p:nvPr/>
        </p:nvSpPr>
        <p:spPr>
          <a:xfrm>
            <a:off x="1206500" y="2385662"/>
            <a:ext cx="21971000" cy="93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5500" b="1">
                <a:solidFill>
                  <a:srgbClr val="0433FF"/>
                </a:solidFill>
                <a:latin typeface="Georgia"/>
                <a:ea typeface="Georgia"/>
                <a:cs typeface="Georgia"/>
                <a:sym typeface="Georgia"/>
              </a:defRPr>
            </a:lvl1pPr>
          </a:lstStyle>
          <a:p>
            <a:r>
              <a:t>Rotary Club of Nelson Daybreak</a:t>
            </a:r>
          </a:p>
        </p:txBody>
      </p:sp>
      <p:pic>
        <p:nvPicPr>
          <p:cNvPr id="185" name="Nelson Rotary Mask Makers.png" descr="Nelson Rotary Mask Makers.png"/>
          <p:cNvPicPr>
            <a:picLocks noChangeAspect="1"/>
          </p:cNvPicPr>
          <p:nvPr/>
        </p:nvPicPr>
        <p:blipFill>
          <a:blip r:embed="rId3"/>
          <a:stretch>
            <a:fillRect/>
          </a:stretch>
        </p:blipFill>
        <p:spPr>
          <a:xfrm>
            <a:off x="13767505" y="167131"/>
            <a:ext cx="10016271" cy="13381738"/>
          </a:xfrm>
          <a:prstGeom prst="rect">
            <a:avLst/>
          </a:prstGeom>
          <a:ln w="12700">
            <a:miter lim="400000"/>
          </a:ln>
        </p:spPr>
      </p:pic>
    </p:spTree>
  </p:cSld>
  <p:clrMapOvr>
    <a:masterClrMapping/>
  </p:clrMapOvr>
  <p:transition spd="slow">
    <p:wip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8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300"/>
                                  </p:stCondLst>
                                  <p:iterate>
                                    <p:tmAbs val="0"/>
                                  </p:iterate>
                                  <p:childTnLst>
                                    <p:set>
                                      <p:cBhvr>
                                        <p:cTn id="9" fill="hold"/>
                                        <p:tgtEl>
                                          <p:spTgt spid="184"/>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3" nodeType="afterEffect">
                                  <p:stCondLst>
                                    <p:cond delay="300"/>
                                  </p:stCondLst>
                                  <p:iterate>
                                    <p:tmAbs val="0"/>
                                  </p:iterate>
                                  <p:childTnLst>
                                    <p:set>
                                      <p:cBhvr>
                                        <p:cTn id="12" fill="hold"/>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1" animBg="1" advAuto="0"/>
      <p:bldP spid="184" grpId="2" animBg="1" advAuto="0"/>
      <p:bldP spid="185"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Long Term Mitigation of Sex Trafficking"/>
          <p:cNvSpPr txBox="1">
            <a:spLocks noGrp="1"/>
          </p:cNvSpPr>
          <p:nvPr>
            <p:ph type="title"/>
          </p:nvPr>
        </p:nvSpPr>
        <p:spPr>
          <a:prstGeom prst="rect">
            <a:avLst/>
          </a:prstGeom>
        </p:spPr>
        <p:txBody>
          <a:bodyPr/>
          <a:lstStyle>
            <a:lvl1pPr>
              <a:defRPr>
                <a:solidFill>
                  <a:schemeClr val="accent3">
                    <a:hueOff val="362282"/>
                    <a:satOff val="31803"/>
                    <a:lumOff val="-18242"/>
                  </a:schemeClr>
                </a:solidFill>
                <a:latin typeface="Georgia"/>
                <a:ea typeface="Georgia"/>
                <a:cs typeface="Georgia"/>
                <a:sym typeface="Georgia"/>
              </a:defRPr>
            </a:lvl1pPr>
          </a:lstStyle>
          <a:p>
            <a:r>
              <a:t>Long Term Mitigation of Sex Trafficking</a:t>
            </a:r>
          </a:p>
        </p:txBody>
      </p:sp>
      <p:sp>
        <p:nvSpPr>
          <p:cNvPr id="193" name="Rotary Club of Columbia Center"/>
          <p:cNvSpPr txBox="1"/>
          <p:nvPr/>
        </p:nvSpPr>
        <p:spPr>
          <a:xfrm>
            <a:off x="1206500" y="2385662"/>
            <a:ext cx="21971000" cy="93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5500" b="1">
                <a:solidFill>
                  <a:srgbClr val="0433FF"/>
                </a:solidFill>
                <a:latin typeface="Georgia"/>
                <a:ea typeface="Georgia"/>
                <a:cs typeface="Georgia"/>
                <a:sym typeface="Georgia"/>
              </a:defRPr>
            </a:lvl1pPr>
          </a:lstStyle>
          <a:p>
            <a:r>
              <a:t>Rotary Club of Columbia Center</a:t>
            </a:r>
          </a:p>
        </p:txBody>
      </p:sp>
      <p:pic>
        <p:nvPicPr>
          <p:cNvPr id="194" name="Sex Trafficking (Huff Post).jpeg" descr="Sex Trafficking (Huff Post).jpeg"/>
          <p:cNvPicPr>
            <a:picLocks noChangeAspect="1"/>
          </p:cNvPicPr>
          <p:nvPr/>
        </p:nvPicPr>
        <p:blipFill>
          <a:blip r:embed="rId3"/>
          <a:stretch>
            <a:fillRect/>
          </a:stretch>
        </p:blipFill>
        <p:spPr>
          <a:xfrm>
            <a:off x="3268327" y="3914673"/>
            <a:ext cx="17847346" cy="892367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9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300"/>
                                  </p:stCondLst>
                                  <p:iterate>
                                    <p:tmAbs val="0"/>
                                  </p:iterate>
                                  <p:childTnLst>
                                    <p:set>
                                      <p:cBhvr>
                                        <p:cTn id="9" fill="hold"/>
                                        <p:tgtEl>
                                          <p:spTgt spid="193"/>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3" nodeType="afterEffect">
                                  <p:stCondLst>
                                    <p:cond delay="300"/>
                                  </p:stCondLst>
                                  <p:iterate>
                                    <p:tmAbs val="0"/>
                                  </p:iterate>
                                  <p:childTnLst>
                                    <p:set>
                                      <p:cBhvr>
                                        <p:cTn id="12" fill="hold"/>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animBg="1" advAuto="0"/>
      <p:bldP spid="193" grpId="2" animBg="1" advAuto="0"/>
      <p:bldP spid="194" grpId="3"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ummage Sale Fundraiser"/>
          <p:cNvSpPr txBox="1">
            <a:spLocks noGrp="1"/>
          </p:cNvSpPr>
          <p:nvPr>
            <p:ph type="title"/>
          </p:nvPr>
        </p:nvSpPr>
        <p:spPr>
          <a:prstGeom prst="rect">
            <a:avLst/>
          </a:prstGeom>
        </p:spPr>
        <p:txBody>
          <a:bodyPr/>
          <a:lstStyle>
            <a:lvl1pPr>
              <a:defRPr>
                <a:solidFill>
                  <a:schemeClr val="accent3">
                    <a:hueOff val="362282"/>
                    <a:satOff val="31803"/>
                    <a:lumOff val="-18242"/>
                  </a:schemeClr>
                </a:solidFill>
                <a:latin typeface="Georgia"/>
                <a:ea typeface="Georgia"/>
                <a:cs typeface="Georgia"/>
                <a:sym typeface="Georgia"/>
              </a:defRPr>
            </a:lvl1pPr>
          </a:lstStyle>
          <a:p>
            <a:r>
              <a:t>Rummage Sale Fundraiser</a:t>
            </a:r>
          </a:p>
        </p:txBody>
      </p:sp>
      <p:sp>
        <p:nvSpPr>
          <p:cNvPr id="207" name="Rotary Club of Pullman"/>
          <p:cNvSpPr txBox="1"/>
          <p:nvPr/>
        </p:nvSpPr>
        <p:spPr>
          <a:xfrm>
            <a:off x="1206500" y="2372962"/>
            <a:ext cx="21971000" cy="93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5500" b="1">
                <a:solidFill>
                  <a:srgbClr val="0433FF"/>
                </a:solidFill>
                <a:latin typeface="Georgia"/>
                <a:ea typeface="Georgia"/>
                <a:cs typeface="Georgia"/>
                <a:sym typeface="Georgia"/>
              </a:defRPr>
            </a:lvl1pPr>
          </a:lstStyle>
          <a:p>
            <a:r>
              <a:t>Rotary Club of Pullman</a:t>
            </a:r>
          </a:p>
        </p:txBody>
      </p:sp>
      <p:pic>
        <p:nvPicPr>
          <p:cNvPr id="208" name="Picture 9" descr="Picture 9"/>
          <p:cNvPicPr>
            <a:picLocks noChangeAspect="1"/>
          </p:cNvPicPr>
          <p:nvPr/>
        </p:nvPicPr>
        <p:blipFill>
          <a:blip r:embed="rId3"/>
          <a:stretch>
            <a:fillRect/>
          </a:stretch>
        </p:blipFill>
        <p:spPr>
          <a:xfrm>
            <a:off x="844937" y="4561190"/>
            <a:ext cx="9819703" cy="6449760"/>
          </a:xfrm>
          <a:prstGeom prst="rect">
            <a:avLst/>
          </a:prstGeom>
          <a:ln w="12700">
            <a:miter lim="400000"/>
          </a:ln>
        </p:spPr>
      </p:pic>
      <p:pic>
        <p:nvPicPr>
          <p:cNvPr id="209" name="Picture 10" descr="Picture 10"/>
          <p:cNvPicPr>
            <a:picLocks noChangeAspect="1"/>
          </p:cNvPicPr>
          <p:nvPr/>
        </p:nvPicPr>
        <p:blipFill>
          <a:blip r:embed="rId4"/>
          <a:stretch>
            <a:fillRect/>
          </a:stretch>
        </p:blipFill>
        <p:spPr>
          <a:xfrm>
            <a:off x="11616545" y="4590405"/>
            <a:ext cx="15038423" cy="6391331"/>
          </a:xfrm>
          <a:prstGeom prst="rect">
            <a:avLst/>
          </a:prstGeom>
          <a:ln w="12700">
            <a:miter lim="400000"/>
          </a:ln>
        </p:spPr>
      </p:pic>
    </p:spTree>
  </p:cSld>
  <p:clrMapOvr>
    <a:masterClrMapping/>
  </p:clrMapOvr>
  <p:transition spd="slow">
    <p:wip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0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300"/>
                                  </p:stCondLst>
                                  <p:iterate>
                                    <p:tmAbs val="0"/>
                                  </p:iterate>
                                  <p:childTnLst>
                                    <p:set>
                                      <p:cBhvr>
                                        <p:cTn id="9" fill="hold"/>
                                        <p:tgtEl>
                                          <p:spTgt spid="207"/>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3" nodeType="afterEffect">
                                  <p:stCondLst>
                                    <p:cond delay="300"/>
                                  </p:stCondLst>
                                  <p:iterate>
                                    <p:tmAbs val="0"/>
                                  </p:iterate>
                                  <p:childTnLst>
                                    <p:set>
                                      <p:cBhvr>
                                        <p:cTn id="12" fill="hold"/>
                                        <p:tgtEl>
                                          <p:spTgt spid="208"/>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4" nodeType="afterEffect">
                                  <p:stCondLst>
                                    <p:cond delay="300"/>
                                  </p:stCondLst>
                                  <p:iterate>
                                    <p:tmAbs val="0"/>
                                  </p:iterate>
                                  <p:childTnLst>
                                    <p:set>
                                      <p:cBhvr>
                                        <p:cTn id="15" fill="hold"/>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animBg="1" advAuto="0"/>
      <p:bldP spid="207" grpId="2" animBg="1" advAuto="0"/>
      <p:bldP spid="208" grpId="3" animBg="1" advAuto="0"/>
      <p:bldP spid="209"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Adopt a Classroom"/>
          <p:cNvSpPr txBox="1">
            <a:spLocks noGrp="1"/>
          </p:cNvSpPr>
          <p:nvPr>
            <p:ph type="title"/>
          </p:nvPr>
        </p:nvSpPr>
        <p:spPr>
          <a:prstGeom prst="rect">
            <a:avLst/>
          </a:prstGeom>
        </p:spPr>
        <p:txBody>
          <a:bodyPr/>
          <a:lstStyle>
            <a:lvl1pPr>
              <a:defRPr>
                <a:solidFill>
                  <a:schemeClr val="accent3">
                    <a:hueOff val="362282"/>
                    <a:satOff val="31803"/>
                    <a:lumOff val="-18242"/>
                  </a:schemeClr>
                </a:solidFill>
                <a:latin typeface="Georgia"/>
                <a:ea typeface="Georgia"/>
                <a:cs typeface="Georgia"/>
                <a:sym typeface="Georgia"/>
              </a:defRPr>
            </a:lvl1pPr>
          </a:lstStyle>
          <a:p>
            <a:r>
              <a:t>Adopt a Classroom</a:t>
            </a:r>
          </a:p>
        </p:txBody>
      </p:sp>
      <p:sp>
        <p:nvSpPr>
          <p:cNvPr id="212" name="Rotary Club of Coeur d’Alene Sunrise"/>
          <p:cNvSpPr txBox="1"/>
          <p:nvPr/>
        </p:nvSpPr>
        <p:spPr>
          <a:xfrm>
            <a:off x="1206500" y="2372962"/>
            <a:ext cx="21971000" cy="93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5500" b="1">
                <a:solidFill>
                  <a:srgbClr val="0433FF"/>
                </a:solidFill>
                <a:latin typeface="Georgia"/>
                <a:ea typeface="Georgia"/>
                <a:cs typeface="Georgia"/>
                <a:sym typeface="Georgia"/>
              </a:defRPr>
            </a:lvl1pPr>
          </a:lstStyle>
          <a:p>
            <a:r>
              <a:t>Rotary Club of Coeur d’Alene Sunrise</a:t>
            </a:r>
          </a:p>
        </p:txBody>
      </p:sp>
      <p:pic>
        <p:nvPicPr>
          <p:cNvPr id="213" name="Picture 20" descr="Picture 20"/>
          <p:cNvPicPr>
            <a:picLocks noChangeAspect="1"/>
          </p:cNvPicPr>
          <p:nvPr/>
        </p:nvPicPr>
        <p:blipFill>
          <a:blip r:embed="rId3"/>
          <a:stretch>
            <a:fillRect/>
          </a:stretch>
        </p:blipFill>
        <p:spPr>
          <a:xfrm>
            <a:off x="3641440" y="4217827"/>
            <a:ext cx="17101120" cy="831736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300"/>
                                  </p:stCondLst>
                                  <p:iterate>
                                    <p:tmAbs val="0"/>
                                  </p:iterate>
                                  <p:childTnLst>
                                    <p:set>
                                      <p:cBhvr>
                                        <p:cTn id="9" fill="hold"/>
                                        <p:tgtEl>
                                          <p:spTgt spid="212"/>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3" nodeType="afterEffect">
                                  <p:stCondLst>
                                    <p:cond delay="300"/>
                                  </p:stCondLst>
                                  <p:iterate>
                                    <p:tmAbs val="0"/>
                                  </p:iterate>
                                  <p:childTnLst>
                                    <p:set>
                                      <p:cBhvr>
                                        <p:cTn id="12" fill="hold"/>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1" animBg="1" advAuto="0"/>
      <p:bldP spid="212" grpId="2" animBg="1" advAuto="0"/>
      <p:bldP spid="213" grpId="3"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Awards_2021.pdf" descr="Awards_2021.pdf"/>
          <p:cNvPicPr>
            <a:picLocks noChangeAspect="1"/>
          </p:cNvPicPr>
          <p:nvPr/>
        </p:nvPicPr>
        <p:blipFill>
          <a:blip r:embed="rId3"/>
          <a:stretch>
            <a:fillRect/>
          </a:stretch>
        </p:blipFill>
        <p:spPr>
          <a:xfrm>
            <a:off x="32808" y="-994882"/>
            <a:ext cx="25550767" cy="7300220"/>
          </a:xfrm>
          <a:prstGeom prst="rect">
            <a:avLst/>
          </a:prstGeom>
          <a:ln w="12700">
            <a:miter lim="400000"/>
          </a:ln>
        </p:spPr>
      </p:pic>
      <p:sp>
        <p:nvSpPr>
          <p:cNvPr id="216" name="We would like to thank…"/>
          <p:cNvSpPr txBox="1"/>
          <p:nvPr/>
        </p:nvSpPr>
        <p:spPr>
          <a:xfrm>
            <a:off x="1206500" y="5905500"/>
            <a:ext cx="21971000" cy="6219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defTabSz="825500">
              <a:defRPr sz="7500" b="1" i="1">
                <a:solidFill>
                  <a:srgbClr val="011993"/>
                </a:solidFill>
                <a:latin typeface="Georgia"/>
                <a:ea typeface="Georgia"/>
                <a:cs typeface="Georgia"/>
                <a:sym typeface="Georgia"/>
              </a:defRPr>
            </a:pPr>
            <a:r>
              <a:t>We would like to thank</a:t>
            </a:r>
          </a:p>
          <a:p>
            <a:pPr defTabSz="825500">
              <a:defRPr sz="7500" b="1" i="1">
                <a:solidFill>
                  <a:srgbClr val="011993"/>
                </a:solidFill>
                <a:latin typeface="Georgia"/>
                <a:ea typeface="Georgia"/>
                <a:cs typeface="Georgia"/>
                <a:sym typeface="Georgia"/>
              </a:defRPr>
            </a:pPr>
            <a:r>
              <a:t>all the clubs</a:t>
            </a:r>
          </a:p>
          <a:p>
            <a:pPr defTabSz="825500">
              <a:defRPr sz="7500" b="1" i="1">
                <a:solidFill>
                  <a:srgbClr val="011993"/>
                </a:solidFill>
                <a:latin typeface="Georgia"/>
                <a:ea typeface="Georgia"/>
                <a:cs typeface="Georgia"/>
                <a:sym typeface="Georgia"/>
              </a:defRPr>
            </a:pPr>
            <a:r>
              <a:t>that posted their projects to</a:t>
            </a:r>
          </a:p>
          <a:p>
            <a:pPr defTabSz="825500">
              <a:defRPr sz="7500" b="1" i="1">
                <a:solidFill>
                  <a:srgbClr val="011993"/>
                </a:solidFill>
                <a:latin typeface="Georgia"/>
                <a:ea typeface="Georgia"/>
                <a:cs typeface="Georgia"/>
                <a:sym typeface="Georgia"/>
              </a:defRPr>
            </a:pPr>
            <a:r>
              <a:t>Rotary Showcase!</a:t>
            </a: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2750"/>
                                  </p:stCondLst>
                                  <p:iterate type="lt">
                                    <p:tmAbs val="100"/>
                                  </p:iterate>
                                  <p:childTnLst>
                                    <p:set>
                                      <p:cBhvr>
                                        <p:cTn id="9" fill="hold"/>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1" animBg="1" advAuto="0"/>
      <p:bldP spid="216"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Colville, WA Farmers Market.jpg" descr="Colville, WA Farmers Market.jpg"/>
          <p:cNvPicPr>
            <a:picLocks noChangeAspect="1"/>
          </p:cNvPicPr>
          <p:nvPr/>
        </p:nvPicPr>
        <p:blipFill>
          <a:blip r:embed="rId3"/>
          <a:stretch>
            <a:fillRect/>
          </a:stretch>
        </p:blipFill>
        <p:spPr>
          <a:xfrm>
            <a:off x="17980318" y="-1"/>
            <a:ext cx="6492782" cy="13716001"/>
          </a:xfrm>
          <a:prstGeom prst="rect">
            <a:avLst/>
          </a:prstGeom>
          <a:ln w="12700">
            <a:miter lim="400000"/>
          </a:ln>
        </p:spPr>
      </p:pic>
      <p:sp>
        <p:nvSpPr>
          <p:cNvPr id="157" name="No Produce Left Behind"/>
          <p:cNvSpPr txBox="1">
            <a:spLocks noGrp="1"/>
          </p:cNvSpPr>
          <p:nvPr>
            <p:ph type="title"/>
          </p:nvPr>
        </p:nvSpPr>
        <p:spPr>
          <a:prstGeom prst="rect">
            <a:avLst/>
          </a:prstGeom>
        </p:spPr>
        <p:txBody>
          <a:bodyPr/>
          <a:lstStyle>
            <a:lvl1pPr>
              <a:defRPr>
                <a:solidFill>
                  <a:schemeClr val="accent3">
                    <a:hueOff val="362282"/>
                    <a:satOff val="31803"/>
                    <a:lumOff val="-18242"/>
                  </a:schemeClr>
                </a:solidFill>
                <a:latin typeface="Georgia"/>
                <a:ea typeface="Georgia"/>
                <a:cs typeface="Georgia"/>
                <a:sym typeface="Georgia"/>
              </a:defRPr>
            </a:lvl1pPr>
          </a:lstStyle>
          <a:p>
            <a:r>
              <a:t>No Produce Left Behind</a:t>
            </a:r>
          </a:p>
        </p:txBody>
      </p:sp>
      <p:sp>
        <p:nvSpPr>
          <p:cNvPr id="158" name="Rotary Club of Colville"/>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0433FF"/>
                </a:solidFill>
                <a:latin typeface="Georgia"/>
                <a:ea typeface="Georgia"/>
                <a:cs typeface="Georgia"/>
                <a:sym typeface="Georgia"/>
              </a:defRPr>
            </a:lvl1pPr>
          </a:lstStyle>
          <a:p>
            <a:r>
              <a:t>Rotary Club of Colville</a:t>
            </a:r>
          </a:p>
        </p:txBody>
      </p:sp>
      <p:pic>
        <p:nvPicPr>
          <p:cNvPr id="159" name="Picture 2" descr="Picture 2"/>
          <p:cNvPicPr>
            <a:picLocks noChangeAspect="1"/>
          </p:cNvPicPr>
          <p:nvPr/>
        </p:nvPicPr>
        <p:blipFill>
          <a:blip r:embed="rId4"/>
          <a:stretch>
            <a:fillRect/>
          </a:stretch>
        </p:blipFill>
        <p:spPr>
          <a:xfrm>
            <a:off x="6412236" y="3391425"/>
            <a:ext cx="11559528" cy="501567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10" advClick="0" advTm="300"/>
    </mc:Choice>
    <mc:Fallback xmlns="">
      <p:transition advClick="0" advTm="300"/>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300"/>
                                  </p:stCondLst>
                                  <p:iterate>
                                    <p:tmAbs val="0"/>
                                  </p:iterate>
                                  <p:childTnLst>
                                    <p:set>
                                      <p:cBhvr>
                                        <p:cTn id="9" fill="hold"/>
                                        <p:tgtEl>
                                          <p:spTgt spid="158"/>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3" nodeType="afterEffect">
                                  <p:stCondLst>
                                    <p:cond delay="300"/>
                                  </p:stCondLst>
                                  <p:iterate>
                                    <p:tmAbs val="0"/>
                                  </p:iterate>
                                  <p:childTnLst>
                                    <p:set>
                                      <p:cBhvr>
                                        <p:cTn id="12" fill="hold"/>
                                        <p:tgtEl>
                                          <p:spTgt spid="159"/>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4" nodeType="afterEffect">
                                  <p:stCondLst>
                                    <p:cond delay="300"/>
                                  </p:stCondLst>
                                  <p:iterate>
                                    <p:tmAbs val="0"/>
                                  </p:iterate>
                                  <p:childTnLst>
                                    <p:set>
                                      <p:cBhvr>
                                        <p:cTn id="15" fill="hold"/>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4" animBg="1" advAuto="0"/>
      <p:bldP spid="157" grpId="1" animBg="1" advAuto="0"/>
      <p:bldP spid="158" grpId="2" animBg="1" advAuto="0"/>
      <p:bldP spid="159"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amping Up Project"/>
          <p:cNvSpPr txBox="1">
            <a:spLocks noGrp="1"/>
          </p:cNvSpPr>
          <p:nvPr>
            <p:ph type="title"/>
          </p:nvPr>
        </p:nvSpPr>
        <p:spPr>
          <a:prstGeom prst="rect">
            <a:avLst/>
          </a:prstGeom>
        </p:spPr>
        <p:txBody>
          <a:bodyPr/>
          <a:lstStyle>
            <a:lvl1pPr>
              <a:defRPr>
                <a:solidFill>
                  <a:schemeClr val="accent3">
                    <a:hueOff val="362282"/>
                    <a:satOff val="31803"/>
                    <a:lumOff val="-18242"/>
                  </a:schemeClr>
                </a:solidFill>
                <a:latin typeface="Georgia"/>
                <a:ea typeface="Georgia"/>
                <a:cs typeface="Georgia"/>
                <a:sym typeface="Georgia"/>
              </a:defRPr>
            </a:lvl1pPr>
          </a:lstStyle>
          <a:p>
            <a:r>
              <a:t>Ramping Up Project</a:t>
            </a:r>
          </a:p>
        </p:txBody>
      </p:sp>
      <p:sp>
        <p:nvSpPr>
          <p:cNvPr id="162" name="Rotary Club of Orofino"/>
          <p:cNvSpPr txBox="1"/>
          <p:nvPr/>
        </p:nvSpPr>
        <p:spPr>
          <a:xfrm>
            <a:off x="1206500" y="2372962"/>
            <a:ext cx="21971000" cy="93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5500" b="1">
                <a:solidFill>
                  <a:srgbClr val="0433FF"/>
                </a:solidFill>
                <a:latin typeface="Georgia"/>
                <a:ea typeface="Georgia"/>
                <a:cs typeface="Georgia"/>
                <a:sym typeface="Georgia"/>
              </a:defRPr>
            </a:lvl1pPr>
          </a:lstStyle>
          <a:p>
            <a:r>
              <a:t>Rotary Club of Orofino</a:t>
            </a:r>
          </a:p>
        </p:txBody>
      </p:sp>
      <p:pic>
        <p:nvPicPr>
          <p:cNvPr id="163" name="Screen Shot 2021-06-01 at 9.56.24 AM.png" descr="Screen Shot 2021-06-01 at 9.56.24 AM.png"/>
          <p:cNvPicPr>
            <a:picLocks noChangeAspect="1"/>
          </p:cNvPicPr>
          <p:nvPr/>
        </p:nvPicPr>
        <p:blipFill>
          <a:blip r:embed="rId3"/>
          <a:stretch>
            <a:fillRect/>
          </a:stretch>
        </p:blipFill>
        <p:spPr>
          <a:xfrm>
            <a:off x="16875112" y="212990"/>
            <a:ext cx="6883953" cy="7601032"/>
          </a:xfrm>
          <a:prstGeom prst="rect">
            <a:avLst/>
          </a:prstGeom>
          <a:ln w="12700">
            <a:miter lim="400000"/>
          </a:ln>
        </p:spPr>
      </p:pic>
      <p:pic>
        <p:nvPicPr>
          <p:cNvPr id="164" name="Screen Shot 2021-06-01 at 9.56.00 AM.png" descr="Screen Shot 2021-06-01 at 9.56.00 AM.png"/>
          <p:cNvPicPr>
            <a:picLocks noChangeAspect="1"/>
          </p:cNvPicPr>
          <p:nvPr/>
        </p:nvPicPr>
        <p:blipFill>
          <a:blip r:embed="rId4"/>
          <a:stretch>
            <a:fillRect/>
          </a:stretch>
        </p:blipFill>
        <p:spPr>
          <a:xfrm>
            <a:off x="11779339" y="3174808"/>
            <a:ext cx="7276000" cy="7366384"/>
          </a:xfrm>
          <a:prstGeom prst="rect">
            <a:avLst/>
          </a:prstGeom>
          <a:ln w="12700">
            <a:miter lim="400000"/>
          </a:ln>
        </p:spPr>
      </p:pic>
      <p:pic>
        <p:nvPicPr>
          <p:cNvPr id="165" name="Screen Shot 2021-06-01 at 9.56.14 AM.png" descr="Screen Shot 2021-06-01 at 9.56.14 AM.png"/>
          <p:cNvPicPr>
            <a:picLocks noChangeAspect="1"/>
          </p:cNvPicPr>
          <p:nvPr/>
        </p:nvPicPr>
        <p:blipFill>
          <a:blip r:embed="rId5"/>
          <a:stretch>
            <a:fillRect/>
          </a:stretch>
        </p:blipFill>
        <p:spPr>
          <a:xfrm>
            <a:off x="5218865" y="4590544"/>
            <a:ext cx="7003047" cy="7181469"/>
          </a:xfrm>
          <a:prstGeom prst="rect">
            <a:avLst/>
          </a:prstGeom>
          <a:ln w="12700">
            <a:miter lim="400000"/>
          </a:ln>
        </p:spPr>
      </p:pic>
      <p:pic>
        <p:nvPicPr>
          <p:cNvPr id="166" name="Screen Shot 2021-06-01 at 9.56.07 AM.png" descr="Screen Shot 2021-06-01 at 9.56.07 AM.png"/>
          <p:cNvPicPr>
            <a:picLocks noChangeAspect="1"/>
          </p:cNvPicPr>
          <p:nvPr/>
        </p:nvPicPr>
        <p:blipFill>
          <a:blip r:embed="rId6"/>
          <a:stretch>
            <a:fillRect/>
          </a:stretch>
        </p:blipFill>
        <p:spPr>
          <a:xfrm>
            <a:off x="920603" y="5785289"/>
            <a:ext cx="7321192" cy="736638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300"/>
                                  </p:stCondLst>
                                  <p:iterate>
                                    <p:tmAbs val="0"/>
                                  </p:iterate>
                                  <p:childTnLst>
                                    <p:set>
                                      <p:cBhvr>
                                        <p:cTn id="9" fill="hold"/>
                                        <p:tgtEl>
                                          <p:spTgt spid="162"/>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3" nodeType="afterEffect">
                                  <p:stCondLst>
                                    <p:cond delay="300"/>
                                  </p:stCondLst>
                                  <p:iterate>
                                    <p:tmAbs val="0"/>
                                  </p:iterate>
                                  <p:childTnLst>
                                    <p:set>
                                      <p:cBhvr>
                                        <p:cTn id="12" fill="hold"/>
                                        <p:tgtEl>
                                          <p:spTgt spid="163"/>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4" nodeType="afterEffect">
                                  <p:stCondLst>
                                    <p:cond delay="300"/>
                                  </p:stCondLst>
                                  <p:iterate>
                                    <p:tmAbs val="0"/>
                                  </p:iterate>
                                  <p:childTnLst>
                                    <p:set>
                                      <p:cBhvr>
                                        <p:cTn id="15" fill="hold"/>
                                        <p:tgtEl>
                                          <p:spTgt spid="164"/>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grpId="5" nodeType="afterEffect">
                                  <p:stCondLst>
                                    <p:cond delay="300"/>
                                  </p:stCondLst>
                                  <p:iterate>
                                    <p:tmAbs val="0"/>
                                  </p:iterate>
                                  <p:childTnLst>
                                    <p:set>
                                      <p:cBhvr>
                                        <p:cTn id="18" fill="hold"/>
                                        <p:tgtEl>
                                          <p:spTgt spid="165"/>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6" nodeType="afterEffect">
                                  <p:stCondLst>
                                    <p:cond delay="300"/>
                                  </p:stCondLst>
                                  <p:iterate>
                                    <p:tmAbs val="0"/>
                                  </p:iterate>
                                  <p:childTnLst>
                                    <p:set>
                                      <p:cBhvr>
                                        <p:cTn id="21" fill="hold"/>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1" animBg="1" advAuto="0"/>
      <p:bldP spid="162" grpId="2" animBg="1" advAuto="0"/>
      <p:bldP spid="163" grpId="3" animBg="1" advAuto="0"/>
      <p:bldP spid="164" grpId="4" animBg="1" advAuto="0"/>
      <p:bldP spid="165" grpId="5" animBg="1" advAuto="0"/>
      <p:bldP spid="166" grpId="6"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emetery Bridge &amp; Fence Project"/>
          <p:cNvSpPr txBox="1">
            <a:spLocks noGrp="1"/>
          </p:cNvSpPr>
          <p:nvPr>
            <p:ph type="title"/>
          </p:nvPr>
        </p:nvSpPr>
        <p:spPr>
          <a:prstGeom prst="rect">
            <a:avLst/>
          </a:prstGeom>
        </p:spPr>
        <p:txBody>
          <a:bodyPr/>
          <a:lstStyle>
            <a:lvl1pPr>
              <a:defRPr>
                <a:solidFill>
                  <a:schemeClr val="accent3">
                    <a:hueOff val="362282"/>
                    <a:satOff val="31803"/>
                    <a:lumOff val="-18242"/>
                  </a:schemeClr>
                </a:solidFill>
                <a:latin typeface="Georgia"/>
                <a:ea typeface="Georgia"/>
                <a:cs typeface="Georgia"/>
                <a:sym typeface="Georgia"/>
              </a:defRPr>
            </a:lvl1pPr>
          </a:lstStyle>
          <a:p>
            <a:r>
              <a:t>Cemetery Bridge &amp; Fence Project</a:t>
            </a:r>
          </a:p>
        </p:txBody>
      </p:sp>
      <p:sp>
        <p:nvSpPr>
          <p:cNvPr id="169" name="Rotary Club of Orofino"/>
          <p:cNvSpPr txBox="1"/>
          <p:nvPr/>
        </p:nvSpPr>
        <p:spPr>
          <a:xfrm>
            <a:off x="1206500" y="2372962"/>
            <a:ext cx="21971000" cy="93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5500" b="1">
                <a:solidFill>
                  <a:srgbClr val="0433FF"/>
                </a:solidFill>
                <a:latin typeface="Georgia"/>
                <a:ea typeface="Georgia"/>
                <a:cs typeface="Georgia"/>
                <a:sym typeface="Georgia"/>
              </a:defRPr>
            </a:lvl1pPr>
          </a:lstStyle>
          <a:p>
            <a:r>
              <a:t>Rotary Club of Orofino</a:t>
            </a:r>
          </a:p>
        </p:txBody>
      </p:sp>
      <p:pic>
        <p:nvPicPr>
          <p:cNvPr id="170" name="Screen Shot 2021-06-01 at 8.02.51 PM.png" descr="Screen Shot 2021-06-01 at 8.02.51 PM.png"/>
          <p:cNvPicPr>
            <a:picLocks noChangeAspect="1"/>
          </p:cNvPicPr>
          <p:nvPr/>
        </p:nvPicPr>
        <p:blipFill>
          <a:blip r:embed="rId3"/>
          <a:stretch>
            <a:fillRect/>
          </a:stretch>
        </p:blipFill>
        <p:spPr>
          <a:xfrm>
            <a:off x="15646274" y="4924990"/>
            <a:ext cx="6271407" cy="6313216"/>
          </a:xfrm>
          <a:prstGeom prst="rect">
            <a:avLst/>
          </a:prstGeom>
          <a:ln w="12700">
            <a:miter lim="400000"/>
          </a:ln>
        </p:spPr>
      </p:pic>
      <p:pic>
        <p:nvPicPr>
          <p:cNvPr id="171" name="Screen Shot 2021-06-01 at 8.02.42 PM.png" descr="Screen Shot 2021-06-01 at 8.02.42 PM.png"/>
          <p:cNvPicPr>
            <a:picLocks noChangeAspect="1"/>
          </p:cNvPicPr>
          <p:nvPr/>
        </p:nvPicPr>
        <p:blipFill>
          <a:blip r:embed="rId4"/>
          <a:stretch>
            <a:fillRect/>
          </a:stretch>
        </p:blipFill>
        <p:spPr>
          <a:xfrm>
            <a:off x="9265791" y="4924990"/>
            <a:ext cx="5913647" cy="6313216"/>
          </a:xfrm>
          <a:prstGeom prst="rect">
            <a:avLst/>
          </a:prstGeom>
          <a:ln w="12700">
            <a:miter lim="400000"/>
          </a:ln>
        </p:spPr>
      </p:pic>
      <p:pic>
        <p:nvPicPr>
          <p:cNvPr id="172" name="Screen Shot 2021-06-01 at 8.02.35 PM.png" descr="Screen Shot 2021-06-01 at 8.02.35 PM.png"/>
          <p:cNvPicPr>
            <a:picLocks noChangeAspect="1"/>
          </p:cNvPicPr>
          <p:nvPr/>
        </p:nvPicPr>
        <p:blipFill>
          <a:blip r:embed="rId5"/>
          <a:stretch>
            <a:fillRect/>
          </a:stretch>
        </p:blipFill>
        <p:spPr>
          <a:xfrm>
            <a:off x="2479801" y="4924990"/>
            <a:ext cx="6154395" cy="631321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6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300"/>
                                  </p:stCondLst>
                                  <p:iterate>
                                    <p:tmAbs val="0"/>
                                  </p:iterate>
                                  <p:childTnLst>
                                    <p:set>
                                      <p:cBhvr>
                                        <p:cTn id="9" fill="hold"/>
                                        <p:tgtEl>
                                          <p:spTgt spid="169"/>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3" nodeType="afterEffect">
                                  <p:stCondLst>
                                    <p:cond delay="300"/>
                                  </p:stCondLst>
                                  <p:iterate>
                                    <p:tmAbs val="0"/>
                                  </p:iterate>
                                  <p:childTnLst>
                                    <p:set>
                                      <p:cBhvr>
                                        <p:cTn id="12" fill="hold"/>
                                        <p:tgtEl>
                                          <p:spTgt spid="172"/>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4" nodeType="afterEffect">
                                  <p:stCondLst>
                                    <p:cond delay="300"/>
                                  </p:stCondLst>
                                  <p:iterate>
                                    <p:tmAbs val="0"/>
                                  </p:iterate>
                                  <p:childTnLst>
                                    <p:set>
                                      <p:cBhvr>
                                        <p:cTn id="15" fill="hold"/>
                                        <p:tgtEl>
                                          <p:spTgt spid="171"/>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grpId="5" nodeType="afterEffect">
                                  <p:stCondLst>
                                    <p:cond delay="300"/>
                                  </p:stCondLst>
                                  <p:iterate>
                                    <p:tmAbs val="0"/>
                                  </p:iterate>
                                  <p:childTnLst>
                                    <p:set>
                                      <p:cBhvr>
                                        <p:cTn id="18" fill="hold"/>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animBg="1" advAuto="0"/>
      <p:bldP spid="169" grpId="2" animBg="1" advAuto="0"/>
      <p:bldP spid="170" grpId="5" animBg="1" advAuto="0"/>
      <p:bldP spid="171" grpId="4" animBg="1" advAuto="0"/>
      <p:bldP spid="172" grpId="3"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otary Club of Nakusp"/>
          <p:cNvSpPr txBox="1"/>
          <p:nvPr/>
        </p:nvSpPr>
        <p:spPr>
          <a:xfrm>
            <a:off x="1206500" y="2372962"/>
            <a:ext cx="21971000" cy="93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5500" b="1">
                <a:solidFill>
                  <a:srgbClr val="0433FF"/>
                </a:solidFill>
                <a:latin typeface="Georgia"/>
                <a:ea typeface="Georgia"/>
                <a:cs typeface="Georgia"/>
                <a:sym typeface="Georgia"/>
              </a:defRPr>
            </a:lvl1pPr>
          </a:lstStyle>
          <a:p>
            <a:r>
              <a:t>Rotary Club of Nakusp</a:t>
            </a:r>
          </a:p>
        </p:txBody>
      </p:sp>
      <p:pic>
        <p:nvPicPr>
          <p:cNvPr id="175" name="Picture 5" descr="Picture 5"/>
          <p:cNvPicPr>
            <a:picLocks noChangeAspect="1"/>
          </p:cNvPicPr>
          <p:nvPr/>
        </p:nvPicPr>
        <p:blipFill>
          <a:blip r:embed="rId3"/>
          <a:stretch>
            <a:fillRect/>
          </a:stretch>
        </p:blipFill>
        <p:spPr>
          <a:xfrm>
            <a:off x="11858446" y="437463"/>
            <a:ext cx="13048671" cy="12841074"/>
          </a:xfrm>
          <a:prstGeom prst="rect">
            <a:avLst/>
          </a:prstGeom>
          <a:ln w="12700">
            <a:miter lim="400000"/>
          </a:ln>
        </p:spPr>
      </p:pic>
      <p:sp>
        <p:nvSpPr>
          <p:cNvPr id="176" name="Clothes in the Closet"/>
          <p:cNvSpPr txBox="1">
            <a:spLocks noGrp="1"/>
          </p:cNvSpPr>
          <p:nvPr>
            <p:ph type="title"/>
          </p:nvPr>
        </p:nvSpPr>
        <p:spPr>
          <a:prstGeom prst="rect">
            <a:avLst/>
          </a:prstGeom>
        </p:spPr>
        <p:txBody>
          <a:bodyPr/>
          <a:lstStyle>
            <a:lvl1pPr>
              <a:defRPr>
                <a:solidFill>
                  <a:schemeClr val="accent3">
                    <a:hueOff val="362282"/>
                    <a:satOff val="31803"/>
                    <a:lumOff val="-18242"/>
                  </a:schemeClr>
                </a:solidFill>
                <a:latin typeface="Georgia"/>
                <a:ea typeface="Georgia"/>
                <a:cs typeface="Georgia"/>
                <a:sym typeface="Georgia"/>
              </a:defRPr>
            </a:lvl1pPr>
          </a:lstStyle>
          <a:p>
            <a:r>
              <a:t>Clothes in the Closet</a:t>
            </a:r>
          </a:p>
        </p:txBody>
      </p:sp>
    </p:spTree>
  </p:cSld>
  <p:clrMapOvr>
    <a:masterClrMapping/>
  </p:clrMapOvr>
  <p:transition spd="slow">
    <p:push dir="u"/>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7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300"/>
                                  </p:stCondLst>
                                  <p:iterate>
                                    <p:tmAbs val="0"/>
                                  </p:iterate>
                                  <p:childTnLst>
                                    <p:set>
                                      <p:cBhvr>
                                        <p:cTn id="9" fill="hold"/>
                                        <p:tgtEl>
                                          <p:spTgt spid="174"/>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3" nodeType="afterEffect">
                                  <p:stCondLst>
                                    <p:cond delay="300"/>
                                  </p:stCondLst>
                                  <p:iterate>
                                    <p:tmAbs val="0"/>
                                  </p:iterate>
                                  <p:childTnLst>
                                    <p:set>
                                      <p:cBhvr>
                                        <p:cTn id="12" fill="hold"/>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2" animBg="1" advAuto="0"/>
      <p:bldP spid="175" grpId="3" animBg="1" advAuto="0"/>
      <p:bldP spid="176"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lothes in the Closet"/>
          <p:cNvSpPr txBox="1">
            <a:spLocks noGrp="1"/>
          </p:cNvSpPr>
          <p:nvPr>
            <p:ph type="title"/>
          </p:nvPr>
        </p:nvSpPr>
        <p:spPr>
          <a:prstGeom prst="rect">
            <a:avLst/>
          </a:prstGeom>
        </p:spPr>
        <p:txBody>
          <a:bodyPr/>
          <a:lstStyle>
            <a:lvl1pPr>
              <a:defRPr>
                <a:solidFill>
                  <a:schemeClr val="accent3">
                    <a:hueOff val="362282"/>
                    <a:satOff val="31803"/>
                    <a:lumOff val="-18242"/>
                  </a:schemeClr>
                </a:solidFill>
                <a:latin typeface="Georgia"/>
                <a:ea typeface="Georgia"/>
                <a:cs typeface="Georgia"/>
                <a:sym typeface="Georgia"/>
              </a:defRPr>
            </a:lvl1pPr>
          </a:lstStyle>
          <a:p>
            <a:r>
              <a:t>Clothes in the Closet</a:t>
            </a:r>
          </a:p>
        </p:txBody>
      </p:sp>
      <p:sp>
        <p:nvSpPr>
          <p:cNvPr id="197" name="Rotary Club of Nakusp"/>
          <p:cNvSpPr txBox="1"/>
          <p:nvPr/>
        </p:nvSpPr>
        <p:spPr>
          <a:xfrm>
            <a:off x="1206500" y="2372962"/>
            <a:ext cx="21971000" cy="93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5500" b="1">
                <a:solidFill>
                  <a:srgbClr val="0433FF"/>
                </a:solidFill>
                <a:latin typeface="Georgia"/>
                <a:ea typeface="Georgia"/>
                <a:cs typeface="Georgia"/>
                <a:sym typeface="Georgia"/>
              </a:defRPr>
            </a:lvl1pPr>
          </a:lstStyle>
          <a:p>
            <a:r>
              <a:t>Rotary Club of Nakusp</a:t>
            </a:r>
          </a:p>
        </p:txBody>
      </p:sp>
      <p:pic>
        <p:nvPicPr>
          <p:cNvPr id="198" name="Nakusp Silent Auction.jpeg" descr="Nakusp Silent Auction.jpeg"/>
          <p:cNvPicPr>
            <a:picLocks noChangeAspect="1"/>
          </p:cNvPicPr>
          <p:nvPr/>
        </p:nvPicPr>
        <p:blipFill>
          <a:blip r:embed="rId3"/>
          <a:stretch>
            <a:fillRect/>
          </a:stretch>
        </p:blipFill>
        <p:spPr>
          <a:xfrm>
            <a:off x="1502966" y="4385728"/>
            <a:ext cx="21378068" cy="7981563"/>
          </a:xfrm>
          <a:prstGeom prst="rect">
            <a:avLst/>
          </a:prstGeom>
          <a:ln w="12700">
            <a:miter lim="400000"/>
          </a:ln>
        </p:spPr>
      </p:pic>
    </p:spTree>
  </p:cSld>
  <p:clrMapOvr>
    <a:masterClrMapping/>
  </p:clrMapOvr>
  <p:transition spd="slow">
    <p:push dir="u"/>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300"/>
                                  </p:stCondLst>
                                  <p:iterate>
                                    <p:tmAbs val="0"/>
                                  </p:iterate>
                                  <p:childTnLst>
                                    <p:set>
                                      <p:cBhvr>
                                        <p:cTn id="6" fill="hold"/>
                                        <p:tgtEl>
                                          <p:spTgt spid="196"/>
                                        </p:tgtEl>
                                        <p:attrNameLst>
                                          <p:attrName>style.visibility</p:attrName>
                                        </p:attrNameLst>
                                      </p:cBhvr>
                                      <p:to>
                                        <p:strVal val="visible"/>
                                      </p:to>
                                    </p:set>
                                  </p:childTnLst>
                                </p:cTn>
                              </p:par>
                            </p:childTnLst>
                          </p:cTn>
                        </p:par>
                        <p:par>
                          <p:cTn id="7" fill="hold">
                            <p:stCondLst>
                              <p:cond delay="300"/>
                            </p:stCondLst>
                            <p:childTnLst>
                              <p:par>
                                <p:cTn id="8" presetID="1" presetClass="entr" presetSubtype="0" fill="hold" grpId="2" nodeType="afterEffect">
                                  <p:stCondLst>
                                    <p:cond delay="300"/>
                                  </p:stCondLst>
                                  <p:iterate>
                                    <p:tmAbs val="0"/>
                                  </p:iterate>
                                  <p:childTnLst>
                                    <p:set>
                                      <p:cBhvr>
                                        <p:cTn id="9" fill="hold"/>
                                        <p:tgtEl>
                                          <p:spTgt spid="197"/>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grpId="3" nodeType="afterEffect">
                                  <p:stCondLst>
                                    <p:cond delay="300"/>
                                  </p:stCondLst>
                                  <p:iterate>
                                    <p:tmAbs val="0"/>
                                  </p:iterate>
                                  <p:childTnLst>
                                    <p:set>
                                      <p:cBhvr>
                                        <p:cTn id="12" fill="hold"/>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1" animBg="1" advAuto="0"/>
      <p:bldP spid="197" grpId="2" animBg="1" advAuto="0"/>
      <p:bldP spid="198"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ovid 19 Mask &amp; Food Bank Donation"/>
          <p:cNvSpPr txBox="1">
            <a:spLocks noGrp="1"/>
          </p:cNvSpPr>
          <p:nvPr>
            <p:ph type="title"/>
          </p:nvPr>
        </p:nvSpPr>
        <p:spPr>
          <a:prstGeom prst="rect">
            <a:avLst/>
          </a:prstGeom>
        </p:spPr>
        <p:txBody>
          <a:bodyPr/>
          <a:lstStyle>
            <a:lvl1pPr>
              <a:defRPr>
                <a:solidFill>
                  <a:schemeClr val="accent3">
                    <a:hueOff val="362282"/>
                    <a:satOff val="31803"/>
                    <a:lumOff val="-18242"/>
                  </a:schemeClr>
                </a:solidFill>
                <a:latin typeface="Georgia"/>
                <a:ea typeface="Georgia"/>
                <a:cs typeface="Georgia"/>
                <a:sym typeface="Georgia"/>
              </a:defRPr>
            </a:lvl1pPr>
          </a:lstStyle>
          <a:p>
            <a:r>
              <a:t>Covid 19 Mask &amp; Food Bank Donation</a:t>
            </a:r>
          </a:p>
        </p:txBody>
      </p:sp>
      <p:sp>
        <p:nvSpPr>
          <p:cNvPr id="179" name="Rotary Club of Nakusp"/>
          <p:cNvSpPr txBox="1"/>
          <p:nvPr/>
        </p:nvSpPr>
        <p:spPr>
          <a:xfrm>
            <a:off x="1206500" y="2372962"/>
            <a:ext cx="21971000" cy="93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5500" b="1">
                <a:solidFill>
                  <a:srgbClr val="0433FF"/>
                </a:solidFill>
                <a:latin typeface="Georgia"/>
                <a:ea typeface="Georgia"/>
                <a:cs typeface="Georgia"/>
                <a:sym typeface="Georgia"/>
              </a:defRPr>
            </a:lvl1pPr>
          </a:lstStyle>
          <a:p>
            <a:r>
              <a:t>Rotary Club of Nakusp</a:t>
            </a:r>
          </a:p>
        </p:txBody>
      </p:sp>
      <p:pic>
        <p:nvPicPr>
          <p:cNvPr id="180" name="Screen Shot 2021-06-01 at 8.15.55 PM.png" descr="Screen Shot 2021-06-01 at 8.15.55 PM.png"/>
          <p:cNvPicPr>
            <a:picLocks noChangeAspect="1"/>
          </p:cNvPicPr>
          <p:nvPr/>
        </p:nvPicPr>
        <p:blipFill>
          <a:blip r:embed="rId3"/>
          <a:stretch>
            <a:fillRect/>
          </a:stretch>
        </p:blipFill>
        <p:spPr>
          <a:xfrm>
            <a:off x="12765775" y="4298419"/>
            <a:ext cx="8998058" cy="5004269"/>
          </a:xfrm>
          <a:prstGeom prst="rect">
            <a:avLst/>
          </a:prstGeom>
          <a:ln w="12700">
            <a:miter lim="400000"/>
          </a:ln>
        </p:spPr>
      </p:pic>
      <p:pic>
        <p:nvPicPr>
          <p:cNvPr id="181" name="Screen Shot 2021-06-01 at 8.15.47 PM.png" descr="Screen Shot 2021-06-01 at 8.15.47 PM.png"/>
          <p:cNvPicPr>
            <a:picLocks noChangeAspect="1"/>
          </p:cNvPicPr>
          <p:nvPr/>
        </p:nvPicPr>
        <p:blipFill>
          <a:blip r:embed="rId4"/>
          <a:stretch>
            <a:fillRect/>
          </a:stretch>
        </p:blipFill>
        <p:spPr>
          <a:xfrm>
            <a:off x="2620166" y="4203837"/>
            <a:ext cx="8890303" cy="509885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7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300"/>
                                  </p:stCondLst>
                                  <p:iterate>
                                    <p:tmAbs val="0"/>
                                  </p:iterate>
                                  <p:childTnLst>
                                    <p:set>
                                      <p:cBhvr>
                                        <p:cTn id="9" fill="hold"/>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1" animBg="1" advAuto="0"/>
      <p:bldP spid="179"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itizen of the Year Banquet"/>
          <p:cNvSpPr txBox="1">
            <a:spLocks noGrp="1"/>
          </p:cNvSpPr>
          <p:nvPr>
            <p:ph type="title"/>
          </p:nvPr>
        </p:nvSpPr>
        <p:spPr>
          <a:prstGeom prst="rect">
            <a:avLst/>
          </a:prstGeom>
        </p:spPr>
        <p:txBody>
          <a:bodyPr/>
          <a:lstStyle>
            <a:lvl1pPr>
              <a:defRPr>
                <a:solidFill>
                  <a:schemeClr val="accent3">
                    <a:hueOff val="362282"/>
                    <a:satOff val="31803"/>
                    <a:lumOff val="-18242"/>
                  </a:schemeClr>
                </a:solidFill>
                <a:latin typeface="Georgia"/>
                <a:ea typeface="Georgia"/>
                <a:cs typeface="Georgia"/>
                <a:sym typeface="Georgia"/>
              </a:defRPr>
            </a:lvl1pPr>
          </a:lstStyle>
          <a:p>
            <a:r>
              <a:t>Citizen of the Year Banquet</a:t>
            </a:r>
          </a:p>
        </p:txBody>
      </p:sp>
      <p:sp>
        <p:nvSpPr>
          <p:cNvPr id="201" name="Rotary Club of Nakusp"/>
          <p:cNvSpPr txBox="1"/>
          <p:nvPr/>
        </p:nvSpPr>
        <p:spPr>
          <a:xfrm>
            <a:off x="1206500" y="2372962"/>
            <a:ext cx="21971000" cy="93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5500" b="1">
                <a:solidFill>
                  <a:srgbClr val="0433FF"/>
                </a:solidFill>
                <a:latin typeface="Georgia"/>
                <a:ea typeface="Georgia"/>
                <a:cs typeface="Georgia"/>
                <a:sym typeface="Georgia"/>
              </a:defRPr>
            </a:lvl1pPr>
          </a:lstStyle>
          <a:p>
            <a:r>
              <a:t>Rotary Club of Nakusp</a:t>
            </a:r>
          </a:p>
        </p:txBody>
      </p:sp>
      <p:pic>
        <p:nvPicPr>
          <p:cNvPr id="202" name="Picture 4" descr="Picture 4"/>
          <p:cNvPicPr>
            <a:picLocks noChangeAspect="1"/>
          </p:cNvPicPr>
          <p:nvPr/>
        </p:nvPicPr>
        <p:blipFill>
          <a:blip r:embed="rId3"/>
          <a:stretch>
            <a:fillRect/>
          </a:stretch>
        </p:blipFill>
        <p:spPr>
          <a:xfrm>
            <a:off x="1018052" y="3796065"/>
            <a:ext cx="10592923" cy="4766819"/>
          </a:xfrm>
          <a:prstGeom prst="rect">
            <a:avLst/>
          </a:prstGeom>
          <a:ln w="12700">
            <a:miter lim="400000"/>
          </a:ln>
        </p:spPr>
      </p:pic>
      <p:pic>
        <p:nvPicPr>
          <p:cNvPr id="203" name="Picture 6" descr="Picture 6"/>
          <p:cNvPicPr>
            <a:picLocks noChangeAspect="1"/>
          </p:cNvPicPr>
          <p:nvPr/>
        </p:nvPicPr>
        <p:blipFill>
          <a:blip r:embed="rId4"/>
          <a:stretch>
            <a:fillRect/>
          </a:stretch>
        </p:blipFill>
        <p:spPr>
          <a:xfrm>
            <a:off x="10376633" y="7610771"/>
            <a:ext cx="7153416" cy="4763529"/>
          </a:xfrm>
          <a:prstGeom prst="rect">
            <a:avLst/>
          </a:prstGeom>
          <a:ln w="12700">
            <a:miter lim="400000"/>
          </a:ln>
        </p:spPr>
      </p:pic>
      <p:pic>
        <p:nvPicPr>
          <p:cNvPr id="204" name="Picture 7" descr="Picture 7"/>
          <p:cNvPicPr>
            <a:picLocks noChangeAspect="1"/>
          </p:cNvPicPr>
          <p:nvPr/>
        </p:nvPicPr>
        <p:blipFill>
          <a:blip r:embed="rId5"/>
          <a:stretch>
            <a:fillRect/>
          </a:stretch>
        </p:blipFill>
        <p:spPr>
          <a:xfrm>
            <a:off x="16232733" y="2326230"/>
            <a:ext cx="8330080" cy="469513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300"/>
                                  </p:stCondLst>
                                  <p:iterate>
                                    <p:tmAbs val="0"/>
                                  </p:iterate>
                                  <p:childTnLst>
                                    <p:set>
                                      <p:cBhvr>
                                        <p:cTn id="9" fill="hold"/>
                                        <p:tgtEl>
                                          <p:spTgt spid="201"/>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3" nodeType="afterEffect">
                                  <p:stCondLst>
                                    <p:cond delay="300"/>
                                  </p:stCondLst>
                                  <p:iterate>
                                    <p:tmAbs val="0"/>
                                  </p:iterate>
                                  <p:childTnLst>
                                    <p:set>
                                      <p:cBhvr>
                                        <p:cTn id="12" fill="hold"/>
                                        <p:tgtEl>
                                          <p:spTgt spid="202"/>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4" nodeType="afterEffect">
                                  <p:stCondLst>
                                    <p:cond delay="300"/>
                                  </p:stCondLst>
                                  <p:iterate>
                                    <p:tmAbs val="0"/>
                                  </p:iterate>
                                  <p:childTnLst>
                                    <p:set>
                                      <p:cBhvr>
                                        <p:cTn id="15" fill="hold"/>
                                        <p:tgtEl>
                                          <p:spTgt spid="203"/>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grpId="5" nodeType="afterEffect">
                                  <p:stCondLst>
                                    <p:cond delay="300"/>
                                  </p:stCondLst>
                                  <p:iterate>
                                    <p:tmAbs val="0"/>
                                  </p:iterate>
                                  <p:childTnLst>
                                    <p:set>
                                      <p:cBhvr>
                                        <p:cTn id="18" fill="hold"/>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animBg="1" advAuto="0"/>
      <p:bldP spid="201" grpId="2" animBg="1" advAuto="0"/>
      <p:bldP spid="202" grpId="3" animBg="1" advAuto="0"/>
      <p:bldP spid="203" grpId="4" animBg="1" advAuto="0"/>
      <p:bldP spid="204" grpId="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Kokanee Salmon Playground at Rosemont Park"/>
          <p:cNvSpPr txBox="1">
            <a:spLocks noGrp="1"/>
          </p:cNvSpPr>
          <p:nvPr>
            <p:ph type="title"/>
          </p:nvPr>
        </p:nvSpPr>
        <p:spPr>
          <a:prstGeom prst="rect">
            <a:avLst/>
          </a:prstGeom>
        </p:spPr>
        <p:txBody>
          <a:bodyPr/>
          <a:lstStyle>
            <a:lvl1pPr defTabSz="2072588">
              <a:defRPr sz="7225" spc="-144">
                <a:solidFill>
                  <a:schemeClr val="accent3">
                    <a:hueOff val="362282"/>
                    <a:satOff val="31803"/>
                    <a:lumOff val="-18242"/>
                  </a:schemeClr>
                </a:solidFill>
                <a:latin typeface="Georgia"/>
                <a:ea typeface="Georgia"/>
                <a:cs typeface="Georgia"/>
                <a:sym typeface="Georgia"/>
              </a:defRPr>
            </a:lvl1pPr>
          </a:lstStyle>
          <a:p>
            <a:r>
              <a:t>Kokanee Salmon Playground at Rosemont Park</a:t>
            </a:r>
          </a:p>
        </p:txBody>
      </p:sp>
      <p:sp>
        <p:nvSpPr>
          <p:cNvPr id="188" name="Rotary Club of Nelson Daybreak"/>
          <p:cNvSpPr txBox="1"/>
          <p:nvPr/>
        </p:nvSpPr>
        <p:spPr>
          <a:xfrm>
            <a:off x="1206500" y="2385662"/>
            <a:ext cx="21971000" cy="93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825500">
              <a:defRPr sz="5500" b="1">
                <a:solidFill>
                  <a:srgbClr val="0433FF"/>
                </a:solidFill>
                <a:latin typeface="Georgia"/>
                <a:ea typeface="Georgia"/>
                <a:cs typeface="Georgia"/>
                <a:sym typeface="Georgia"/>
              </a:defRPr>
            </a:lvl1pPr>
          </a:lstStyle>
          <a:p>
            <a:r>
              <a:t>Rotary Club of Nelson Daybreak</a:t>
            </a:r>
          </a:p>
        </p:txBody>
      </p:sp>
      <p:pic>
        <p:nvPicPr>
          <p:cNvPr id="189" name="Screen Shot 2021-06-01 at 8.37.15 PM.png" descr="Screen Shot 2021-06-01 at 8.37.15 PM.png"/>
          <p:cNvPicPr>
            <a:picLocks noChangeAspect="1"/>
          </p:cNvPicPr>
          <p:nvPr/>
        </p:nvPicPr>
        <p:blipFill>
          <a:blip r:embed="rId3"/>
          <a:stretch>
            <a:fillRect/>
          </a:stretch>
        </p:blipFill>
        <p:spPr>
          <a:xfrm>
            <a:off x="2007110" y="4055179"/>
            <a:ext cx="11304707" cy="8312286"/>
          </a:xfrm>
          <a:prstGeom prst="rect">
            <a:avLst/>
          </a:prstGeom>
          <a:ln w="12700">
            <a:miter lim="400000"/>
          </a:ln>
        </p:spPr>
      </p:pic>
      <p:pic>
        <p:nvPicPr>
          <p:cNvPr id="190" name="Screen Shot 2021-06-01 at 8.37.02 PM.png" descr="Screen Shot 2021-06-01 at 8.37.02 PM.png"/>
          <p:cNvPicPr>
            <a:picLocks noChangeAspect="1"/>
          </p:cNvPicPr>
          <p:nvPr/>
        </p:nvPicPr>
        <p:blipFill>
          <a:blip r:embed="rId4"/>
          <a:stretch>
            <a:fillRect/>
          </a:stretch>
        </p:blipFill>
        <p:spPr>
          <a:xfrm>
            <a:off x="13454840" y="4083201"/>
            <a:ext cx="11100059" cy="8405248"/>
          </a:xfrm>
          <a:prstGeom prst="rect">
            <a:avLst/>
          </a:prstGeom>
          <a:ln w="12700">
            <a:miter lim="400000"/>
          </a:ln>
        </p:spPr>
      </p:pic>
    </p:spTree>
  </p:cSld>
  <p:clrMapOvr>
    <a:masterClrMapping/>
  </p:clrMapOvr>
  <p:transition spd="slow">
    <p:push dir="u"/>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8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300"/>
                                  </p:stCondLst>
                                  <p:iterate>
                                    <p:tmAbs val="0"/>
                                  </p:iterate>
                                  <p:childTnLst>
                                    <p:set>
                                      <p:cBhvr>
                                        <p:cTn id="9" fill="hold"/>
                                        <p:tgtEl>
                                          <p:spTgt spid="188"/>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3" nodeType="afterEffect">
                                  <p:stCondLst>
                                    <p:cond delay="300"/>
                                  </p:stCondLst>
                                  <p:iterate>
                                    <p:tmAbs val="0"/>
                                  </p:iterate>
                                  <p:childTnLst>
                                    <p:set>
                                      <p:cBhvr>
                                        <p:cTn id="12" fill="hold"/>
                                        <p:tgtEl>
                                          <p:spTgt spid="189"/>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4" nodeType="afterEffect">
                                  <p:stCondLst>
                                    <p:cond delay="100"/>
                                  </p:stCondLst>
                                  <p:iterate>
                                    <p:tmAbs val="0"/>
                                  </p:iterate>
                                  <p:childTnLst>
                                    <p:set>
                                      <p:cBhvr>
                                        <p:cTn id="15" fill="hold"/>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animBg="1" advAuto="0"/>
      <p:bldP spid="188" grpId="2" animBg="1" advAuto="0"/>
      <p:bldP spid="189" grpId="3" animBg="1" advAuto="0"/>
      <p:bldP spid="190" grpId="4" animBg="1" advAuto="0"/>
    </p:bld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2591</TotalTime>
  <Words>1743</Words>
  <Application>Microsoft Office PowerPoint</Application>
  <PresentationFormat>Custom</PresentationFormat>
  <Paragraphs>187</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Georgia</vt:lpstr>
      <vt:lpstr>Helvetica Neue</vt:lpstr>
      <vt:lpstr>Helvetica Neue Medium</vt:lpstr>
      <vt:lpstr>Times New Roman</vt:lpstr>
      <vt:lpstr>21_BasicWhite</vt:lpstr>
      <vt:lpstr>PowerPoint Presentation</vt:lpstr>
      <vt:lpstr>No Produce Left Behind</vt:lpstr>
      <vt:lpstr>Ramping Up Project</vt:lpstr>
      <vt:lpstr>Cemetery Bridge &amp; Fence Project</vt:lpstr>
      <vt:lpstr>Clothes in the Closet</vt:lpstr>
      <vt:lpstr>Clothes in the Closet</vt:lpstr>
      <vt:lpstr>Covid 19 Mask &amp; Food Bank Donation</vt:lpstr>
      <vt:lpstr>Citizen of the Year Banquet</vt:lpstr>
      <vt:lpstr>Kokanee Salmon Playground at Rosemont Park</vt:lpstr>
      <vt:lpstr>Making Masks</vt:lpstr>
      <vt:lpstr>Long Term Mitigation of Sex Trafficking</vt:lpstr>
      <vt:lpstr>Rummage Sale Fundraiser</vt:lpstr>
      <vt:lpstr>Adopt a Classroom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Debi Dockins</dc:creator>
  <cp:lastModifiedBy>Debi Dockins</cp:lastModifiedBy>
  <cp:revision>24</cp:revision>
  <dcterms:modified xsi:type="dcterms:W3CDTF">2021-10-14T22:07:19Z</dcterms:modified>
</cp:coreProperties>
</file>