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0C_0.xml" ContentType="application/vnd.ms-powerpoint.comments+xml"/>
  <Override PartName="/ppt/notesSlides/notesSlide11.xml" ContentType="application/vnd.openxmlformats-officedocument.presentationml.notesSlide+xml"/>
  <Override PartName="/ppt/comments/modernComment_10D_0.xml" ContentType="application/vnd.ms-powerpoint.comments+xml"/>
  <Override PartName="/ppt/notesSlides/notesSlide12.xml" ContentType="application/vnd.openxmlformats-officedocument.presentationml.notesSlide+xml"/>
  <Override PartName="/ppt/comments/modernComment_10E_0.xml" ContentType="application/vnd.ms-powerpoint.comments+xml"/>
  <Override PartName="/ppt/notesSlides/notesSlide13.xml" ContentType="application/vnd.openxmlformats-officedocument.presentationml.notesSlide+xml"/>
  <Override PartName="/ppt/comments/modernComment_10F_0.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14_0.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17_0.xml" ContentType="application/vnd.ms-powerpoint.comment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20.xml" ContentType="application/vnd.openxmlformats-officedocument.presentationml.notesSlide+xml"/>
  <Override PartName="/ppt/comments/modernComment_119_0.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132_0.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124_0.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126_0.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modernComment_12B_0.xml" ContentType="application/vnd.ms-powerpoint.comment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5" r:id="rId5"/>
    <p:sldMasterId id="2147483668" r:id="rId6"/>
    <p:sldMasterId id="2147483680" r:id="rId7"/>
    <p:sldMasterId id="2147483687" r:id="rId8"/>
  </p:sldMasterIdLst>
  <p:notesMasterIdLst>
    <p:notesMasterId r:id="rId48"/>
  </p:notesMasterIdLst>
  <p:sldIdLst>
    <p:sldId id="256" r:id="rId9"/>
    <p:sldId id="257" r:id="rId10"/>
    <p:sldId id="258" r:id="rId11"/>
    <p:sldId id="261" r:id="rId12"/>
    <p:sldId id="262" r:id="rId13"/>
    <p:sldId id="263" r:id="rId14"/>
    <p:sldId id="265" r:id="rId15"/>
    <p:sldId id="266" r:id="rId16"/>
    <p:sldId id="267" r:id="rId17"/>
    <p:sldId id="268" r:id="rId18"/>
    <p:sldId id="269" r:id="rId19"/>
    <p:sldId id="270" r:id="rId20"/>
    <p:sldId id="271" r:id="rId21"/>
    <p:sldId id="272" r:id="rId22"/>
    <p:sldId id="273" r:id="rId23"/>
    <p:sldId id="275" r:id="rId24"/>
    <p:sldId id="276" r:id="rId25"/>
    <p:sldId id="298" r:id="rId26"/>
    <p:sldId id="279" r:id="rId27"/>
    <p:sldId id="281" r:id="rId28"/>
    <p:sldId id="282" r:id="rId29"/>
    <p:sldId id="283" r:id="rId30"/>
    <p:sldId id="284" r:id="rId31"/>
    <p:sldId id="285" r:id="rId32"/>
    <p:sldId id="287" r:id="rId33"/>
    <p:sldId id="288" r:id="rId34"/>
    <p:sldId id="306" r:id="rId35"/>
    <p:sldId id="291" r:id="rId36"/>
    <p:sldId id="292" r:id="rId37"/>
    <p:sldId id="293" r:id="rId38"/>
    <p:sldId id="294" r:id="rId39"/>
    <p:sldId id="296" r:id="rId40"/>
    <p:sldId id="297" r:id="rId41"/>
    <p:sldId id="299" r:id="rId42"/>
    <p:sldId id="300" r:id="rId43"/>
    <p:sldId id="301" r:id="rId44"/>
    <p:sldId id="302" r:id="rId45"/>
    <p:sldId id="303" r:id="rId46"/>
    <p:sldId id="305" r:id="rId47"/>
  </p:sldIdLst>
  <p:sldSz cx="9144000" cy="5145088"/>
  <p:notesSz cx="6858000" cy="9144000"/>
  <p:embeddedFontLst>
    <p:embeddedFont>
      <p:font typeface="Calibri" panose="020F0502020204030204" pitchFamily="34" charset="0"/>
      <p:regular r:id="rId49"/>
      <p:bold r:id="rId50"/>
      <p:italic r:id="rId51"/>
      <p:boldItalic r:id="rId52"/>
    </p:embeddedFont>
    <p:embeddedFont>
      <p:font typeface="Helvetica Neue" panose="020B0604020202020204" charset="0"/>
      <p:regular r:id="rId53"/>
      <p:bold r:id="rId54"/>
      <p:italic r:id="rId55"/>
      <p:boldItalic r:id="rId56"/>
    </p:embeddedFont>
    <p:embeddedFont>
      <p:font typeface="Montserrat SemiBold" panose="020F0502020204030204" pitchFamily="2"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505">
          <p15:clr>
            <a:srgbClr val="A4A3A4"/>
          </p15:clr>
        </p15:guide>
        <p15:guide id="2" orient="horz" pos="736">
          <p15:clr>
            <a:srgbClr val="A4A3A4"/>
          </p15:clr>
        </p15:guide>
        <p15:guide id="3" pos="2676">
          <p15:clr>
            <a:srgbClr val="A4A3A4"/>
          </p15:clr>
        </p15:guide>
        <p15:guide id="4" pos="272">
          <p15:clr>
            <a:srgbClr val="A4A3A4"/>
          </p15:clr>
        </p15:guide>
        <p15:guide id="5" pos="13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1" roundtripDataSignature="AMtx7mi/h8d4DH70XfXYkoR5HkRju3w+z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243A74-78BA-9831-00DF-BFE1FC20A6CD}" name="Ann Prosser @IEP" initials="AP@" userId="S::aprosser@economicsandpeace.org::163d62c8-cdef-44b6-8653-246f1e77140b" providerId="AD"/>
  <p188:author id="{6DFA4790-E088-18FF-56DA-DBE5B3E33277}" name="Steve Killelea" initials="SK" userId="S::skillelea@economicsandpeace.org::e0804324-2096-414d-921d-9c77a090e05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79FB9E-A868-4D85-A195-EE9541944B88}" v="68" dt="2023-06-27T12:44:03.730"/>
  </p1510:revLst>
</p1510:revInfo>
</file>

<file path=ppt/tableStyles.xml><?xml version="1.0" encoding="utf-8"?>
<a:tblStyleLst xmlns:a="http://schemas.openxmlformats.org/drawingml/2006/main" def="{093A174F-FD2C-4B1B-80BA-BC1BE7F994FC}">
  <a:tblStyle styleId="{093A174F-FD2C-4B1B-80BA-BC1BE7F994FC}"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6" d="100"/>
          <a:sy n="136" d="100"/>
        </p:scale>
        <p:origin x="816" y="96"/>
      </p:cViewPr>
      <p:guideLst>
        <p:guide orient="horz" pos="2505"/>
        <p:guide orient="horz" pos="736"/>
        <p:guide pos="2676"/>
        <p:guide pos="272"/>
        <p:guide pos="13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font" Target="fonts/font2.fntdata"/><Relationship Id="rId55" Type="http://schemas.openxmlformats.org/officeDocument/2006/relationships/font" Target="fonts/font7.fntdata"/><Relationship Id="rId76" Type="http://schemas.microsoft.com/office/2015/10/relationships/revisionInfo" Target="revisionInfo.xml"/><Relationship Id="rId7" Type="http://schemas.openxmlformats.org/officeDocument/2006/relationships/slideMaster" Target="slideMasters/slideMaster4.xml"/><Relationship Id="rId71" Type="http://customschemas.google.com/relationships/presentationmetadata" Target="metadata"/><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font" Target="fonts/font5.fntdata"/><Relationship Id="rId58" Type="http://schemas.openxmlformats.org/officeDocument/2006/relationships/font" Target="fonts/font10.fntdata"/><Relationship Id="rId74"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56" Type="http://schemas.openxmlformats.org/officeDocument/2006/relationships/font" Target="fonts/font8.fntdata"/><Relationship Id="rId77"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font" Target="fonts/font3.fntdata"/><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11.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font" Target="fonts/font6.fntdata"/><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font" Target="fonts/font4.fntdata"/><Relationship Id="rId60" Type="http://schemas.openxmlformats.org/officeDocument/2006/relationships/font" Target="fonts/font12.fntdata"/><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rts/_rels/chart1.xml.rels><?xml version="1.0" encoding="UTF-8" standalone="yes"?>
<Relationships xmlns="http://schemas.openxmlformats.org/package/2006/relationships"><Relationship Id="rId3" Type="http://schemas.openxmlformats.org/officeDocument/2006/relationships/oleObject" Target="https://economicsandpeace.sharepoint.com/Institute%20for%20Economics%20and%20Peace/Global%20Peace%20Index/2023%20GPI/Charts/Section%202%20-%20Trend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economicsandpeace.sharepoint.com/Institute%20for%20Economics%20and%20Peace/Global%20Peace%20Index/2023%20GPI/Charts/Section%202%20-%20Trend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https://economicsandpeace.sharepoint.com/Institute%20for%20Economics%20and%20Peace/Global%20Peace%20Index/2023%20GPI/Charts/Section%202%20-%20Trends.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economicsandpeace.sharepoint.com/Institute%20for%20Economics%20and%20Peace/Global%20Peace%20Index/2023%20GPI/Charts/Section%204-%20Geopolitical%20Competit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327152777777776"/>
          <c:y val="4.0431578886438488E-2"/>
          <c:w val="0.66481961805555556"/>
          <c:h val="0.84098754927327346"/>
        </c:manualLayout>
      </c:layout>
      <c:barChart>
        <c:barDir val="bar"/>
        <c:grouping val="clustered"/>
        <c:varyColors val="0"/>
        <c:ser>
          <c:idx val="0"/>
          <c:order val="0"/>
          <c:spPr>
            <a:solidFill>
              <a:srgbClr val="C00000"/>
            </a:solidFill>
            <a:ln>
              <a:noFill/>
            </a:ln>
            <a:effectLst/>
          </c:spPr>
          <c:invertIfNegative val="1"/>
          <c:cat>
            <c:strRef>
              <c:f>'[Section 2 - Trends.xlsx]Fig 2.4'!$B$13:$B$35</c:f>
              <c:strCache>
                <c:ptCount val="23"/>
                <c:pt idx="0">
                  <c:v>UN Peacekeeping Funding</c:v>
                </c:pt>
                <c:pt idx="1">
                  <c:v>Nuclear ond Heavy Weapons</c:v>
                </c:pt>
                <c:pt idx="2">
                  <c:v>Armed Services Personnel Rate</c:v>
                </c:pt>
                <c:pt idx="3">
                  <c:v>Homicide Rate</c:v>
                </c:pt>
                <c:pt idx="4">
                  <c:v>Weapons Exports</c:v>
                </c:pt>
                <c:pt idx="5">
                  <c:v>Perceptions of Criminality</c:v>
                </c:pt>
                <c:pt idx="6">
                  <c:v>Military Expenditure (% Gdp)</c:v>
                </c:pt>
                <c:pt idx="7">
                  <c:v>Access to Small Arms</c:v>
                </c:pt>
                <c:pt idx="8">
                  <c:v>Political Terror Scale</c:v>
                </c:pt>
                <c:pt idx="9">
                  <c:v>Weapons Imports</c:v>
                </c:pt>
                <c:pt idx="10">
                  <c:v>Deaths from External Conflict</c:v>
                </c:pt>
                <c:pt idx="11">
                  <c:v>Police Rate</c:v>
                </c:pt>
                <c:pt idx="12">
                  <c:v>Incarceration Rate</c:v>
                </c:pt>
                <c:pt idx="13">
                  <c:v>Violent Crime</c:v>
                </c:pt>
                <c:pt idx="14">
                  <c:v>Political Instability</c:v>
                </c:pt>
                <c:pt idx="15">
                  <c:v>Refugees and IDPs</c:v>
                </c:pt>
                <c:pt idx="16">
                  <c:v>Neighbouring Countries Relations</c:v>
                </c:pt>
                <c:pt idx="17">
                  <c:v>Organised Internal Conflict</c:v>
                </c:pt>
                <c:pt idx="18">
                  <c:v>Terrorism Impact</c:v>
                </c:pt>
                <c:pt idx="19">
                  <c:v>Deaths from Internal Conflict</c:v>
                </c:pt>
                <c:pt idx="20">
                  <c:v>Internal Conflicts Fought</c:v>
                </c:pt>
                <c:pt idx="21">
                  <c:v>External Conflicts Fought</c:v>
                </c:pt>
                <c:pt idx="22">
                  <c:v>Violent Demonstrations</c:v>
                </c:pt>
              </c:strCache>
            </c:strRef>
          </c:cat>
          <c:val>
            <c:numRef>
              <c:f>'[Section 2 - Trends.xlsx]Fig 2.4'!$C$13:$C$35</c:f>
              <c:numCache>
                <c:formatCode>0.000</c:formatCode>
                <c:ptCount val="23"/>
                <c:pt idx="0">
                  <c:v>-0.25922006555285998</c:v>
                </c:pt>
                <c:pt idx="1">
                  <c:v>-9.0626564120779907E-2</c:v>
                </c:pt>
                <c:pt idx="2">
                  <c:v>-7.5564650399226899E-2</c:v>
                </c:pt>
                <c:pt idx="3">
                  <c:v>-7.4899314507430398E-2</c:v>
                </c:pt>
                <c:pt idx="4">
                  <c:v>-2.5654595546466898E-2</c:v>
                </c:pt>
                <c:pt idx="5">
                  <c:v>-2.4929567560750699E-2</c:v>
                </c:pt>
                <c:pt idx="6">
                  <c:v>-1.4553514228238E-2</c:v>
                </c:pt>
                <c:pt idx="7">
                  <c:v>6.36647760157416E-3</c:v>
                </c:pt>
                <c:pt idx="8">
                  <c:v>9.6796182685752203E-3</c:v>
                </c:pt>
                <c:pt idx="9">
                  <c:v>1.43413466422773E-2</c:v>
                </c:pt>
                <c:pt idx="10">
                  <c:v>2.9064927142662601E-2</c:v>
                </c:pt>
                <c:pt idx="11">
                  <c:v>3.1061589705098501E-2</c:v>
                </c:pt>
                <c:pt idx="12">
                  <c:v>3.4521456021889198E-2</c:v>
                </c:pt>
                <c:pt idx="13">
                  <c:v>5.0259279770424201E-2</c:v>
                </c:pt>
                <c:pt idx="14">
                  <c:v>8.7710258722288201E-2</c:v>
                </c:pt>
                <c:pt idx="15">
                  <c:v>0.103178050488606</c:v>
                </c:pt>
                <c:pt idx="16">
                  <c:v>0.10983954695611201</c:v>
                </c:pt>
                <c:pt idx="17">
                  <c:v>0.116215272582173</c:v>
                </c:pt>
                <c:pt idx="18">
                  <c:v>0.117056212707029</c:v>
                </c:pt>
                <c:pt idx="19">
                  <c:v>0.14616467235344599</c:v>
                </c:pt>
                <c:pt idx="20">
                  <c:v>0.171810073773809</c:v>
                </c:pt>
                <c:pt idx="21">
                  <c:v>0.52997694460135802</c:v>
                </c:pt>
                <c:pt idx="22" formatCode="#,##0.000">
                  <c:v>0.53034571737012604</c:v>
                </c:pt>
              </c:numCache>
            </c:numRef>
          </c:val>
          <c:extLst>
            <c:ext xmlns:c14="http://schemas.microsoft.com/office/drawing/2007/8/2/chart" uri="{6F2FDCE9-48DA-4B69-8628-5D25D57E5C99}">
              <c14:invertSolidFillFmt>
                <c14:spPr xmlns:c14="http://schemas.microsoft.com/office/drawing/2007/8/2/chart">
                  <a:solidFill>
                    <a:srgbClr val="92D050"/>
                  </a:solidFill>
                  <a:ln>
                    <a:noFill/>
                  </a:ln>
                  <a:effectLst/>
                </c14:spPr>
              </c14:invertSolidFillFmt>
            </c:ext>
            <c:ext xmlns:c16="http://schemas.microsoft.com/office/drawing/2014/chart" uri="{C3380CC4-5D6E-409C-BE32-E72D297353CC}">
              <c16:uniqueId val="{00000000-4F52-4495-B6FF-DDDA008BC8F5}"/>
            </c:ext>
          </c:extLst>
        </c:ser>
        <c:dLbls>
          <c:showLegendKey val="0"/>
          <c:showVal val="0"/>
          <c:showCatName val="0"/>
          <c:showSerName val="0"/>
          <c:showPercent val="0"/>
          <c:showBubbleSize val="0"/>
        </c:dLbls>
        <c:gapWidth val="38"/>
        <c:axId val="762417224"/>
        <c:axId val="762421160"/>
      </c:barChart>
      <c:catAx>
        <c:axId val="762417224"/>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62421160"/>
        <c:crosses val="autoZero"/>
        <c:auto val="1"/>
        <c:lblAlgn val="ctr"/>
        <c:lblOffset val="100"/>
        <c:noMultiLvlLbl val="0"/>
      </c:catAx>
      <c:valAx>
        <c:axId val="762421160"/>
        <c:scaling>
          <c:orientation val="minMax"/>
          <c:max val="0.55000000000000004"/>
          <c:min val="-0.30000000000000004"/>
        </c:scaling>
        <c:delete val="0"/>
        <c:axPos val="b"/>
        <c:majorGridlines>
          <c:spPr>
            <a:ln w="9525" cap="flat" cmpd="sng" algn="ctr">
              <a:solidFill>
                <a:schemeClr val="bg1">
                  <a:lumMod val="9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6241722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AU" sz="1050" b="1">
                <a:latin typeface="Arial" panose="020B0604020202020204" pitchFamily="34" charset="0"/>
                <a:cs typeface="Arial" panose="020B0604020202020204" pitchFamily="34" charset="0"/>
              </a:rPr>
              <a:t>External conflicts fought </a:t>
            </a:r>
          </a:p>
        </c:rich>
      </c:tx>
      <c:layout>
        <c:manualLayout>
          <c:xMode val="edge"/>
          <c:yMode val="edge"/>
          <c:x val="0.37278425925925923"/>
          <c:y val="3.0238095238095238E-2"/>
        </c:manualLayout>
      </c:layout>
      <c:overlay val="0"/>
      <c:spPr>
        <a:noFill/>
        <a:ln>
          <a:noFill/>
        </a:ln>
        <a:effectLst/>
      </c:spPr>
      <c:txPr>
        <a:bodyPr rot="0" spcFirstLastPara="1" vertOverflow="ellipsis" vert="horz" wrap="square" anchor="ctr" anchorCtr="1"/>
        <a:lstStyle/>
        <a:p>
          <a:pPr>
            <a:defRPr sz="105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9681060112451873"/>
          <c:y val="0.13140992063492063"/>
          <c:w val="0.76791136540822724"/>
          <c:h val="0.76647777777777781"/>
        </c:manualLayout>
      </c:layout>
      <c:lineChart>
        <c:grouping val="standard"/>
        <c:varyColors val="0"/>
        <c:ser>
          <c:idx val="0"/>
          <c:order val="0"/>
          <c:tx>
            <c:strRef>
              <c:f>'[Section 2 - Trends.xlsx]Fig 2.6'!$F$10</c:f>
              <c:strCache>
                <c:ptCount val="1"/>
                <c:pt idx="0">
                  <c:v>External Conflicts Fought</c:v>
                </c:pt>
              </c:strCache>
            </c:strRef>
          </c:tx>
          <c:spPr>
            <a:ln w="22225" cap="rnd">
              <a:solidFill>
                <a:srgbClr val="FF5050"/>
              </a:solidFill>
              <a:round/>
            </a:ln>
            <a:effectLst/>
          </c:spPr>
          <c:marker>
            <c:symbol val="none"/>
          </c:marker>
          <c:cat>
            <c:numRef>
              <c:f>'[Section 2 - Trends.xlsx]Fig 2.6'!$E$11:$E$26</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'[Section 2 - Trends.xlsx]Fig 2.6'!$F$11:$F$26</c:f>
              <c:numCache>
                <c:formatCode>General</c:formatCode>
                <c:ptCount val="16"/>
                <c:pt idx="0">
                  <c:v>1.1602484472049699</c:v>
                </c:pt>
                <c:pt idx="1">
                  <c:v>1.19860248447205</c:v>
                </c:pt>
                <c:pt idx="2">
                  <c:v>1.22748447204969</c:v>
                </c:pt>
                <c:pt idx="3">
                  <c:v>1.24006211180124</c:v>
                </c:pt>
                <c:pt idx="4">
                  <c:v>1.24783950617284</c:v>
                </c:pt>
                <c:pt idx="5">
                  <c:v>1.25555555555556</c:v>
                </c:pt>
                <c:pt idx="6">
                  <c:v>1.25817901234568</c:v>
                </c:pt>
                <c:pt idx="7">
                  <c:v>1.2813271604938301</c:v>
                </c:pt>
                <c:pt idx="8">
                  <c:v>1.37776073619632</c:v>
                </c:pt>
                <c:pt idx="9">
                  <c:v>1.5007668711656399</c:v>
                </c:pt>
                <c:pt idx="10">
                  <c:v>1.5452453987730099</c:v>
                </c:pt>
                <c:pt idx="11">
                  <c:v>1.64493865030675</c:v>
                </c:pt>
                <c:pt idx="12">
                  <c:v>1.6989263803681001</c:v>
                </c:pt>
                <c:pt idx="13">
                  <c:v>1.70122699386503</c:v>
                </c:pt>
                <c:pt idx="14">
                  <c:v>1.70092024539877</c:v>
                </c:pt>
                <c:pt idx="15">
                  <c:v>1.77515337423313</c:v>
                </c:pt>
              </c:numCache>
            </c:numRef>
          </c:val>
          <c:smooth val="0"/>
          <c:extLst>
            <c:ext xmlns:c16="http://schemas.microsoft.com/office/drawing/2014/chart" uri="{C3380CC4-5D6E-409C-BE32-E72D297353CC}">
              <c16:uniqueId val="{00000000-FCC2-4E36-A68B-165E941B1102}"/>
            </c:ext>
          </c:extLst>
        </c:ser>
        <c:dLbls>
          <c:showLegendKey val="0"/>
          <c:showVal val="0"/>
          <c:showCatName val="0"/>
          <c:showSerName val="0"/>
          <c:showPercent val="0"/>
          <c:showBubbleSize val="0"/>
        </c:dLbls>
        <c:smooth val="0"/>
        <c:axId val="768286712"/>
        <c:axId val="768287040"/>
      </c:lineChart>
      <c:catAx>
        <c:axId val="768286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68287040"/>
        <c:crosses val="autoZero"/>
        <c:auto val="1"/>
        <c:lblAlgn val="ctr"/>
        <c:lblOffset val="100"/>
        <c:tickLblSkip val="3"/>
        <c:noMultiLvlLbl val="0"/>
      </c:catAx>
      <c:valAx>
        <c:axId val="768287040"/>
        <c:scaling>
          <c:orientation val="minMax"/>
          <c:min val="1.1000000000000001"/>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800" b="1">
                    <a:latin typeface="Arial" panose="020B0604020202020204" pitchFamily="34" charset="0"/>
                    <a:cs typeface="Arial" panose="020B0604020202020204" pitchFamily="34" charset="0"/>
                  </a:rPr>
                  <a:t>Indicator Score</a:t>
                </a:r>
              </a:p>
            </c:rich>
          </c:tx>
          <c:layout>
            <c:manualLayout>
              <c:xMode val="edge"/>
              <c:yMode val="edge"/>
              <c:x val="2.1045471328613331E-2"/>
              <c:y val="0.35382744554378504"/>
            </c:manualLayout>
          </c:layout>
          <c:overlay val="0"/>
          <c:spPr>
            <a:noFill/>
            <a:ln>
              <a:noFill/>
            </a:ln>
            <a:effectLst/>
          </c:spPr>
          <c:txPr>
            <a:bodyPr rot="-5400000" spcFirstLastPara="1" vertOverflow="ellipsis" vert="horz" wrap="square" anchor="ctr" anchorCtr="1"/>
            <a:lstStyle/>
            <a:p>
              <a:pPr>
                <a:defRPr sz="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68286712"/>
        <c:crosses val="autoZero"/>
        <c:crossBetween val="between"/>
        <c:majorUnit val="0.1"/>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AU" sz="1050" b="1">
                <a:latin typeface="Arial" panose="020B0604020202020204" pitchFamily="34" charset="0"/>
                <a:cs typeface="Arial" panose="020B0604020202020204" pitchFamily="34" charset="0"/>
              </a:rPr>
              <a:t>Intensity</a:t>
            </a:r>
            <a:r>
              <a:rPr lang="en-AU" sz="1050" b="1" baseline="0">
                <a:latin typeface="Arial" panose="020B0604020202020204" pitchFamily="34" charset="0"/>
                <a:cs typeface="Arial" panose="020B0604020202020204" pitchFamily="34" charset="0"/>
              </a:rPr>
              <a:t> of</a:t>
            </a:r>
            <a:r>
              <a:rPr lang="en-AU" sz="1050" b="1">
                <a:latin typeface="Arial" panose="020B0604020202020204" pitchFamily="34" charset="0"/>
                <a:cs typeface="Arial" panose="020B0604020202020204" pitchFamily="34" charset="0"/>
              </a:rPr>
              <a:t> internal conflict</a:t>
            </a:r>
          </a:p>
        </c:rich>
      </c:tx>
      <c:layout>
        <c:manualLayout>
          <c:xMode val="edge"/>
          <c:yMode val="edge"/>
          <c:x val="0.27653316615454016"/>
          <c:y val="3.0238138520269041E-2"/>
        </c:manualLayout>
      </c:layout>
      <c:overlay val="0"/>
      <c:spPr>
        <a:noFill/>
        <a:ln>
          <a:noFill/>
        </a:ln>
        <a:effectLst/>
      </c:spPr>
      <c:txPr>
        <a:bodyPr rot="0" spcFirstLastPara="1" vertOverflow="ellipsis" vert="horz" wrap="square" anchor="ctr" anchorCtr="1"/>
        <a:lstStyle/>
        <a:p>
          <a:pPr>
            <a:defRPr sz="105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2385995232147557"/>
          <c:y val="0.13140992063492063"/>
          <c:w val="0.74086219932787578"/>
          <c:h val="0.76647777777777781"/>
        </c:manualLayout>
      </c:layout>
      <c:lineChart>
        <c:grouping val="standard"/>
        <c:varyColors val="0"/>
        <c:ser>
          <c:idx val="0"/>
          <c:order val="0"/>
          <c:tx>
            <c:strRef>
              <c:f>'[Section 2 - Trends.xlsx]Fig 2.6'!$F$10</c:f>
              <c:strCache>
                <c:ptCount val="1"/>
                <c:pt idx="0">
                  <c:v>External Conflicts Fought</c:v>
                </c:pt>
              </c:strCache>
            </c:strRef>
          </c:tx>
          <c:spPr>
            <a:ln w="22225" cap="rnd">
              <a:solidFill>
                <a:schemeClr val="accent2">
                  <a:lumMod val="75000"/>
                </a:schemeClr>
              </a:solidFill>
              <a:round/>
            </a:ln>
            <a:effectLst/>
          </c:spPr>
          <c:marker>
            <c:symbol val="none"/>
          </c:marker>
          <c:cat>
            <c:numRef>
              <c:f>'[Section 2 - Trends.xlsx]Fig 2.6'!$H$11:$H$26</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'[Section 2 - Trends.xlsx]Fig 2.6'!$I$11:$I$26</c:f>
              <c:numCache>
                <c:formatCode>General</c:formatCode>
                <c:ptCount val="16"/>
                <c:pt idx="0">
                  <c:v>2.29192546583851</c:v>
                </c:pt>
                <c:pt idx="1">
                  <c:v>2.3167701863354</c:v>
                </c:pt>
                <c:pt idx="2">
                  <c:v>2.3447204968944102</c:v>
                </c:pt>
                <c:pt idx="3">
                  <c:v>2.3819875776397499</c:v>
                </c:pt>
                <c:pt idx="4">
                  <c:v>2.4228395061728398</c:v>
                </c:pt>
                <c:pt idx="5">
                  <c:v>2.42592592592593</c:v>
                </c:pt>
                <c:pt idx="6">
                  <c:v>2.4135802469135799</c:v>
                </c:pt>
                <c:pt idx="7">
                  <c:v>2.4074074074074101</c:v>
                </c:pt>
                <c:pt idx="8">
                  <c:v>2.4355828220858902</c:v>
                </c:pt>
                <c:pt idx="9">
                  <c:v>2.44171779141104</c:v>
                </c:pt>
                <c:pt idx="10">
                  <c:v>2.46625766871166</c:v>
                </c:pt>
                <c:pt idx="11">
                  <c:v>2.47852760736196</c:v>
                </c:pt>
                <c:pt idx="12">
                  <c:v>2.52147239263804</c:v>
                </c:pt>
                <c:pt idx="13">
                  <c:v>2.50306748466258</c:v>
                </c:pt>
                <c:pt idx="14">
                  <c:v>2.5644171779141098</c:v>
                </c:pt>
                <c:pt idx="15">
                  <c:v>2.55828220858896</c:v>
                </c:pt>
              </c:numCache>
            </c:numRef>
          </c:val>
          <c:smooth val="0"/>
          <c:extLst>
            <c:ext xmlns:c16="http://schemas.microsoft.com/office/drawing/2014/chart" uri="{C3380CC4-5D6E-409C-BE32-E72D297353CC}">
              <c16:uniqueId val="{00000000-0A1F-4030-A293-8E11EFB73BA1}"/>
            </c:ext>
          </c:extLst>
        </c:ser>
        <c:dLbls>
          <c:showLegendKey val="0"/>
          <c:showVal val="0"/>
          <c:showCatName val="0"/>
          <c:showSerName val="0"/>
          <c:showPercent val="0"/>
          <c:showBubbleSize val="0"/>
        </c:dLbls>
        <c:smooth val="0"/>
        <c:axId val="768286712"/>
        <c:axId val="768287040"/>
      </c:lineChart>
      <c:catAx>
        <c:axId val="768286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68287040"/>
        <c:crosses val="autoZero"/>
        <c:auto val="1"/>
        <c:lblAlgn val="ctr"/>
        <c:lblOffset val="100"/>
        <c:tickLblSkip val="3"/>
        <c:noMultiLvlLbl val="0"/>
      </c:catAx>
      <c:valAx>
        <c:axId val="768287040"/>
        <c:scaling>
          <c:orientation val="minMax"/>
          <c:min val="2.2000000000000002"/>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800" b="1">
                    <a:latin typeface="Arial" panose="020B0604020202020204" pitchFamily="34" charset="0"/>
                    <a:cs typeface="Arial" panose="020B0604020202020204" pitchFamily="34" charset="0"/>
                  </a:rPr>
                  <a:t>Indicator Score</a:t>
                </a:r>
              </a:p>
            </c:rich>
          </c:tx>
          <c:layout>
            <c:manualLayout>
              <c:xMode val="edge"/>
              <c:yMode val="edge"/>
              <c:x val="2.1045471328613331E-2"/>
              <c:y val="0.35382744554378504"/>
            </c:manualLayout>
          </c:layout>
          <c:overlay val="0"/>
          <c:spPr>
            <a:noFill/>
            <a:ln>
              <a:noFill/>
            </a:ln>
            <a:effectLst/>
          </c:spPr>
          <c:txPr>
            <a:bodyPr rot="-5400000" spcFirstLastPara="1" vertOverflow="ellipsis" vert="horz" wrap="square" anchor="ctr" anchorCtr="1"/>
            <a:lstStyle/>
            <a:p>
              <a:pPr>
                <a:defRPr sz="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68286712"/>
        <c:crosses val="autoZero"/>
        <c:crossBetween val="between"/>
        <c:majorUnit val="5.000000000000001E-2"/>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'[Section 4- Geopolitical Competition.xlsx]Fig 4.2'!$C$10</c:f>
              <c:strCache>
                <c:ptCount val="1"/>
                <c:pt idx="0">
                  <c:v>Interstate</c:v>
                </c:pt>
              </c:strCache>
            </c:strRef>
          </c:tx>
          <c:spPr>
            <a:ln w="22225" cap="rnd">
              <a:solidFill>
                <a:srgbClr val="002060"/>
              </a:solidFill>
              <a:round/>
            </a:ln>
            <a:effectLst/>
          </c:spPr>
          <c:marker>
            <c:symbol val="none"/>
          </c:marker>
          <c:dLbls>
            <c:dLbl>
              <c:idx val="40"/>
              <c:layout>
                <c:manualLayout>
                  <c:x val="-4.3904019030722143E-2"/>
                  <c:y val="-4.771327160493827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612B-4AEE-B375-6DE24F951B2F}"/>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0"/>
              </c:ext>
            </c:extLst>
          </c:dLbls>
          <c:cat>
            <c:numRef>
              <c:f>'[Section 4- Geopolitical Competition.xlsx]Fig 4.2'!$B$11:$B$56</c:f>
              <c:numCache>
                <c:formatCode>General</c:formatCode>
                <c:ptCount val="46"/>
                <c:pt idx="0">
                  <c:v>1976</c:v>
                </c:pt>
                <c:pt idx="1">
                  <c:v>1977</c:v>
                </c:pt>
                <c:pt idx="2">
                  <c:v>1978</c:v>
                </c:pt>
                <c:pt idx="3">
                  <c:v>1979</c:v>
                </c:pt>
                <c:pt idx="4">
                  <c:v>1980</c:v>
                </c:pt>
                <c:pt idx="5">
                  <c:v>1981</c:v>
                </c:pt>
                <c:pt idx="6">
                  <c:v>1982</c:v>
                </c:pt>
                <c:pt idx="7">
                  <c:v>1983</c:v>
                </c:pt>
                <c:pt idx="8">
                  <c:v>1984</c:v>
                </c:pt>
                <c:pt idx="9">
                  <c:v>1985</c:v>
                </c:pt>
                <c:pt idx="10">
                  <c:v>1986</c:v>
                </c:pt>
                <c:pt idx="11">
                  <c:v>1987</c:v>
                </c:pt>
                <c:pt idx="12">
                  <c:v>1988</c:v>
                </c:pt>
                <c:pt idx="13">
                  <c:v>1989</c:v>
                </c:pt>
                <c:pt idx="14">
                  <c:v>1990</c:v>
                </c:pt>
                <c:pt idx="15">
                  <c:v>1991</c:v>
                </c:pt>
                <c:pt idx="16">
                  <c:v>1992</c:v>
                </c:pt>
                <c:pt idx="17">
                  <c:v>1993</c:v>
                </c:pt>
                <c:pt idx="18">
                  <c:v>1994</c:v>
                </c:pt>
                <c:pt idx="19">
                  <c:v>1995</c:v>
                </c:pt>
                <c:pt idx="20">
                  <c:v>1996</c:v>
                </c:pt>
                <c:pt idx="21">
                  <c:v>1997</c:v>
                </c:pt>
                <c:pt idx="22">
                  <c:v>1998</c:v>
                </c:pt>
                <c:pt idx="23">
                  <c:v>1999</c:v>
                </c:pt>
                <c:pt idx="24">
                  <c:v>2000</c:v>
                </c:pt>
                <c:pt idx="25">
                  <c:v>2001</c:v>
                </c:pt>
                <c:pt idx="26">
                  <c:v>2002</c:v>
                </c:pt>
                <c:pt idx="27">
                  <c:v>2003</c:v>
                </c:pt>
                <c:pt idx="28">
                  <c:v>2004</c:v>
                </c:pt>
                <c:pt idx="29">
                  <c:v>2005</c:v>
                </c:pt>
                <c:pt idx="30">
                  <c:v>2006</c:v>
                </c:pt>
                <c:pt idx="31">
                  <c:v>2007</c:v>
                </c:pt>
                <c:pt idx="32">
                  <c:v>2008</c:v>
                </c:pt>
                <c:pt idx="33">
                  <c:v>2009</c:v>
                </c:pt>
                <c:pt idx="34">
                  <c:v>2010</c:v>
                </c:pt>
                <c:pt idx="35">
                  <c:v>2011</c:v>
                </c:pt>
                <c:pt idx="36">
                  <c:v>2012</c:v>
                </c:pt>
                <c:pt idx="37">
                  <c:v>2013</c:v>
                </c:pt>
                <c:pt idx="38">
                  <c:v>2014</c:v>
                </c:pt>
                <c:pt idx="39">
                  <c:v>2015</c:v>
                </c:pt>
                <c:pt idx="40">
                  <c:v>2016</c:v>
                </c:pt>
                <c:pt idx="41">
                  <c:v>2017</c:v>
                </c:pt>
                <c:pt idx="42">
                  <c:v>2018</c:v>
                </c:pt>
                <c:pt idx="43">
                  <c:v>2019</c:v>
                </c:pt>
                <c:pt idx="44">
                  <c:v>2020</c:v>
                </c:pt>
                <c:pt idx="45">
                  <c:v>2021</c:v>
                </c:pt>
              </c:numCache>
            </c:numRef>
          </c:cat>
          <c:val>
            <c:numRef>
              <c:f>'[Section 4- Geopolitical Competition.xlsx]Fig 4.2'!$C$11:$C$56</c:f>
              <c:numCache>
                <c:formatCode>General</c:formatCode>
                <c:ptCount val="46"/>
                <c:pt idx="0">
                  <c:v>1</c:v>
                </c:pt>
                <c:pt idx="1">
                  <c:v>3</c:v>
                </c:pt>
                <c:pt idx="2">
                  <c:v>4</c:v>
                </c:pt>
                <c:pt idx="3">
                  <c:v>3</c:v>
                </c:pt>
                <c:pt idx="4">
                  <c:v>3</c:v>
                </c:pt>
                <c:pt idx="5">
                  <c:v>2</c:v>
                </c:pt>
                <c:pt idx="6">
                  <c:v>2</c:v>
                </c:pt>
                <c:pt idx="7">
                  <c:v>4</c:v>
                </c:pt>
                <c:pt idx="8">
                  <c:v>3</c:v>
                </c:pt>
                <c:pt idx="9">
                  <c:v>2</c:v>
                </c:pt>
                <c:pt idx="10">
                  <c:v>3</c:v>
                </c:pt>
                <c:pt idx="11">
                  <c:v>5</c:v>
                </c:pt>
                <c:pt idx="12">
                  <c:v>3</c:v>
                </c:pt>
                <c:pt idx="13">
                  <c:v>2</c:v>
                </c:pt>
                <c:pt idx="14">
                  <c:v>2</c:v>
                </c:pt>
                <c:pt idx="15">
                  <c:v>2</c:v>
                </c:pt>
                <c:pt idx="16">
                  <c:v>1</c:v>
                </c:pt>
                <c:pt idx="17">
                  <c:v>0</c:v>
                </c:pt>
                <c:pt idx="18">
                  <c:v>1</c:v>
                </c:pt>
                <c:pt idx="19">
                  <c:v>1</c:v>
                </c:pt>
                <c:pt idx="20">
                  <c:v>2</c:v>
                </c:pt>
                <c:pt idx="21">
                  <c:v>1</c:v>
                </c:pt>
                <c:pt idx="22">
                  <c:v>2</c:v>
                </c:pt>
                <c:pt idx="23">
                  <c:v>2</c:v>
                </c:pt>
                <c:pt idx="24">
                  <c:v>2</c:v>
                </c:pt>
                <c:pt idx="25">
                  <c:v>2</c:v>
                </c:pt>
                <c:pt idx="26">
                  <c:v>1</c:v>
                </c:pt>
                <c:pt idx="27">
                  <c:v>2</c:v>
                </c:pt>
                <c:pt idx="28">
                  <c:v>0</c:v>
                </c:pt>
                <c:pt idx="29">
                  <c:v>0</c:v>
                </c:pt>
                <c:pt idx="30">
                  <c:v>0</c:v>
                </c:pt>
                <c:pt idx="31">
                  <c:v>0</c:v>
                </c:pt>
                <c:pt idx="32">
                  <c:v>1</c:v>
                </c:pt>
                <c:pt idx="33">
                  <c:v>0</c:v>
                </c:pt>
                <c:pt idx="34">
                  <c:v>0</c:v>
                </c:pt>
                <c:pt idx="35">
                  <c:v>1</c:v>
                </c:pt>
                <c:pt idx="36">
                  <c:v>1</c:v>
                </c:pt>
                <c:pt idx="37">
                  <c:v>1</c:v>
                </c:pt>
                <c:pt idx="38">
                  <c:v>1</c:v>
                </c:pt>
                <c:pt idx="39">
                  <c:v>1</c:v>
                </c:pt>
                <c:pt idx="40">
                  <c:v>2</c:v>
                </c:pt>
                <c:pt idx="41">
                  <c:v>1</c:v>
                </c:pt>
                <c:pt idx="42">
                  <c:v>2</c:v>
                </c:pt>
                <c:pt idx="43">
                  <c:v>2</c:v>
                </c:pt>
                <c:pt idx="44">
                  <c:v>3</c:v>
                </c:pt>
                <c:pt idx="45">
                  <c:v>2</c:v>
                </c:pt>
              </c:numCache>
            </c:numRef>
          </c:val>
          <c:smooth val="0"/>
          <c:extLst>
            <c:ext xmlns:c16="http://schemas.microsoft.com/office/drawing/2014/chart" uri="{C3380CC4-5D6E-409C-BE32-E72D297353CC}">
              <c16:uniqueId val="{00000001-612B-4AEE-B375-6DE24F951B2F}"/>
            </c:ext>
          </c:extLst>
        </c:ser>
        <c:ser>
          <c:idx val="1"/>
          <c:order val="1"/>
          <c:tx>
            <c:strRef>
              <c:f>'[Section 4- Geopolitical Competition.xlsx]Fig 4.2'!$D$10</c:f>
              <c:strCache>
                <c:ptCount val="1"/>
                <c:pt idx="0">
                  <c:v>Intrastate</c:v>
                </c:pt>
              </c:strCache>
            </c:strRef>
          </c:tx>
          <c:spPr>
            <a:ln w="22225" cap="rnd">
              <a:solidFill>
                <a:srgbClr val="C00000"/>
              </a:solidFill>
              <a:round/>
            </a:ln>
            <a:effectLst/>
          </c:spPr>
          <c:marker>
            <c:symbol val="none"/>
          </c:marker>
          <c:dLbls>
            <c:dLbl>
              <c:idx val="40"/>
              <c:dLblPos val="l"/>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612B-4AEE-B375-6DE24F951B2F}"/>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C00000"/>
                    </a:solidFill>
                    <a:latin typeface="Arial" panose="020B0604020202020204" pitchFamily="34" charset="0"/>
                    <a:ea typeface="+mn-ea"/>
                    <a:cs typeface="Arial" panose="020B0604020202020204" pitchFamily="34" charset="0"/>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'[Section 4- Geopolitical Competition.xlsx]Fig 4.2'!$B$11:$B$56</c:f>
              <c:numCache>
                <c:formatCode>General</c:formatCode>
                <c:ptCount val="46"/>
                <c:pt idx="0">
                  <c:v>1976</c:v>
                </c:pt>
                <c:pt idx="1">
                  <c:v>1977</c:v>
                </c:pt>
                <c:pt idx="2">
                  <c:v>1978</c:v>
                </c:pt>
                <c:pt idx="3">
                  <c:v>1979</c:v>
                </c:pt>
                <c:pt idx="4">
                  <c:v>1980</c:v>
                </c:pt>
                <c:pt idx="5">
                  <c:v>1981</c:v>
                </c:pt>
                <c:pt idx="6">
                  <c:v>1982</c:v>
                </c:pt>
                <c:pt idx="7">
                  <c:v>1983</c:v>
                </c:pt>
                <c:pt idx="8">
                  <c:v>1984</c:v>
                </c:pt>
                <c:pt idx="9">
                  <c:v>1985</c:v>
                </c:pt>
                <c:pt idx="10">
                  <c:v>1986</c:v>
                </c:pt>
                <c:pt idx="11">
                  <c:v>1987</c:v>
                </c:pt>
                <c:pt idx="12">
                  <c:v>1988</c:v>
                </c:pt>
                <c:pt idx="13">
                  <c:v>1989</c:v>
                </c:pt>
                <c:pt idx="14">
                  <c:v>1990</c:v>
                </c:pt>
                <c:pt idx="15">
                  <c:v>1991</c:v>
                </c:pt>
                <c:pt idx="16">
                  <c:v>1992</c:v>
                </c:pt>
                <c:pt idx="17">
                  <c:v>1993</c:v>
                </c:pt>
                <c:pt idx="18">
                  <c:v>1994</c:v>
                </c:pt>
                <c:pt idx="19">
                  <c:v>1995</c:v>
                </c:pt>
                <c:pt idx="20">
                  <c:v>1996</c:v>
                </c:pt>
                <c:pt idx="21">
                  <c:v>1997</c:v>
                </c:pt>
                <c:pt idx="22">
                  <c:v>1998</c:v>
                </c:pt>
                <c:pt idx="23">
                  <c:v>1999</c:v>
                </c:pt>
                <c:pt idx="24">
                  <c:v>2000</c:v>
                </c:pt>
                <c:pt idx="25">
                  <c:v>2001</c:v>
                </c:pt>
                <c:pt idx="26">
                  <c:v>2002</c:v>
                </c:pt>
                <c:pt idx="27">
                  <c:v>2003</c:v>
                </c:pt>
                <c:pt idx="28">
                  <c:v>2004</c:v>
                </c:pt>
                <c:pt idx="29">
                  <c:v>2005</c:v>
                </c:pt>
                <c:pt idx="30">
                  <c:v>2006</c:v>
                </c:pt>
                <c:pt idx="31">
                  <c:v>2007</c:v>
                </c:pt>
                <c:pt idx="32">
                  <c:v>2008</c:v>
                </c:pt>
                <c:pt idx="33">
                  <c:v>2009</c:v>
                </c:pt>
                <c:pt idx="34">
                  <c:v>2010</c:v>
                </c:pt>
                <c:pt idx="35">
                  <c:v>2011</c:v>
                </c:pt>
                <c:pt idx="36">
                  <c:v>2012</c:v>
                </c:pt>
                <c:pt idx="37">
                  <c:v>2013</c:v>
                </c:pt>
                <c:pt idx="38">
                  <c:v>2014</c:v>
                </c:pt>
                <c:pt idx="39">
                  <c:v>2015</c:v>
                </c:pt>
                <c:pt idx="40">
                  <c:v>2016</c:v>
                </c:pt>
                <c:pt idx="41">
                  <c:v>2017</c:v>
                </c:pt>
                <c:pt idx="42">
                  <c:v>2018</c:v>
                </c:pt>
                <c:pt idx="43">
                  <c:v>2019</c:v>
                </c:pt>
                <c:pt idx="44">
                  <c:v>2020</c:v>
                </c:pt>
                <c:pt idx="45">
                  <c:v>2021</c:v>
                </c:pt>
              </c:numCache>
            </c:numRef>
          </c:cat>
          <c:val>
            <c:numRef>
              <c:f>'[Section 4- Geopolitical Competition.xlsx]Fig 4.2'!$D$11:$D$56</c:f>
              <c:numCache>
                <c:formatCode>General</c:formatCode>
                <c:ptCount val="46"/>
                <c:pt idx="0">
                  <c:v>29</c:v>
                </c:pt>
                <c:pt idx="1">
                  <c:v>29</c:v>
                </c:pt>
                <c:pt idx="2">
                  <c:v>29</c:v>
                </c:pt>
                <c:pt idx="3">
                  <c:v>34</c:v>
                </c:pt>
                <c:pt idx="4">
                  <c:v>30</c:v>
                </c:pt>
                <c:pt idx="5">
                  <c:v>33</c:v>
                </c:pt>
                <c:pt idx="6">
                  <c:v>37</c:v>
                </c:pt>
                <c:pt idx="7">
                  <c:v>33</c:v>
                </c:pt>
                <c:pt idx="8">
                  <c:v>34</c:v>
                </c:pt>
                <c:pt idx="9">
                  <c:v>32</c:v>
                </c:pt>
                <c:pt idx="10">
                  <c:v>36</c:v>
                </c:pt>
                <c:pt idx="11">
                  <c:v>37</c:v>
                </c:pt>
                <c:pt idx="12">
                  <c:v>32</c:v>
                </c:pt>
                <c:pt idx="13">
                  <c:v>33</c:v>
                </c:pt>
                <c:pt idx="14">
                  <c:v>44</c:v>
                </c:pt>
                <c:pt idx="15">
                  <c:v>49</c:v>
                </c:pt>
                <c:pt idx="16">
                  <c:v>45</c:v>
                </c:pt>
                <c:pt idx="17">
                  <c:v>38</c:v>
                </c:pt>
                <c:pt idx="18">
                  <c:v>46</c:v>
                </c:pt>
                <c:pt idx="19">
                  <c:v>38</c:v>
                </c:pt>
                <c:pt idx="20">
                  <c:v>36</c:v>
                </c:pt>
                <c:pt idx="21">
                  <c:v>34</c:v>
                </c:pt>
                <c:pt idx="22">
                  <c:v>32</c:v>
                </c:pt>
                <c:pt idx="23">
                  <c:v>32</c:v>
                </c:pt>
                <c:pt idx="24">
                  <c:v>33</c:v>
                </c:pt>
                <c:pt idx="25">
                  <c:v>32</c:v>
                </c:pt>
                <c:pt idx="26">
                  <c:v>29</c:v>
                </c:pt>
                <c:pt idx="27">
                  <c:v>28</c:v>
                </c:pt>
                <c:pt idx="28">
                  <c:v>29</c:v>
                </c:pt>
                <c:pt idx="29">
                  <c:v>28</c:v>
                </c:pt>
                <c:pt idx="30">
                  <c:v>28</c:v>
                </c:pt>
                <c:pt idx="31">
                  <c:v>31</c:v>
                </c:pt>
                <c:pt idx="32">
                  <c:v>30</c:v>
                </c:pt>
                <c:pt idx="33">
                  <c:v>30</c:v>
                </c:pt>
                <c:pt idx="34">
                  <c:v>23</c:v>
                </c:pt>
                <c:pt idx="35">
                  <c:v>27</c:v>
                </c:pt>
                <c:pt idx="36">
                  <c:v>23</c:v>
                </c:pt>
                <c:pt idx="37">
                  <c:v>28</c:v>
                </c:pt>
                <c:pt idx="38">
                  <c:v>29</c:v>
                </c:pt>
                <c:pt idx="39">
                  <c:v>32</c:v>
                </c:pt>
                <c:pt idx="40">
                  <c:v>34</c:v>
                </c:pt>
                <c:pt idx="41">
                  <c:v>29</c:v>
                </c:pt>
                <c:pt idx="42">
                  <c:v>30</c:v>
                </c:pt>
                <c:pt idx="43">
                  <c:v>28</c:v>
                </c:pt>
                <c:pt idx="44">
                  <c:v>26</c:v>
                </c:pt>
                <c:pt idx="45">
                  <c:v>27</c:v>
                </c:pt>
              </c:numCache>
            </c:numRef>
          </c:val>
          <c:smooth val="0"/>
          <c:extLst>
            <c:ext xmlns:c16="http://schemas.microsoft.com/office/drawing/2014/chart" uri="{C3380CC4-5D6E-409C-BE32-E72D297353CC}">
              <c16:uniqueId val="{00000003-612B-4AEE-B375-6DE24F951B2F}"/>
            </c:ext>
          </c:extLst>
        </c:ser>
        <c:ser>
          <c:idx val="2"/>
          <c:order val="2"/>
          <c:tx>
            <c:strRef>
              <c:f>'[Section 4- Geopolitical Competition.xlsx]Fig 4.2'!$E$10</c:f>
              <c:strCache>
                <c:ptCount val="1"/>
                <c:pt idx="0">
                  <c:v>Internationalised Intrastate</c:v>
                </c:pt>
              </c:strCache>
            </c:strRef>
          </c:tx>
          <c:spPr>
            <a:ln w="22225" cap="rnd">
              <a:solidFill>
                <a:schemeClr val="accent6"/>
              </a:solidFill>
              <a:round/>
            </a:ln>
            <a:effectLst/>
          </c:spPr>
          <c:marker>
            <c:symbol val="none"/>
          </c:marker>
          <c:dLbls>
            <c:dLbl>
              <c:idx val="38"/>
              <c:layout>
                <c:manualLayout>
                  <c:x val="-0.18531530273370464"/>
                  <c:y val="4.7037041710793218E-2"/>
                </c:manualLayout>
              </c:layout>
              <c:dLblPos val="r"/>
              <c:showLegendKey val="0"/>
              <c:showVal val="0"/>
              <c:showCatName val="0"/>
              <c:showSerName val="1"/>
              <c:showPercent val="0"/>
              <c:showBubbleSize val="0"/>
              <c:extLst>
                <c:ext xmlns:c15="http://schemas.microsoft.com/office/drawing/2012/chart" uri="{CE6537A1-D6FC-4f65-9D91-7224C49458BB}">
                  <c15:layout>
                    <c:manualLayout>
                      <c:w val="0.25054280373772786"/>
                      <c:h val="9.7349559608133587E-2"/>
                    </c:manualLayout>
                  </c15:layout>
                </c:ext>
                <c:ext xmlns:c16="http://schemas.microsoft.com/office/drawing/2014/chart" uri="{C3380CC4-5D6E-409C-BE32-E72D297353CC}">
                  <c16:uniqueId val="{00000004-612B-4AEE-B375-6DE24F951B2F}"/>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6"/>
                    </a:solidFill>
                    <a:latin typeface="Arial" panose="020B0604020202020204" pitchFamily="34" charset="0"/>
                    <a:ea typeface="+mn-ea"/>
                    <a:cs typeface="Arial" panose="020B0604020202020204" pitchFamily="34" charset="0"/>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0"/>
              </c:ext>
            </c:extLst>
          </c:dLbls>
          <c:cat>
            <c:numRef>
              <c:f>'[Section 4- Geopolitical Competition.xlsx]Fig 4.2'!$B$11:$B$56</c:f>
              <c:numCache>
                <c:formatCode>General</c:formatCode>
                <c:ptCount val="46"/>
                <c:pt idx="0">
                  <c:v>1976</c:v>
                </c:pt>
                <c:pt idx="1">
                  <c:v>1977</c:v>
                </c:pt>
                <c:pt idx="2">
                  <c:v>1978</c:v>
                </c:pt>
                <c:pt idx="3">
                  <c:v>1979</c:v>
                </c:pt>
                <c:pt idx="4">
                  <c:v>1980</c:v>
                </c:pt>
                <c:pt idx="5">
                  <c:v>1981</c:v>
                </c:pt>
                <c:pt idx="6">
                  <c:v>1982</c:v>
                </c:pt>
                <c:pt idx="7">
                  <c:v>1983</c:v>
                </c:pt>
                <c:pt idx="8">
                  <c:v>1984</c:v>
                </c:pt>
                <c:pt idx="9">
                  <c:v>1985</c:v>
                </c:pt>
                <c:pt idx="10">
                  <c:v>1986</c:v>
                </c:pt>
                <c:pt idx="11">
                  <c:v>1987</c:v>
                </c:pt>
                <c:pt idx="12">
                  <c:v>1988</c:v>
                </c:pt>
                <c:pt idx="13">
                  <c:v>1989</c:v>
                </c:pt>
                <c:pt idx="14">
                  <c:v>1990</c:v>
                </c:pt>
                <c:pt idx="15">
                  <c:v>1991</c:v>
                </c:pt>
                <c:pt idx="16">
                  <c:v>1992</c:v>
                </c:pt>
                <c:pt idx="17">
                  <c:v>1993</c:v>
                </c:pt>
                <c:pt idx="18">
                  <c:v>1994</c:v>
                </c:pt>
                <c:pt idx="19">
                  <c:v>1995</c:v>
                </c:pt>
                <c:pt idx="20">
                  <c:v>1996</c:v>
                </c:pt>
                <c:pt idx="21">
                  <c:v>1997</c:v>
                </c:pt>
                <c:pt idx="22">
                  <c:v>1998</c:v>
                </c:pt>
                <c:pt idx="23">
                  <c:v>1999</c:v>
                </c:pt>
                <c:pt idx="24">
                  <c:v>2000</c:v>
                </c:pt>
                <c:pt idx="25">
                  <c:v>2001</c:v>
                </c:pt>
                <c:pt idx="26">
                  <c:v>2002</c:v>
                </c:pt>
                <c:pt idx="27">
                  <c:v>2003</c:v>
                </c:pt>
                <c:pt idx="28">
                  <c:v>2004</c:v>
                </c:pt>
                <c:pt idx="29">
                  <c:v>2005</c:v>
                </c:pt>
                <c:pt idx="30">
                  <c:v>2006</c:v>
                </c:pt>
                <c:pt idx="31">
                  <c:v>2007</c:v>
                </c:pt>
                <c:pt idx="32">
                  <c:v>2008</c:v>
                </c:pt>
                <c:pt idx="33">
                  <c:v>2009</c:v>
                </c:pt>
                <c:pt idx="34">
                  <c:v>2010</c:v>
                </c:pt>
                <c:pt idx="35">
                  <c:v>2011</c:v>
                </c:pt>
                <c:pt idx="36">
                  <c:v>2012</c:v>
                </c:pt>
                <c:pt idx="37">
                  <c:v>2013</c:v>
                </c:pt>
                <c:pt idx="38">
                  <c:v>2014</c:v>
                </c:pt>
                <c:pt idx="39">
                  <c:v>2015</c:v>
                </c:pt>
                <c:pt idx="40">
                  <c:v>2016</c:v>
                </c:pt>
                <c:pt idx="41">
                  <c:v>2017</c:v>
                </c:pt>
                <c:pt idx="42">
                  <c:v>2018</c:v>
                </c:pt>
                <c:pt idx="43">
                  <c:v>2019</c:v>
                </c:pt>
                <c:pt idx="44">
                  <c:v>2020</c:v>
                </c:pt>
                <c:pt idx="45">
                  <c:v>2021</c:v>
                </c:pt>
              </c:numCache>
            </c:numRef>
          </c:cat>
          <c:val>
            <c:numRef>
              <c:f>'[Section 4- Geopolitical Competition.xlsx]Fig 4.2'!$E$11:$E$56</c:f>
              <c:numCache>
                <c:formatCode>General</c:formatCode>
                <c:ptCount val="46"/>
                <c:pt idx="0">
                  <c:v>2</c:v>
                </c:pt>
                <c:pt idx="1">
                  <c:v>4</c:v>
                </c:pt>
                <c:pt idx="2">
                  <c:v>5</c:v>
                </c:pt>
                <c:pt idx="3">
                  <c:v>4</c:v>
                </c:pt>
                <c:pt idx="4">
                  <c:v>8</c:v>
                </c:pt>
                <c:pt idx="5">
                  <c:v>7</c:v>
                </c:pt>
                <c:pt idx="6">
                  <c:v>5</c:v>
                </c:pt>
                <c:pt idx="7">
                  <c:v>6</c:v>
                </c:pt>
                <c:pt idx="8">
                  <c:v>5</c:v>
                </c:pt>
                <c:pt idx="9">
                  <c:v>4</c:v>
                </c:pt>
                <c:pt idx="10">
                  <c:v>5</c:v>
                </c:pt>
                <c:pt idx="11">
                  <c:v>5</c:v>
                </c:pt>
                <c:pt idx="12">
                  <c:v>4</c:v>
                </c:pt>
                <c:pt idx="13">
                  <c:v>5</c:v>
                </c:pt>
                <c:pt idx="14">
                  <c:v>3</c:v>
                </c:pt>
                <c:pt idx="15">
                  <c:v>2</c:v>
                </c:pt>
                <c:pt idx="16">
                  <c:v>5</c:v>
                </c:pt>
                <c:pt idx="17">
                  <c:v>6</c:v>
                </c:pt>
                <c:pt idx="18">
                  <c:v>2</c:v>
                </c:pt>
                <c:pt idx="19">
                  <c:v>2</c:v>
                </c:pt>
                <c:pt idx="20">
                  <c:v>3</c:v>
                </c:pt>
                <c:pt idx="21">
                  <c:v>4</c:v>
                </c:pt>
                <c:pt idx="22">
                  <c:v>6</c:v>
                </c:pt>
                <c:pt idx="23">
                  <c:v>6</c:v>
                </c:pt>
                <c:pt idx="24">
                  <c:v>4</c:v>
                </c:pt>
                <c:pt idx="25">
                  <c:v>5</c:v>
                </c:pt>
                <c:pt idx="26">
                  <c:v>3</c:v>
                </c:pt>
                <c:pt idx="27">
                  <c:v>3</c:v>
                </c:pt>
                <c:pt idx="28">
                  <c:v>4</c:v>
                </c:pt>
                <c:pt idx="29">
                  <c:v>5</c:v>
                </c:pt>
                <c:pt idx="30">
                  <c:v>5</c:v>
                </c:pt>
                <c:pt idx="31">
                  <c:v>4</c:v>
                </c:pt>
                <c:pt idx="32">
                  <c:v>7</c:v>
                </c:pt>
                <c:pt idx="33">
                  <c:v>7</c:v>
                </c:pt>
                <c:pt idx="34">
                  <c:v>8</c:v>
                </c:pt>
                <c:pt idx="35">
                  <c:v>9</c:v>
                </c:pt>
                <c:pt idx="36">
                  <c:v>9</c:v>
                </c:pt>
                <c:pt idx="37">
                  <c:v>10</c:v>
                </c:pt>
                <c:pt idx="38">
                  <c:v>16</c:v>
                </c:pt>
                <c:pt idx="39">
                  <c:v>21</c:v>
                </c:pt>
                <c:pt idx="40">
                  <c:v>18</c:v>
                </c:pt>
                <c:pt idx="41">
                  <c:v>22</c:v>
                </c:pt>
                <c:pt idx="42">
                  <c:v>19</c:v>
                </c:pt>
                <c:pt idx="43">
                  <c:v>26</c:v>
                </c:pt>
                <c:pt idx="44">
                  <c:v>27</c:v>
                </c:pt>
                <c:pt idx="45">
                  <c:v>25</c:v>
                </c:pt>
              </c:numCache>
            </c:numRef>
          </c:val>
          <c:smooth val="0"/>
          <c:extLst>
            <c:ext xmlns:c16="http://schemas.microsoft.com/office/drawing/2014/chart" uri="{C3380CC4-5D6E-409C-BE32-E72D297353CC}">
              <c16:uniqueId val="{00000005-612B-4AEE-B375-6DE24F951B2F}"/>
            </c:ext>
          </c:extLst>
        </c:ser>
        <c:dLbls>
          <c:showLegendKey val="0"/>
          <c:showVal val="0"/>
          <c:showCatName val="0"/>
          <c:showSerName val="0"/>
          <c:showPercent val="0"/>
          <c:showBubbleSize val="0"/>
        </c:dLbls>
        <c:smooth val="0"/>
        <c:axId val="1135917616"/>
        <c:axId val="324957072"/>
      </c:lineChart>
      <c:dateAx>
        <c:axId val="1135917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24957072"/>
        <c:crosses val="autoZero"/>
        <c:auto val="0"/>
        <c:lblOffset val="100"/>
        <c:baseTimeUnit val="days"/>
        <c:majorUnit val="3"/>
        <c:majorTimeUnit val="days"/>
      </c:dateAx>
      <c:valAx>
        <c:axId val="324957072"/>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AU" sz="900" b="1">
                    <a:latin typeface="Arial" panose="020B0604020202020204" pitchFamily="34" charset="0"/>
                    <a:cs typeface="Arial" panose="020B0604020202020204" pitchFamily="34" charset="0"/>
                  </a:rPr>
                  <a:t>ACTIVE CONFLICTS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35917616"/>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C_0.xml><?xml version="1.0" encoding="utf-8"?>
<p188:cmLst xmlns:a="http://schemas.openxmlformats.org/drawingml/2006/main" xmlns:r="http://schemas.openxmlformats.org/officeDocument/2006/relationships" xmlns:p188="http://schemas.microsoft.com/office/powerpoint/2018/8/main">
  <p188:cm id="{3F47A2AC-F6E1-44C5-A3C9-C288E203E46A}" authorId="{6DFA4790-E088-18FF-56DA-DBE5B3E33277}" status="resolved" created="2023-06-21T13:12:24.311" complete="100000">
    <pc:sldMkLst xmlns:pc="http://schemas.microsoft.com/office/powerpoint/2013/main/command">
      <pc:docMk/>
      <pc:sldMk cId="0" sldId="268"/>
    </pc:sldMkLst>
    <p188:txBody>
      <a:bodyPr/>
      <a:lstStyle/>
      <a:p>
        <a:r>
          <a:rPr lang="en-AU"/>
          <a:t>Make all float in as in previous years</a:t>
        </a:r>
      </a:p>
    </p188:txBody>
  </p188:cm>
</p188:cmLst>
</file>

<file path=ppt/comments/modernComment_10D_0.xml><?xml version="1.0" encoding="utf-8"?>
<p188:cmLst xmlns:a="http://schemas.openxmlformats.org/drawingml/2006/main" xmlns:r="http://schemas.openxmlformats.org/officeDocument/2006/relationships" xmlns:p188="http://schemas.microsoft.com/office/powerpoint/2018/8/main">
  <p188:cm id="{65F3F659-3C00-4903-BC4F-42D48ADCD59F}" authorId="{6DFA4790-E088-18FF-56DA-DBE5B3E33277}" status="resolved" created="2023-06-21T13:12:44.505" complete="100000">
    <pc:sldMkLst xmlns:pc="http://schemas.microsoft.com/office/powerpoint/2013/main/command">
      <pc:docMk/>
      <pc:sldMk cId="0" sldId="269"/>
    </pc:sldMkLst>
    <p188:txBody>
      <a:bodyPr/>
      <a:lstStyle/>
      <a:p>
        <a:r>
          <a:rPr lang="en-AU"/>
          <a:t>Make all float in as in previous years</a:t>
        </a:r>
      </a:p>
    </p188:txBody>
  </p188:cm>
</p188:cmLst>
</file>

<file path=ppt/comments/modernComment_10E_0.xml><?xml version="1.0" encoding="utf-8"?>
<p188:cmLst xmlns:a="http://schemas.openxmlformats.org/drawingml/2006/main" xmlns:r="http://schemas.openxmlformats.org/officeDocument/2006/relationships" xmlns:p188="http://schemas.microsoft.com/office/powerpoint/2018/8/main">
  <p188:cm id="{54A4C52D-C7CF-44A8-B69F-4B32DFF3838C}" authorId="{6DFA4790-E088-18FF-56DA-DBE5B3E33277}" status="resolved" created="2023-06-21T13:13:11.170" complete="100000">
    <pc:sldMkLst xmlns:pc="http://schemas.microsoft.com/office/powerpoint/2013/main/command">
      <pc:docMk/>
      <pc:sldMk cId="0" sldId="270"/>
    </pc:sldMkLst>
    <p188:txBody>
      <a:bodyPr/>
      <a:lstStyle/>
      <a:p>
        <a:r>
          <a:rPr lang="en-AU"/>
          <a:t>Make float in as in previous years</a:t>
        </a:r>
      </a:p>
    </p188:txBody>
  </p188:cm>
</p188:cmLst>
</file>

<file path=ppt/comments/modernComment_10F_0.xml><?xml version="1.0" encoding="utf-8"?>
<p188:cmLst xmlns:a="http://schemas.openxmlformats.org/drawingml/2006/main" xmlns:r="http://schemas.openxmlformats.org/officeDocument/2006/relationships" xmlns:p188="http://schemas.microsoft.com/office/powerpoint/2018/8/main">
  <p188:cm id="{57F7E0C6-88A8-4072-A44B-E7909EEA509C}" authorId="{6DFA4790-E088-18FF-56DA-DBE5B3E33277}" status="resolved" created="2023-06-21T13:13:30.226" complete="100000">
    <pc:sldMkLst xmlns:pc="http://schemas.microsoft.com/office/powerpoint/2013/main/command">
      <pc:docMk/>
      <pc:sldMk cId="0" sldId="271"/>
    </pc:sldMkLst>
    <p188:txBody>
      <a:bodyPr/>
      <a:lstStyle/>
      <a:p>
        <a:r>
          <a:rPr lang="en-AU"/>
          <a:t>Make float in as in previous years</a:t>
        </a:r>
      </a:p>
    </p188:txBody>
  </p188:cm>
</p188:cmLst>
</file>

<file path=ppt/comments/modernComment_114_0.xml><?xml version="1.0" encoding="utf-8"?>
<p188:cmLst xmlns:a="http://schemas.openxmlformats.org/drawingml/2006/main" xmlns:r="http://schemas.openxmlformats.org/officeDocument/2006/relationships" xmlns:p188="http://schemas.microsoft.com/office/powerpoint/2018/8/main">
  <p188:cm id="{18BA73C9-E06D-41EE-9280-E1A01C8E7356}" authorId="{6DFA4790-E088-18FF-56DA-DBE5B3E33277}" status="resolved" created="2023-06-21T13:14:40.523" complete="100000">
    <pc:sldMkLst xmlns:pc="http://schemas.microsoft.com/office/powerpoint/2013/main/command">
      <pc:docMk/>
      <pc:sldMk cId="0" sldId="276"/>
    </pc:sldMkLst>
    <p188:txBody>
      <a:bodyPr/>
      <a:lstStyle/>
      <a:p>
        <a:r>
          <a:rPr lang="en-AU"/>
          <a:t>Make improvements in green</a:t>
        </a:r>
      </a:p>
    </p188:txBody>
  </p188:cm>
  <p188:cm id="{D2FBC9D5-1EB6-4592-8B3D-BE9520D8705E}" authorId="{DF243A74-78BA-9831-00DF-BFE1FC20A6CD}" status="resolved" created="2023-06-22T23:16:32.477" complete="100000">
    <pc:sldMkLst xmlns:pc="http://schemas.microsoft.com/office/powerpoint/2013/main/command">
      <pc:docMk/>
      <pc:sldMk cId="0" sldId="276"/>
    </pc:sldMkLst>
    <p188:txBody>
      <a:bodyPr/>
      <a:lstStyle/>
      <a:p>
        <a:r>
          <a:rPr lang="en-AU"/>
          <a:t>Katren has the slide</a:t>
        </a:r>
      </a:p>
    </p188:txBody>
  </p188:cm>
</p188:cmLst>
</file>

<file path=ppt/comments/modernComment_117_0.xml><?xml version="1.0" encoding="utf-8"?>
<p188:cmLst xmlns:a="http://schemas.openxmlformats.org/drawingml/2006/main" xmlns:r="http://schemas.openxmlformats.org/officeDocument/2006/relationships" xmlns:p188="http://schemas.microsoft.com/office/powerpoint/2018/8/main">
  <p188:cm id="{F039C092-75BD-43EC-8C42-9D104A9316BE}" authorId="{DF243A74-78BA-9831-00DF-BFE1FC20A6CD}" status="resolved" created="2023-06-22T23:59:58.962" complete="100000">
    <pc:sldMkLst xmlns:pc="http://schemas.microsoft.com/office/powerpoint/2013/main/command">
      <pc:docMk/>
      <pc:sldMk cId="0" sldId="279"/>
    </pc:sldMkLst>
    <p188:txBody>
      <a:bodyPr/>
      <a:lstStyle/>
      <a:p>
        <a:r>
          <a:rPr lang="en-AU"/>
          <a:t>The years have been cut off in the charts</a:t>
        </a:r>
      </a:p>
    </p188:txBody>
  </p188:cm>
</p188:cmLst>
</file>

<file path=ppt/comments/modernComment_119_0.xml><?xml version="1.0" encoding="utf-8"?>
<p188:cmLst xmlns:a="http://schemas.openxmlformats.org/drawingml/2006/main" xmlns:r="http://schemas.openxmlformats.org/officeDocument/2006/relationships" xmlns:p188="http://schemas.microsoft.com/office/powerpoint/2018/8/main">
  <p188:cm id="{0E162642-73D6-4C92-A3A8-1DA9270CA781}" authorId="{6DFA4790-E088-18FF-56DA-DBE5B3E33277}" status="resolved" created="2023-06-21T13:15:55.006" complete="100000">
    <ac:deMkLst xmlns:ac="http://schemas.microsoft.com/office/drawing/2013/main/command">
      <pc:docMk xmlns:pc="http://schemas.microsoft.com/office/powerpoint/2013/main/command"/>
      <pc:sldMk xmlns:pc="http://schemas.microsoft.com/office/powerpoint/2013/main/command" cId="0" sldId="281"/>
      <ac:picMk id="1019" creationId="{00000000-0000-0000-0000-000000000000}"/>
    </ac:deMkLst>
    <p188:txBody>
      <a:bodyPr/>
      <a:lstStyle/>
      <a:p>
        <a:r>
          <a:rPr lang="en-AU"/>
          <a:t>Can't read the names on the map, need to be sharper</a:t>
        </a:r>
      </a:p>
    </p188:txBody>
  </p188:cm>
</p188:cmLst>
</file>

<file path=ppt/comments/modernComment_124_0.xml><?xml version="1.0" encoding="utf-8"?>
<p188:cmLst xmlns:a="http://schemas.openxmlformats.org/drawingml/2006/main" xmlns:r="http://schemas.openxmlformats.org/officeDocument/2006/relationships" xmlns:p188="http://schemas.microsoft.com/office/powerpoint/2018/8/main">
  <p188:cm id="{22BAE883-C57A-4603-B3F0-2761EA952443}" authorId="{DF243A74-78BA-9831-00DF-BFE1FC20A6CD}" status="resolved" created="2023-06-23T00:03:25.128" complete="100000">
    <pc:sldMkLst xmlns:pc="http://schemas.microsoft.com/office/powerpoint/2013/main/command">
      <pc:docMk/>
      <pc:sldMk cId="0" sldId="292"/>
    </pc:sldMkLst>
    <p188:txBody>
      <a:bodyPr/>
      <a:lstStyle/>
      <a:p>
        <a:r>
          <a:rPr lang="en-AU"/>
          <a:t>Clearer map needed</a:t>
        </a:r>
      </a:p>
    </p188:txBody>
  </p188:cm>
</p188:cmLst>
</file>

<file path=ppt/comments/modernComment_126_0.xml><?xml version="1.0" encoding="utf-8"?>
<p188:cmLst xmlns:a="http://schemas.openxmlformats.org/drawingml/2006/main" xmlns:r="http://schemas.openxmlformats.org/officeDocument/2006/relationships" xmlns:p188="http://schemas.microsoft.com/office/powerpoint/2018/8/main">
  <p188:cm id="{8B8B835E-99AD-4530-927E-1B7183079626}" authorId="{6DFA4790-E088-18FF-56DA-DBE5B3E33277}" status="resolved" created="2023-06-21T13:21:25.553" complete="100000">
    <pc:sldMkLst xmlns:pc="http://schemas.microsoft.com/office/powerpoint/2013/main/command">
      <pc:docMk/>
      <pc:sldMk cId="0" sldId="294"/>
    </pc:sldMkLst>
    <p188:txBody>
      <a:bodyPr/>
      <a:lstStyle/>
      <a:p>
        <a:r>
          <a:rPr lang="en-AU"/>
          <a:t>Great chart but just keep brackets 15 to 49 for both males and females</a:t>
        </a:r>
      </a:p>
    </p188:txBody>
  </p188:cm>
</p188:cmLst>
</file>

<file path=ppt/comments/modernComment_12B_0.xml><?xml version="1.0" encoding="utf-8"?>
<p188:cmLst xmlns:a="http://schemas.openxmlformats.org/drawingml/2006/main" xmlns:r="http://schemas.openxmlformats.org/officeDocument/2006/relationships" xmlns:p188="http://schemas.microsoft.com/office/powerpoint/2018/8/main">
  <p188:cm id="{E7CFD985-D2BC-4BAA-AA1B-A1FF3F06F342}" authorId="{DF243A74-78BA-9831-00DF-BFE1FC20A6CD}" status="resolved" created="2023-06-22T07:49:58.762" complete="100000">
    <pc:sldMkLst xmlns:pc="http://schemas.microsoft.com/office/powerpoint/2013/main/command">
      <pc:docMk/>
      <pc:sldMk cId="0" sldId="299"/>
    </pc:sldMkLst>
    <p188:txBody>
      <a:bodyPr/>
      <a:lstStyle/>
      <a:p>
        <a:r>
          <a:rPr lang="en-AU"/>
          <a:t>Text of active coflicts should be on 1 line</a:t>
        </a:r>
      </a:p>
    </p188:txBody>
  </p188:cm>
</p188:cmLst>
</file>

<file path=ppt/comments/modernComment_132_0.xml><?xml version="1.0" encoding="utf-8"?>
<p188:cmLst xmlns:a="http://schemas.openxmlformats.org/drawingml/2006/main" xmlns:r="http://schemas.openxmlformats.org/officeDocument/2006/relationships" xmlns:p188="http://schemas.microsoft.com/office/powerpoint/2018/8/main">
  <p188:cm id="{55603511-6145-48A2-820C-5B9D004E17A8}" authorId="{6DFA4790-E088-18FF-56DA-DBE5B3E33277}" status="resolved" created="2023-06-21T13:17:54.783" complete="100000">
    <pc:sldMkLst xmlns:pc="http://schemas.microsoft.com/office/powerpoint/2013/main/command">
      <pc:docMk/>
      <pc:sldMk cId="0" sldId="290"/>
    </pc:sldMkLst>
    <p188:txBody>
      <a:bodyPr/>
      <a:lstStyle/>
      <a:p>
        <a:r>
          <a:rPr lang="en-AU"/>
          <a:t>Will not be using this slide
Need a slide with the five biggest trade partners with China - Japan, South Korea, Australia, Germany and US</a:t>
        </a:r>
      </a:p>
    </p188:txBody>
  </p188:cm>
</p188:cmLst>
</file>

<file path=ppt/drawings/drawing1.xml><?xml version="1.0" encoding="utf-8"?>
<c:userShapes xmlns:c="http://schemas.openxmlformats.org/drawingml/2006/chart">
  <cdr:relSizeAnchor xmlns:cdr="http://schemas.openxmlformats.org/drawingml/2006/chartDrawing">
    <cdr:from>
      <cdr:x>0.02646</cdr:x>
      <cdr:y>0.9472</cdr:y>
    </cdr:from>
    <cdr:to>
      <cdr:x>0.22188</cdr:x>
      <cdr:y>1</cdr:y>
    </cdr:to>
    <cdr:sp macro="" textlink="">
      <cdr:nvSpPr>
        <cdr:cNvPr id="2" name="TextBox 1"/>
        <cdr:cNvSpPr txBox="1"/>
      </cdr:nvSpPr>
      <cdr:spPr>
        <a:xfrm xmlns:a="http://schemas.openxmlformats.org/drawingml/2006/main">
          <a:off x="152410" y="3409920"/>
          <a:ext cx="1125618" cy="1900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800" dirty="0"/>
            <a:t>Source: IEP</a:t>
          </a:r>
        </a:p>
      </cdr:txBody>
    </cdr:sp>
  </cdr:relSizeAnchor>
</c:userShapes>
</file>

<file path=ppt/drawings/drawing2.xml><?xml version="1.0" encoding="utf-8"?>
<c:userShapes xmlns:c="http://schemas.openxmlformats.org/drawingml/2006/chart">
  <cdr:relSizeAnchor xmlns:cdr="http://schemas.openxmlformats.org/drawingml/2006/chartDrawing">
    <cdr:from>
      <cdr:x>0.06083</cdr:x>
      <cdr:y>0.03136</cdr:y>
    </cdr:from>
    <cdr:to>
      <cdr:x>0.13462</cdr:x>
      <cdr:y>0.45603</cdr:y>
    </cdr:to>
    <cdr:sp macro="" textlink="">
      <cdr:nvSpPr>
        <cdr:cNvPr id="2" name="TextBox 1"/>
        <cdr:cNvSpPr txBox="1"/>
      </cdr:nvSpPr>
      <cdr:spPr>
        <a:xfrm xmlns:a="http://schemas.openxmlformats.org/drawingml/2006/main" rot="16200000">
          <a:off x="-223430" y="497106"/>
          <a:ext cx="1071871" cy="2359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800" dirty="0">
              <a:solidFill>
                <a:schemeClr val="tx1">
                  <a:lumMod val="50000"/>
                  <a:lumOff val="50000"/>
                </a:schemeClr>
              </a:solidFill>
            </a:rPr>
            <a:t>Less Peaceful →</a:t>
          </a:r>
        </a:p>
      </cdr:txBody>
    </cdr:sp>
  </cdr:relSizeAnchor>
  <cdr:relSizeAnchor xmlns:cdr="http://schemas.openxmlformats.org/drawingml/2006/chartDrawing">
    <cdr:from>
      <cdr:x>0.06569</cdr:x>
      <cdr:y>0.48351</cdr:y>
    </cdr:from>
    <cdr:to>
      <cdr:x>0.14348</cdr:x>
      <cdr:y>0.93454</cdr:y>
    </cdr:to>
    <cdr:sp macro="" textlink="">
      <cdr:nvSpPr>
        <cdr:cNvPr id="3" name="TextBox 1"/>
        <cdr:cNvSpPr txBox="1"/>
      </cdr:nvSpPr>
      <cdr:spPr>
        <a:xfrm xmlns:a="http://schemas.openxmlformats.org/drawingml/2006/main" rot="16200000">
          <a:off x="-234767" y="1665208"/>
          <a:ext cx="1138419" cy="2487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800" dirty="0">
              <a:solidFill>
                <a:schemeClr val="tx1">
                  <a:lumMod val="50000"/>
                  <a:lumOff val="50000"/>
                </a:schemeClr>
              </a:solidFill>
            </a:rPr>
            <a:t>←More Peaceful</a:t>
          </a:r>
        </a:p>
      </cdr:txBody>
    </cdr:sp>
  </cdr:relSizeAnchor>
</c:userShapes>
</file>

<file path=ppt/drawings/drawing3.xml><?xml version="1.0" encoding="utf-8"?>
<c:userShapes xmlns:c="http://schemas.openxmlformats.org/drawingml/2006/chart">
  <cdr:relSizeAnchor xmlns:cdr="http://schemas.openxmlformats.org/drawingml/2006/chartDrawing">
    <cdr:from>
      <cdr:x>0.06083</cdr:x>
      <cdr:y>0.07462</cdr:y>
    </cdr:from>
    <cdr:to>
      <cdr:x>0.13462</cdr:x>
      <cdr:y>0.45603</cdr:y>
    </cdr:to>
    <cdr:sp macro="" textlink="">
      <cdr:nvSpPr>
        <cdr:cNvPr id="2" name="TextBox 1"/>
        <cdr:cNvSpPr txBox="1"/>
      </cdr:nvSpPr>
      <cdr:spPr>
        <a:xfrm xmlns:a="http://schemas.openxmlformats.org/drawingml/2006/main" rot="16200000">
          <a:off x="-163359" y="549632"/>
          <a:ext cx="962682" cy="24010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800" dirty="0">
              <a:solidFill>
                <a:schemeClr val="tx1">
                  <a:lumMod val="50000"/>
                  <a:lumOff val="50000"/>
                </a:schemeClr>
              </a:solidFill>
            </a:rPr>
            <a:t>Less</a:t>
          </a:r>
          <a:r>
            <a:rPr lang="en-GB" sz="900" dirty="0">
              <a:solidFill>
                <a:schemeClr val="tx1">
                  <a:lumMod val="50000"/>
                  <a:lumOff val="50000"/>
                </a:schemeClr>
              </a:solidFill>
            </a:rPr>
            <a:t> </a:t>
          </a:r>
          <a:r>
            <a:rPr lang="en-GB" sz="800" dirty="0">
              <a:solidFill>
                <a:schemeClr val="tx1">
                  <a:lumMod val="50000"/>
                  <a:lumOff val="50000"/>
                </a:schemeClr>
              </a:solidFill>
            </a:rPr>
            <a:t>Peaceful</a:t>
          </a:r>
          <a:r>
            <a:rPr lang="en-GB" sz="900" dirty="0">
              <a:solidFill>
                <a:schemeClr val="tx1">
                  <a:lumMod val="50000"/>
                  <a:lumOff val="50000"/>
                </a:schemeClr>
              </a:solidFill>
            </a:rPr>
            <a:t>→</a:t>
          </a:r>
        </a:p>
      </cdr:txBody>
    </cdr:sp>
  </cdr:relSizeAnchor>
  <cdr:relSizeAnchor xmlns:cdr="http://schemas.openxmlformats.org/drawingml/2006/chartDrawing">
    <cdr:from>
      <cdr:x>0.06569</cdr:x>
      <cdr:y>0.48415</cdr:y>
    </cdr:from>
    <cdr:to>
      <cdr:x>0.14348</cdr:x>
      <cdr:y>0.89242</cdr:y>
    </cdr:to>
    <cdr:sp macro="" textlink="">
      <cdr:nvSpPr>
        <cdr:cNvPr id="3" name="TextBox 1"/>
        <cdr:cNvSpPr txBox="1"/>
      </cdr:nvSpPr>
      <cdr:spPr>
        <a:xfrm xmlns:a="http://schemas.openxmlformats.org/drawingml/2006/main" rot="16200000">
          <a:off x="-150857" y="1537608"/>
          <a:ext cx="987758" cy="2551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900" dirty="0">
              <a:solidFill>
                <a:schemeClr val="tx1">
                  <a:lumMod val="50000"/>
                  <a:lumOff val="50000"/>
                </a:schemeClr>
              </a:solidFill>
            </a:rPr>
            <a:t>←</a:t>
          </a:r>
          <a:r>
            <a:rPr lang="en-GB" sz="800" dirty="0">
              <a:solidFill>
                <a:schemeClr val="tx1">
                  <a:lumMod val="50000"/>
                  <a:lumOff val="50000"/>
                </a:schemeClr>
              </a:solidFill>
            </a:rPr>
            <a:t>More</a:t>
          </a:r>
          <a:r>
            <a:rPr lang="en-GB" sz="900" dirty="0">
              <a:solidFill>
                <a:schemeClr val="tx1">
                  <a:lumMod val="50000"/>
                  <a:lumOff val="50000"/>
                </a:schemeClr>
              </a:solidFill>
            </a:rPr>
            <a:t> </a:t>
          </a:r>
          <a:r>
            <a:rPr lang="en-GB" sz="800" dirty="0">
              <a:solidFill>
                <a:schemeClr val="tx1">
                  <a:lumMod val="50000"/>
                  <a:lumOff val="50000"/>
                </a:schemeClr>
              </a:solidFill>
            </a:rPr>
            <a:t>Peaceful</a:t>
          </a:r>
          <a:endParaRPr lang="en-GB" sz="900" dirty="0">
            <a:solidFill>
              <a:schemeClr val="tx1">
                <a:lumMod val="50000"/>
                <a:lumOff val="50000"/>
              </a:schemeClr>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53fa14b5a6_0_7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253fa14b5a6_0_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265" name="Google Shape;265;g253fa14b5a6_0_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a:t>
            </a:fld>
            <a:endParaRPr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253ae4fee85_3_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g253ae4fee85_3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683" name="Google Shape;683;g253ae4fee85_3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253ae4fee85_3_7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g253ae4fee85_3_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744" name="Google Shape;744;g253ae4fee85_3_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253ae4fee85_3_9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3" name="Google Shape;803;g253ae4fee85_3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804" name="Google Shape;804;g253ae4fee85_3_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12</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253ae4fee85_3_11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g253ae4fee85_3_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846" name="Google Shape;846;g253ae4fee85_3_1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253fa14b5a6_0_115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6" name="Google Shape;876;g253fa14b5a6_0_11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253ae4fee85_3_13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g253ae4fee85_3_1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887" name="Google Shape;887;g253ae4fee85_3_1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253ae4fee85_3_17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0" name="Google Shape;920;g253ae4fee85_3_1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921" name="Google Shape;921;g253ae4fee85_3_1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253ae4fee85_3_19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3" name="Google Shape;933;g253ae4fee85_3_1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934" name="Google Shape;934;g253ae4fee85_3_1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253ae4fee85_3_112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0" name="Google Shape;1260;g253ae4fee85_3_11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1261" name="Google Shape;1261;g253ae4fee85_3_11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18</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253ae4fee85_3_25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9" name="Google Shape;979;g253ae4fee85_3_2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980" name="Google Shape;980;g253ae4fee85_3_2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19</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53fa14b5a6_0_88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279" name="Google Shape;279;g253fa14b5a6_0_88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253ae4fee85_3_26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2" name="Google Shape;1012;g253ae4fee85_3_2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1013" name="Google Shape;1013;g253ae4fee85_3_2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20</a:t>
            </a:fld>
            <a:endParaRPr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253fa14b5a6_0_122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8" name="Google Shape;1028;g253fa14b5a6_0_12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253ae4fee85_3_27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8" name="Google Shape;1038;g253ae4fee85_3_2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1039" name="Google Shape;1039;g253ae4fee85_3_2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22</a:t>
            </a:fld>
            <a:endParaRPr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253ae4fee85_3_279: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9" name="Google Shape;1059;g253ae4fee85_3_2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1060" name="Google Shape;1060;g253ae4fee85_3_2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23</a:t>
            </a:fld>
            <a:endParaRPr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253ae4fee85_3_28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0" name="Google Shape;1070;g253ae4fee85_3_2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1071" name="Google Shape;1071;g253ae4fee85_3_2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24</a:t>
            </a:fld>
            <a:endParaRPr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253ae4fee85_3_30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6" name="Google Shape;1096;g253ae4fee85_3_3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1097" name="Google Shape;1097;g253ae4fee85_3_3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25</a:t>
            </a:fld>
            <a:endParaRPr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253ae4fee85_3_30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8" name="Google Shape;1108;g253ae4fee85_3_3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1109" name="Google Shape;1109;g253ae4fee85_3_3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26</a:t>
            </a:fld>
            <a:endParaRPr sz="12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253ae4fee85_3_32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0" name="Google Shape;1140;g253ae4fee85_3_3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1141" name="Google Shape;1141;g253ae4fee85_3_3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27</a:t>
            </a:fld>
            <a:endParaRPr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253fa14b5a6_0_123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4" name="Google Shape;1154;g253fa14b5a6_0_12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253ae4fee85_3_32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4" name="Google Shape;1164;g253ae4fee85_3_3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1165" name="Google Shape;1165;g253ae4fee85_3_3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29</a:t>
            </a:fld>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53fa14b5a6_0_77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g253fa14b5a6_0_7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g253ae4fee85_3_33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1" name="Google Shape;1181;g253ae4fee85_3_3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1182" name="Google Shape;1182;g253ae4fee85_3_3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30</a:t>
            </a:fld>
            <a:endParaRPr sz="12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253ae4fee85_3_34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6" name="Google Shape;1206;g253ae4fee85_3_3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1207" name="Google Shape;1207;g253ae4fee85_3_3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31</a:t>
            </a:fld>
            <a:endParaRPr sz="12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3fa14b5a6_0_124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8" name="Google Shape;1238;g253fa14b5a6_0_12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g253ae4fee85_3_35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8" name="Google Shape;1248;g253ae4fee85_3_3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1249" name="Google Shape;1249;g253ae4fee85_3_3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33</a:t>
            </a:fld>
            <a:endParaRPr sz="120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g253ae4fee85_3_113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5" name="Google Shape;1275;g253ae4fee85_3_11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1276" name="Google Shape;1276;g253ae4fee85_3_11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34</a:t>
            </a:fld>
            <a:endParaRPr sz="1200">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g253ae4fee85_3_114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0" name="Google Shape;1290;g253ae4fee85_3_11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1291" name="Google Shape;1291;g253ae4fee85_3_11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35</a:t>
            </a:fld>
            <a:endParaRPr sz="1200">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253ae4fee85_3_114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5" name="Google Shape;1305;g253ae4fee85_3_11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1306" name="Google Shape;1306;g253ae4fee85_3_11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36</a:t>
            </a:fld>
            <a:endParaRPr sz="1200">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g253ae4fee85_3_115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0" name="Google Shape;1320;g253ae4fee85_3_11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1321" name="Google Shape;1321;g253ae4fee85_3_11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37</a:t>
            </a:fld>
            <a:endParaRPr sz="120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g253ae4fee85_3_116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5" name="Google Shape;1335;g253ae4fee85_3_11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1336" name="Google Shape;1336;g253ae4fee85_3_11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38</a:t>
            </a:fld>
            <a:endParaRPr sz="1200">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p4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1" name="Google Shape;1371;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53fa14b5a6_0_2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g253fa14b5a6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8" name="Google Shape;568;p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53fa14b5a6_6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1" name="Google Shape;591;g253fa14b5a6_6_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253ae4fee85_3_78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g253ae4fee85_3_7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632" name="Google Shape;632;g253ae4fee85_3_7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253ae4fee85_3_135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g253ae4fee85_3_13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659" name="Google Shape;659;g253ae4fee85_3_13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253ae4fee85_3_137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0" name="Google Shape;670;g253ae4fee85_3_13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671" name="Google Shape;671;g253ae4fee85_3_13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10"/>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396">
          <p15:clr>
            <a:srgbClr val="FBAE40"/>
          </p15:clr>
        </p15:guide>
        <p15:guide id="2" pos="5364">
          <p15:clr>
            <a:srgbClr val="FBAE40"/>
          </p15:clr>
        </p15:guide>
        <p15:guide id="3" orient="horz" pos="2851">
          <p15:clr>
            <a:srgbClr val="FBAE40"/>
          </p15:clr>
        </p15:guide>
        <p15:guide id="4" orient="horz" pos="38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7"/>
        <p:cNvGrpSpPr/>
        <p:nvPr/>
      </p:nvGrpSpPr>
      <p:grpSpPr>
        <a:xfrm>
          <a:off x="0" y="0"/>
          <a:ext cx="0" cy="0"/>
          <a:chOff x="0" y="0"/>
          <a:chExt cx="0" cy="0"/>
        </a:xfrm>
      </p:grpSpPr>
      <p:pic>
        <p:nvPicPr>
          <p:cNvPr id="48" name="Google Shape;48;g253fa14b5a6_0_818"/>
          <p:cNvPicPr preferRelativeResize="0"/>
          <p:nvPr/>
        </p:nvPicPr>
        <p:blipFill rotWithShape="1">
          <a:blip r:embed="rId2">
            <a:alphaModFix/>
          </a:blip>
          <a:srcRect/>
          <a:stretch/>
        </p:blipFill>
        <p:spPr>
          <a:xfrm>
            <a:off x="8372236" y="198573"/>
            <a:ext cx="604032" cy="461261"/>
          </a:xfrm>
          <a:prstGeom prst="rect">
            <a:avLst/>
          </a:prstGeom>
          <a:noFill/>
          <a:ln>
            <a:noFill/>
          </a:ln>
        </p:spPr>
      </p:pic>
      <p:sp>
        <p:nvSpPr>
          <p:cNvPr id="49" name="Google Shape;49;g253fa14b5a6_0_818"/>
          <p:cNvSpPr/>
          <p:nvPr/>
        </p:nvSpPr>
        <p:spPr>
          <a:xfrm>
            <a:off x="0" y="4916910"/>
            <a:ext cx="9144000" cy="226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50" name="Google Shape;50;g253fa14b5a6_0_818"/>
          <p:cNvPicPr preferRelativeResize="0"/>
          <p:nvPr/>
        </p:nvPicPr>
        <p:blipFill rotWithShape="1">
          <a:blip r:embed="rId3">
            <a:alphaModFix/>
          </a:blip>
          <a:srcRect l="21170" t="11113" r="18065" b="33317"/>
          <a:stretch/>
        </p:blipFill>
        <p:spPr>
          <a:xfrm>
            <a:off x="8398042" y="4635796"/>
            <a:ext cx="786806" cy="507704"/>
          </a:xfrm>
          <a:prstGeom prst="rect">
            <a:avLst/>
          </a:prstGeom>
          <a:noFill/>
          <a:ln>
            <a:noFill/>
          </a:ln>
        </p:spPr>
      </p:pic>
      <p:sp>
        <p:nvSpPr>
          <p:cNvPr id="51" name="Google Shape;51;g253fa14b5a6_0_818"/>
          <p:cNvSpPr txBox="1"/>
          <p:nvPr/>
        </p:nvSpPr>
        <p:spPr>
          <a:xfrm>
            <a:off x="87464" y="4913181"/>
            <a:ext cx="16482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BFBFBF"/>
                </a:solidFill>
                <a:latin typeface="Arial"/>
                <a:ea typeface="Arial"/>
                <a:cs typeface="Arial"/>
                <a:sym typeface="Arial"/>
              </a:rPr>
              <a:t>Institute for Economics &amp; Peace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52"/>
        <p:cNvGrpSpPr/>
        <p:nvPr/>
      </p:nvGrpSpPr>
      <p:grpSpPr>
        <a:xfrm>
          <a:off x="0" y="0"/>
          <a:ext cx="0" cy="0"/>
          <a:chOff x="0" y="0"/>
          <a:chExt cx="0" cy="0"/>
        </a:xfrm>
      </p:grpSpPr>
      <p:sp>
        <p:nvSpPr>
          <p:cNvPr id="53" name="Google Shape;53;g253fa14b5a6_0_823"/>
          <p:cNvSpPr/>
          <p:nvPr/>
        </p:nvSpPr>
        <p:spPr>
          <a:xfrm>
            <a:off x="0" y="1588"/>
            <a:ext cx="9144000" cy="5143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54" name="Google Shape;54;g253fa14b5a6_0_823"/>
          <p:cNvPicPr preferRelativeResize="0"/>
          <p:nvPr/>
        </p:nvPicPr>
        <p:blipFill rotWithShape="1">
          <a:blip r:embed="rId2">
            <a:alphaModFix/>
          </a:blip>
          <a:srcRect/>
          <a:stretch/>
        </p:blipFill>
        <p:spPr>
          <a:xfrm>
            <a:off x="8372235" y="198573"/>
            <a:ext cx="604032" cy="461261"/>
          </a:xfrm>
          <a:prstGeom prst="rect">
            <a:avLst/>
          </a:prstGeom>
          <a:noFill/>
          <a:ln>
            <a:noFill/>
          </a:ln>
        </p:spPr>
      </p:pic>
      <p:sp>
        <p:nvSpPr>
          <p:cNvPr id="55" name="Google Shape;55;g253fa14b5a6_0_823"/>
          <p:cNvSpPr txBox="1">
            <a:spLocks noGrp="1"/>
          </p:cNvSpPr>
          <p:nvPr>
            <p:ph type="dt" idx="10"/>
          </p:nvPr>
        </p:nvSpPr>
        <p:spPr>
          <a:xfrm>
            <a:off x="628814" y="4768734"/>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g253fa14b5a6_0_823"/>
          <p:cNvSpPr txBox="1">
            <a:spLocks noGrp="1"/>
          </p:cNvSpPr>
          <p:nvPr>
            <p:ph type="ftr" idx="11"/>
          </p:nvPr>
        </p:nvSpPr>
        <p:spPr>
          <a:xfrm>
            <a:off x="3029144" y="4768734"/>
            <a:ext cx="30858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g253fa14b5a6_0_823"/>
          <p:cNvSpPr txBox="1">
            <a:spLocks noGrp="1"/>
          </p:cNvSpPr>
          <p:nvPr>
            <p:ph type="sldNum" idx="12"/>
          </p:nvPr>
        </p:nvSpPr>
        <p:spPr>
          <a:xfrm>
            <a:off x="6457846" y="4768734"/>
            <a:ext cx="20574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58" name="Google Shape;58;g253fa14b5a6_0_823"/>
          <p:cNvPicPr preferRelativeResize="0"/>
          <p:nvPr/>
        </p:nvPicPr>
        <p:blipFill rotWithShape="1">
          <a:blip r:embed="rId3">
            <a:alphaModFix/>
          </a:blip>
          <a:srcRect l="21167" t="11116" r="21074" b="8444"/>
          <a:stretch/>
        </p:blipFill>
        <p:spPr>
          <a:xfrm>
            <a:off x="431800" y="3344332"/>
            <a:ext cx="1345131" cy="132197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Big Image Placeholder">
  <p:cSld name="3_Big Image Placeholder">
    <p:spTree>
      <p:nvGrpSpPr>
        <p:cNvPr id="1" name="Shape 59"/>
        <p:cNvGrpSpPr/>
        <p:nvPr/>
      </p:nvGrpSpPr>
      <p:grpSpPr>
        <a:xfrm>
          <a:off x="0" y="0"/>
          <a:ext cx="0" cy="0"/>
          <a:chOff x="0" y="0"/>
          <a:chExt cx="0" cy="0"/>
        </a:xfrm>
      </p:grpSpPr>
      <p:sp>
        <p:nvSpPr>
          <p:cNvPr id="60" name="Google Shape;60;g253fa14b5a6_0_837"/>
          <p:cNvSpPr/>
          <p:nvPr/>
        </p:nvSpPr>
        <p:spPr>
          <a:xfrm>
            <a:off x="0" y="1588"/>
            <a:ext cx="9144000" cy="5143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61" name="Google Shape;61;g253fa14b5a6_0_837"/>
          <p:cNvPicPr preferRelativeResize="0"/>
          <p:nvPr/>
        </p:nvPicPr>
        <p:blipFill rotWithShape="1">
          <a:blip r:embed="rId2">
            <a:alphaModFix/>
          </a:blip>
          <a:srcRect l="21171" t="11111" r="28371" b="31699"/>
          <a:stretch/>
        </p:blipFill>
        <p:spPr>
          <a:xfrm>
            <a:off x="4484537" y="1418491"/>
            <a:ext cx="4659462" cy="3726599"/>
          </a:xfrm>
          <a:prstGeom prst="rect">
            <a:avLst/>
          </a:prstGeom>
          <a:noFill/>
          <a:ln>
            <a:noFill/>
          </a:ln>
        </p:spPr>
      </p:pic>
      <p:pic>
        <p:nvPicPr>
          <p:cNvPr id="62" name="Google Shape;62;g253fa14b5a6_0_837"/>
          <p:cNvPicPr preferRelativeResize="0"/>
          <p:nvPr/>
        </p:nvPicPr>
        <p:blipFill rotWithShape="1">
          <a:blip r:embed="rId3">
            <a:alphaModFix/>
          </a:blip>
          <a:srcRect/>
          <a:stretch/>
        </p:blipFill>
        <p:spPr>
          <a:xfrm>
            <a:off x="8372235" y="198573"/>
            <a:ext cx="604032" cy="46126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Image Placeholder">
  <p:cSld name="Big Image Placeholder">
    <p:spTree>
      <p:nvGrpSpPr>
        <p:cNvPr id="1" name="Shape 63"/>
        <p:cNvGrpSpPr/>
        <p:nvPr/>
      </p:nvGrpSpPr>
      <p:grpSpPr>
        <a:xfrm>
          <a:off x="0" y="0"/>
          <a:ext cx="0" cy="0"/>
          <a:chOff x="0" y="0"/>
          <a:chExt cx="0" cy="0"/>
        </a:xfrm>
      </p:grpSpPr>
      <p:sp>
        <p:nvSpPr>
          <p:cNvPr id="64" name="Google Shape;64;g253fa14b5a6_0_841"/>
          <p:cNvSpPr/>
          <p:nvPr/>
        </p:nvSpPr>
        <p:spPr>
          <a:xfrm>
            <a:off x="0" y="1588"/>
            <a:ext cx="9144000" cy="5143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65" name="Google Shape;65;g253fa14b5a6_0_841"/>
          <p:cNvPicPr preferRelativeResize="0"/>
          <p:nvPr/>
        </p:nvPicPr>
        <p:blipFill rotWithShape="1">
          <a:blip r:embed="rId2">
            <a:alphaModFix/>
          </a:blip>
          <a:srcRect l="21167" t="11116" r="21074" b="8444"/>
          <a:stretch/>
        </p:blipFill>
        <p:spPr>
          <a:xfrm>
            <a:off x="6764867" y="1584250"/>
            <a:ext cx="2297900" cy="2258341"/>
          </a:xfrm>
          <a:prstGeom prst="rect">
            <a:avLst/>
          </a:prstGeom>
          <a:noFill/>
          <a:ln>
            <a:noFill/>
          </a:ln>
        </p:spPr>
      </p:pic>
      <p:pic>
        <p:nvPicPr>
          <p:cNvPr id="66" name="Google Shape;66;g253fa14b5a6_0_841"/>
          <p:cNvPicPr preferRelativeResize="0"/>
          <p:nvPr/>
        </p:nvPicPr>
        <p:blipFill rotWithShape="1">
          <a:blip r:embed="rId3">
            <a:alphaModFix/>
          </a:blip>
          <a:srcRect/>
          <a:stretch/>
        </p:blipFill>
        <p:spPr>
          <a:xfrm>
            <a:off x="8372235" y="198573"/>
            <a:ext cx="604032" cy="46126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00081C"/>
        </a:solidFill>
        <a:effectLst/>
      </p:bgPr>
    </p:bg>
    <p:spTree>
      <p:nvGrpSpPr>
        <p:cNvPr id="1" name="Shape 67"/>
        <p:cNvGrpSpPr/>
        <p:nvPr/>
      </p:nvGrpSpPr>
      <p:grpSpPr>
        <a:xfrm>
          <a:off x="0" y="0"/>
          <a:ext cx="0" cy="0"/>
          <a:chOff x="0" y="0"/>
          <a:chExt cx="0" cy="0"/>
        </a:xfrm>
      </p:grpSpPr>
      <p:pic>
        <p:nvPicPr>
          <p:cNvPr id="68" name="Google Shape;68;g253fa14b5a6_0_845"/>
          <p:cNvPicPr preferRelativeResize="0"/>
          <p:nvPr/>
        </p:nvPicPr>
        <p:blipFill rotWithShape="1">
          <a:blip r:embed="rId2">
            <a:alphaModFix/>
          </a:blip>
          <a:srcRect/>
          <a:stretch/>
        </p:blipFill>
        <p:spPr>
          <a:xfrm>
            <a:off x="8372236" y="198573"/>
            <a:ext cx="604032" cy="461260"/>
          </a:xfrm>
          <a:prstGeom prst="rect">
            <a:avLst/>
          </a:prstGeom>
          <a:noFill/>
          <a:ln>
            <a:noFill/>
          </a:ln>
        </p:spPr>
      </p:pic>
      <p:sp>
        <p:nvSpPr>
          <p:cNvPr id="69" name="Google Shape;69;g253fa14b5a6_0_845"/>
          <p:cNvSpPr/>
          <p:nvPr/>
        </p:nvSpPr>
        <p:spPr>
          <a:xfrm>
            <a:off x="0" y="4916910"/>
            <a:ext cx="9144000" cy="226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pic>
        <p:nvPicPr>
          <p:cNvPr id="70" name="Google Shape;70;g253fa14b5a6_0_845"/>
          <p:cNvPicPr preferRelativeResize="0"/>
          <p:nvPr/>
        </p:nvPicPr>
        <p:blipFill rotWithShape="1">
          <a:blip r:embed="rId3">
            <a:alphaModFix/>
          </a:blip>
          <a:srcRect l="21170" t="11113" r="18065" b="33317"/>
          <a:stretch/>
        </p:blipFill>
        <p:spPr>
          <a:xfrm>
            <a:off x="8398042" y="4635796"/>
            <a:ext cx="786806" cy="507704"/>
          </a:xfrm>
          <a:prstGeom prst="rect">
            <a:avLst/>
          </a:prstGeom>
          <a:noFill/>
          <a:ln>
            <a:noFill/>
          </a:ln>
        </p:spPr>
      </p:pic>
      <p:sp>
        <p:nvSpPr>
          <p:cNvPr id="71" name="Google Shape;71;g253fa14b5a6_0_845"/>
          <p:cNvSpPr txBox="1"/>
          <p:nvPr/>
        </p:nvSpPr>
        <p:spPr>
          <a:xfrm>
            <a:off x="87464" y="4913181"/>
            <a:ext cx="16482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BFBFBF"/>
              </a:buClr>
              <a:buSzPts val="800"/>
              <a:buFont typeface="Arial"/>
              <a:buNone/>
            </a:pPr>
            <a:r>
              <a:rPr lang="en-US" sz="800" b="0" i="0" u="none" strike="noStrike" cap="none">
                <a:solidFill>
                  <a:srgbClr val="BFBFBF"/>
                </a:solidFill>
                <a:latin typeface="Arial"/>
                <a:ea typeface="Arial"/>
                <a:cs typeface="Arial"/>
                <a:sym typeface="Arial"/>
              </a:rPr>
              <a:t>Institute for Economics &amp; Peace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Blank" type="blank">
  <p:cSld name="BLANK">
    <p:spTree>
      <p:nvGrpSpPr>
        <p:cNvPr id="1" name="Shape 81"/>
        <p:cNvGrpSpPr/>
        <p:nvPr/>
      </p:nvGrpSpPr>
      <p:grpSpPr>
        <a:xfrm>
          <a:off x="0" y="0"/>
          <a:ext cx="0" cy="0"/>
          <a:chOff x="0" y="0"/>
          <a:chExt cx="0" cy="0"/>
        </a:xfrm>
      </p:grpSpPr>
      <p:sp>
        <p:nvSpPr>
          <p:cNvPr id="82" name="Google Shape;82;p57"/>
          <p:cNvSpPr/>
          <p:nvPr/>
        </p:nvSpPr>
        <p:spPr>
          <a:xfrm>
            <a:off x="0" y="1588"/>
            <a:ext cx="9144000" cy="5143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83" name="Google Shape;83;p57"/>
          <p:cNvPicPr preferRelativeResize="0"/>
          <p:nvPr/>
        </p:nvPicPr>
        <p:blipFill rotWithShape="1">
          <a:blip r:embed="rId2">
            <a:alphaModFix/>
          </a:blip>
          <a:srcRect/>
          <a:stretch/>
        </p:blipFill>
        <p:spPr>
          <a:xfrm>
            <a:off x="8372235" y="198573"/>
            <a:ext cx="604217" cy="461402"/>
          </a:xfrm>
          <a:prstGeom prst="rect">
            <a:avLst/>
          </a:prstGeom>
          <a:noFill/>
          <a:ln>
            <a:noFill/>
          </a:ln>
        </p:spPr>
      </p:pic>
      <p:sp>
        <p:nvSpPr>
          <p:cNvPr id="84" name="Google Shape;84;p57"/>
          <p:cNvSpPr txBox="1">
            <a:spLocks noGrp="1"/>
          </p:cNvSpPr>
          <p:nvPr>
            <p:ph type="dt" idx="10"/>
          </p:nvPr>
        </p:nvSpPr>
        <p:spPr>
          <a:xfrm>
            <a:off x="628814" y="4768734"/>
            <a:ext cx="2057341"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57"/>
          <p:cNvSpPr txBox="1">
            <a:spLocks noGrp="1"/>
          </p:cNvSpPr>
          <p:nvPr>
            <p:ph type="ftr" idx="11"/>
          </p:nvPr>
        </p:nvSpPr>
        <p:spPr>
          <a:xfrm>
            <a:off x="3029144" y="4768734"/>
            <a:ext cx="3085713"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57"/>
          <p:cNvSpPr txBox="1">
            <a:spLocks noGrp="1"/>
          </p:cNvSpPr>
          <p:nvPr>
            <p:ph type="sldNum" idx="12"/>
          </p:nvPr>
        </p:nvSpPr>
        <p:spPr>
          <a:xfrm>
            <a:off x="6457846" y="4768734"/>
            <a:ext cx="2057340" cy="273928"/>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87" name="Google Shape;87;p57"/>
          <p:cNvSpPr/>
          <p:nvPr/>
        </p:nvSpPr>
        <p:spPr>
          <a:xfrm>
            <a:off x="431800" y="3145891"/>
            <a:ext cx="1347153" cy="897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88" name="Google Shape;88;p57"/>
          <p:cNvPicPr preferRelativeResize="0"/>
          <p:nvPr/>
        </p:nvPicPr>
        <p:blipFill rotWithShape="1">
          <a:blip r:embed="rId3">
            <a:alphaModFix/>
          </a:blip>
          <a:srcRect l="21169" t="11113" r="21073" b="8446"/>
          <a:stretch/>
        </p:blipFill>
        <p:spPr>
          <a:xfrm>
            <a:off x="431800" y="3344332"/>
            <a:ext cx="1345130" cy="132197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chemeClr val="dk1"/>
        </a:solidFill>
        <a:effectLst/>
      </p:bgPr>
    </p:bg>
    <p:spTree>
      <p:nvGrpSpPr>
        <p:cNvPr id="1" name="Shape 89"/>
        <p:cNvGrpSpPr/>
        <p:nvPr/>
      </p:nvGrpSpPr>
      <p:grpSpPr>
        <a:xfrm>
          <a:off x="0" y="0"/>
          <a:ext cx="0" cy="0"/>
          <a:chOff x="0" y="0"/>
          <a:chExt cx="0" cy="0"/>
        </a:xfrm>
      </p:grpSpPr>
      <p:sp>
        <p:nvSpPr>
          <p:cNvPr id="90" name="Google Shape;90;p69"/>
          <p:cNvSpPr/>
          <p:nvPr/>
        </p:nvSpPr>
        <p:spPr>
          <a:xfrm>
            <a:off x="0" y="4916910"/>
            <a:ext cx="9143999" cy="22659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91" name="Google Shape;91;p69"/>
          <p:cNvSpPr txBox="1"/>
          <p:nvPr/>
        </p:nvSpPr>
        <p:spPr>
          <a:xfrm>
            <a:off x="87464" y="4913181"/>
            <a:ext cx="1648208"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Arial"/>
                <a:ea typeface="Arial"/>
                <a:cs typeface="Arial"/>
                <a:sym typeface="Arial"/>
              </a:rPr>
              <a:t>Institute for Economics &amp; Peace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92"/>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396">
          <p15:clr>
            <a:srgbClr val="FBAE40"/>
          </p15:clr>
        </p15:guide>
        <p15:guide id="2" pos="5364">
          <p15:clr>
            <a:srgbClr val="FBAE40"/>
          </p15:clr>
        </p15:guide>
        <p15:guide id="3" orient="horz" pos="2851">
          <p15:clr>
            <a:srgbClr val="FBAE40"/>
          </p15:clr>
        </p15:guide>
        <p15:guide id="4" orient="horz" pos="38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Big Image Placeholder">
  <p:cSld name="2_Big Image Placeholder">
    <p:spTree>
      <p:nvGrpSpPr>
        <p:cNvPr id="1" name="Shape 93"/>
        <p:cNvGrpSpPr/>
        <p:nvPr/>
      </p:nvGrpSpPr>
      <p:grpSpPr>
        <a:xfrm>
          <a:off x="0" y="0"/>
          <a:ext cx="0" cy="0"/>
          <a:chOff x="0" y="0"/>
          <a:chExt cx="0" cy="0"/>
        </a:xfrm>
      </p:grpSpPr>
      <p:sp>
        <p:nvSpPr>
          <p:cNvPr id="94" name="Google Shape;94;p52"/>
          <p:cNvSpPr/>
          <p:nvPr/>
        </p:nvSpPr>
        <p:spPr>
          <a:xfrm>
            <a:off x="0" y="1588"/>
            <a:ext cx="9144000" cy="5143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99"/>
              <a:buFont typeface="Arial"/>
              <a:buNone/>
            </a:pPr>
            <a:endParaRPr sz="1799" b="0" i="0" u="none" strike="noStrike" cap="none">
              <a:solidFill>
                <a:schemeClr val="lt1"/>
              </a:solidFill>
              <a:latin typeface="Calibri"/>
              <a:ea typeface="Calibri"/>
              <a:cs typeface="Calibri"/>
              <a:sym typeface="Calibri"/>
            </a:endParaRPr>
          </a:p>
        </p:txBody>
      </p:sp>
      <p:pic>
        <p:nvPicPr>
          <p:cNvPr id="95" name="Google Shape;95;p52"/>
          <p:cNvPicPr preferRelativeResize="0"/>
          <p:nvPr/>
        </p:nvPicPr>
        <p:blipFill rotWithShape="1">
          <a:blip r:embed="rId2">
            <a:alphaModFix/>
          </a:blip>
          <a:srcRect/>
          <a:stretch/>
        </p:blipFill>
        <p:spPr>
          <a:xfrm>
            <a:off x="8372236" y="198573"/>
            <a:ext cx="604217" cy="461402"/>
          </a:xfrm>
          <a:prstGeom prst="rect">
            <a:avLst/>
          </a:prstGeom>
          <a:noFill/>
          <a:ln>
            <a:noFill/>
          </a:ln>
        </p:spPr>
      </p:pic>
      <p:pic>
        <p:nvPicPr>
          <p:cNvPr id="96" name="Google Shape;96;p52"/>
          <p:cNvPicPr preferRelativeResize="0"/>
          <p:nvPr/>
        </p:nvPicPr>
        <p:blipFill rotWithShape="1">
          <a:blip r:embed="rId3">
            <a:alphaModFix/>
          </a:blip>
          <a:srcRect/>
          <a:stretch/>
        </p:blipFill>
        <p:spPr>
          <a:xfrm>
            <a:off x="5020679" y="856960"/>
            <a:ext cx="3725632" cy="3665912"/>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 Break 4">
  <p:cSld name="Image Break 4">
    <p:bg>
      <p:bgPr>
        <a:solidFill>
          <a:srgbClr val="00081C"/>
        </a:solidFill>
        <a:effectLst/>
      </p:bgPr>
    </p:bg>
    <p:spTree>
      <p:nvGrpSpPr>
        <p:cNvPr id="1" name="Shape 97"/>
        <p:cNvGrpSpPr/>
        <p:nvPr/>
      </p:nvGrpSpPr>
      <p:grpSpPr>
        <a:xfrm>
          <a:off x="0" y="0"/>
          <a:ext cx="0" cy="0"/>
          <a:chOff x="0" y="0"/>
          <a:chExt cx="0" cy="0"/>
        </a:xfrm>
      </p:grpSpPr>
      <p:sp>
        <p:nvSpPr>
          <p:cNvPr id="98" name="Google Shape;98;p53"/>
          <p:cNvSpPr>
            <a:spLocks noGrp="1"/>
          </p:cNvSpPr>
          <p:nvPr>
            <p:ph type="pic" idx="2"/>
          </p:nvPr>
        </p:nvSpPr>
        <p:spPr>
          <a:xfrm>
            <a:off x="4600891" y="837098"/>
            <a:ext cx="3914700" cy="3470700"/>
          </a:xfrm>
          <a:prstGeom prst="rect">
            <a:avLst/>
          </a:prstGeom>
          <a:solidFill>
            <a:schemeClr val="accent1"/>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g253fa14b5a6_0_1007"/>
          <p:cNvSpPr txBox="1">
            <a:spLocks noGrp="1"/>
          </p:cNvSpPr>
          <p:nvPr>
            <p:ph type="ctrTitle"/>
          </p:nvPr>
        </p:nvSpPr>
        <p:spPr>
          <a:xfrm>
            <a:off x="311708" y="744803"/>
            <a:ext cx="8520600" cy="20532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9pPr>
          </a:lstStyle>
          <a:p>
            <a:endParaRPr/>
          </a:p>
        </p:txBody>
      </p:sp>
      <p:sp>
        <p:nvSpPr>
          <p:cNvPr id="14" name="Google Shape;14;g253fa14b5a6_0_1007"/>
          <p:cNvSpPr txBox="1">
            <a:spLocks noGrp="1"/>
          </p:cNvSpPr>
          <p:nvPr>
            <p:ph type="subTitle" idx="1"/>
          </p:nvPr>
        </p:nvSpPr>
        <p:spPr>
          <a:xfrm>
            <a:off x="311700" y="2834993"/>
            <a:ext cx="8520600" cy="792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sp>
        <p:nvSpPr>
          <p:cNvPr id="15" name="Google Shape;15;g253fa14b5a6_0_1007"/>
          <p:cNvSpPr txBox="1">
            <a:spLocks noGrp="1"/>
          </p:cNvSpPr>
          <p:nvPr>
            <p:ph type="sldNum" idx="12"/>
          </p:nvPr>
        </p:nvSpPr>
        <p:spPr>
          <a:xfrm>
            <a:off x="8472458" y="4664645"/>
            <a:ext cx="548700" cy="3939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99"/>
        <p:cNvGrpSpPr/>
        <p:nvPr/>
      </p:nvGrpSpPr>
      <p:grpSpPr>
        <a:xfrm>
          <a:off x="0" y="0"/>
          <a:ext cx="0" cy="0"/>
          <a:chOff x="0" y="0"/>
          <a:chExt cx="0" cy="0"/>
        </a:xfrm>
      </p:grpSpPr>
      <p:pic>
        <p:nvPicPr>
          <p:cNvPr id="100" name="Google Shape;100;p54"/>
          <p:cNvPicPr preferRelativeResize="0"/>
          <p:nvPr/>
        </p:nvPicPr>
        <p:blipFill rotWithShape="1">
          <a:blip r:embed="rId2">
            <a:alphaModFix/>
          </a:blip>
          <a:srcRect/>
          <a:stretch/>
        </p:blipFill>
        <p:spPr>
          <a:xfrm>
            <a:off x="8372236" y="198573"/>
            <a:ext cx="604217" cy="461402"/>
          </a:xfrm>
          <a:prstGeom prst="rect">
            <a:avLst/>
          </a:prstGeom>
          <a:noFill/>
          <a:ln>
            <a:noFill/>
          </a:ln>
        </p:spPr>
      </p:pic>
      <p:sp>
        <p:nvSpPr>
          <p:cNvPr id="101" name="Google Shape;101;p54"/>
          <p:cNvSpPr/>
          <p:nvPr/>
        </p:nvSpPr>
        <p:spPr>
          <a:xfrm>
            <a:off x="0" y="4916910"/>
            <a:ext cx="9143999" cy="22659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chemeClr val="lt1"/>
              </a:solidFill>
              <a:latin typeface="Calibri"/>
              <a:ea typeface="Calibri"/>
              <a:cs typeface="Calibri"/>
              <a:sym typeface="Calibri"/>
            </a:endParaRPr>
          </a:p>
        </p:txBody>
      </p:sp>
      <p:pic>
        <p:nvPicPr>
          <p:cNvPr id="102" name="Google Shape;102;p54"/>
          <p:cNvPicPr preferRelativeResize="0"/>
          <p:nvPr/>
        </p:nvPicPr>
        <p:blipFill rotWithShape="1">
          <a:blip r:embed="rId3">
            <a:alphaModFix/>
          </a:blip>
          <a:srcRect l="21169" t="11113" r="18064" b="33320"/>
          <a:stretch/>
        </p:blipFill>
        <p:spPr>
          <a:xfrm>
            <a:off x="8398042" y="4635796"/>
            <a:ext cx="786809" cy="507704"/>
          </a:xfrm>
          <a:prstGeom prst="rect">
            <a:avLst/>
          </a:prstGeom>
          <a:noFill/>
          <a:ln>
            <a:noFill/>
          </a:ln>
        </p:spPr>
      </p:pic>
      <p:sp>
        <p:nvSpPr>
          <p:cNvPr id="103" name="Google Shape;103;p54"/>
          <p:cNvSpPr txBox="1"/>
          <p:nvPr/>
        </p:nvSpPr>
        <p:spPr>
          <a:xfrm>
            <a:off x="87464" y="4913181"/>
            <a:ext cx="1648208"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BFBFBF"/>
              </a:buClr>
              <a:buSzPts val="800"/>
              <a:buFont typeface="Arial"/>
              <a:buNone/>
            </a:pPr>
            <a:r>
              <a:rPr lang="en-US" sz="800" b="0" i="0" u="none" strike="noStrike" cap="none">
                <a:solidFill>
                  <a:srgbClr val="BFBFBF"/>
                </a:solidFill>
                <a:latin typeface="Arial"/>
                <a:ea typeface="Arial"/>
                <a:cs typeface="Arial"/>
                <a:sym typeface="Arial"/>
              </a:rPr>
              <a:t>Institute for Economics &amp; Peace</a:t>
            </a:r>
            <a:endParaRPr sz="135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04"/>
        <p:cNvGrpSpPr/>
        <p:nvPr/>
      </p:nvGrpSpPr>
      <p:grpSpPr>
        <a:xfrm>
          <a:off x="0" y="0"/>
          <a:ext cx="0" cy="0"/>
          <a:chOff x="0" y="0"/>
          <a:chExt cx="0" cy="0"/>
        </a:xfrm>
      </p:grpSpPr>
      <p:pic>
        <p:nvPicPr>
          <p:cNvPr id="105" name="Google Shape;105;p55"/>
          <p:cNvPicPr preferRelativeResize="0"/>
          <p:nvPr/>
        </p:nvPicPr>
        <p:blipFill rotWithShape="1">
          <a:blip r:embed="rId2">
            <a:alphaModFix/>
          </a:blip>
          <a:srcRect/>
          <a:stretch/>
        </p:blipFill>
        <p:spPr>
          <a:xfrm>
            <a:off x="8372236" y="198573"/>
            <a:ext cx="604217" cy="461402"/>
          </a:xfrm>
          <a:prstGeom prst="rect">
            <a:avLst/>
          </a:prstGeom>
          <a:noFill/>
          <a:ln>
            <a:noFill/>
          </a:ln>
        </p:spPr>
      </p:pic>
      <p:sp>
        <p:nvSpPr>
          <p:cNvPr id="106" name="Google Shape;106;p55"/>
          <p:cNvSpPr/>
          <p:nvPr/>
        </p:nvSpPr>
        <p:spPr>
          <a:xfrm>
            <a:off x="0" y="4916910"/>
            <a:ext cx="9143999" cy="22659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107" name="Google Shape;107;p55"/>
          <p:cNvPicPr preferRelativeResize="0"/>
          <p:nvPr/>
        </p:nvPicPr>
        <p:blipFill rotWithShape="1">
          <a:blip r:embed="rId3">
            <a:alphaModFix/>
          </a:blip>
          <a:srcRect l="21169" t="11113" r="18064" b="33320"/>
          <a:stretch/>
        </p:blipFill>
        <p:spPr>
          <a:xfrm>
            <a:off x="8398042" y="4635796"/>
            <a:ext cx="786809" cy="507704"/>
          </a:xfrm>
          <a:prstGeom prst="rect">
            <a:avLst/>
          </a:prstGeom>
          <a:noFill/>
          <a:ln>
            <a:noFill/>
          </a:ln>
        </p:spPr>
      </p:pic>
      <p:sp>
        <p:nvSpPr>
          <p:cNvPr id="108" name="Google Shape;108;p55"/>
          <p:cNvSpPr txBox="1"/>
          <p:nvPr/>
        </p:nvSpPr>
        <p:spPr>
          <a:xfrm>
            <a:off x="87464" y="4913181"/>
            <a:ext cx="1648208"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BFBFBF"/>
                </a:solidFill>
                <a:latin typeface="Arial"/>
                <a:ea typeface="Arial"/>
                <a:cs typeface="Arial"/>
                <a:sym typeface="Arial"/>
              </a:rPr>
              <a:t>Institute for Economics &amp; Peace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9"/>
        <p:cNvGrpSpPr/>
        <p:nvPr/>
      </p:nvGrpSpPr>
      <p:grpSpPr>
        <a:xfrm>
          <a:off x="0" y="0"/>
          <a:ext cx="0" cy="0"/>
          <a:chOff x="0" y="0"/>
          <a:chExt cx="0" cy="0"/>
        </a:xfrm>
      </p:grpSpPr>
      <p:pic>
        <p:nvPicPr>
          <p:cNvPr id="110" name="Google Shape;110;p56"/>
          <p:cNvPicPr preferRelativeResize="0"/>
          <p:nvPr/>
        </p:nvPicPr>
        <p:blipFill rotWithShape="1">
          <a:blip r:embed="rId2">
            <a:alphaModFix/>
          </a:blip>
          <a:srcRect/>
          <a:stretch/>
        </p:blipFill>
        <p:spPr>
          <a:xfrm>
            <a:off x="8372236" y="198573"/>
            <a:ext cx="604217" cy="461402"/>
          </a:xfrm>
          <a:prstGeom prst="rect">
            <a:avLst/>
          </a:prstGeom>
          <a:noFill/>
          <a:ln>
            <a:noFill/>
          </a:ln>
        </p:spPr>
      </p:pic>
      <p:sp>
        <p:nvSpPr>
          <p:cNvPr id="111" name="Google Shape;111;p56"/>
          <p:cNvSpPr/>
          <p:nvPr/>
        </p:nvSpPr>
        <p:spPr>
          <a:xfrm>
            <a:off x="0" y="4916910"/>
            <a:ext cx="9143999" cy="22659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112" name="Google Shape;112;p56"/>
          <p:cNvPicPr preferRelativeResize="0"/>
          <p:nvPr/>
        </p:nvPicPr>
        <p:blipFill rotWithShape="1">
          <a:blip r:embed="rId3">
            <a:alphaModFix/>
          </a:blip>
          <a:srcRect l="21169" t="11113" r="18064" b="33320"/>
          <a:stretch/>
        </p:blipFill>
        <p:spPr>
          <a:xfrm>
            <a:off x="8398042" y="4635796"/>
            <a:ext cx="786809" cy="507704"/>
          </a:xfrm>
          <a:prstGeom prst="rect">
            <a:avLst/>
          </a:prstGeom>
          <a:noFill/>
          <a:ln>
            <a:noFill/>
          </a:ln>
        </p:spPr>
      </p:pic>
      <p:sp>
        <p:nvSpPr>
          <p:cNvPr id="113" name="Google Shape;113;p56"/>
          <p:cNvSpPr txBox="1"/>
          <p:nvPr/>
        </p:nvSpPr>
        <p:spPr>
          <a:xfrm>
            <a:off x="87464" y="4913181"/>
            <a:ext cx="1648208"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BFBFBF"/>
                </a:solidFill>
                <a:latin typeface="Arial"/>
                <a:ea typeface="Arial"/>
                <a:cs typeface="Arial"/>
                <a:sym typeface="Arial"/>
              </a:rPr>
              <a:t>Institute for Economics &amp; Peace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14"/>
        <p:cNvGrpSpPr/>
        <p:nvPr/>
      </p:nvGrpSpPr>
      <p:grpSpPr>
        <a:xfrm>
          <a:off x="0" y="0"/>
          <a:ext cx="0" cy="0"/>
          <a:chOff x="0" y="0"/>
          <a:chExt cx="0" cy="0"/>
        </a:xfrm>
      </p:grpSpPr>
      <p:pic>
        <p:nvPicPr>
          <p:cNvPr id="115" name="Google Shape;115;p66"/>
          <p:cNvPicPr preferRelativeResize="0"/>
          <p:nvPr/>
        </p:nvPicPr>
        <p:blipFill rotWithShape="1">
          <a:blip r:embed="rId2">
            <a:alphaModFix/>
          </a:blip>
          <a:srcRect/>
          <a:stretch/>
        </p:blipFill>
        <p:spPr>
          <a:xfrm>
            <a:off x="8372236" y="198573"/>
            <a:ext cx="604217" cy="461402"/>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Image Placeholder">
  <p:cSld name="Big Image Placeholder">
    <p:spTree>
      <p:nvGrpSpPr>
        <p:cNvPr id="1" name="Shape 116"/>
        <p:cNvGrpSpPr/>
        <p:nvPr/>
      </p:nvGrpSpPr>
      <p:grpSpPr>
        <a:xfrm>
          <a:off x="0" y="0"/>
          <a:ext cx="0" cy="0"/>
          <a:chOff x="0" y="0"/>
          <a:chExt cx="0" cy="0"/>
        </a:xfrm>
      </p:grpSpPr>
      <p:sp>
        <p:nvSpPr>
          <p:cNvPr id="117" name="Google Shape;117;p67"/>
          <p:cNvSpPr/>
          <p:nvPr/>
        </p:nvSpPr>
        <p:spPr>
          <a:xfrm>
            <a:off x="0" y="1588"/>
            <a:ext cx="9144000" cy="5143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118" name="Google Shape;118;p67"/>
          <p:cNvPicPr preferRelativeResize="0"/>
          <p:nvPr/>
        </p:nvPicPr>
        <p:blipFill rotWithShape="1">
          <a:blip r:embed="rId2">
            <a:alphaModFix/>
          </a:blip>
          <a:srcRect l="21169" t="11113" r="21073" b="8446"/>
          <a:stretch/>
        </p:blipFill>
        <p:spPr>
          <a:xfrm>
            <a:off x="6764867" y="1584250"/>
            <a:ext cx="2297898" cy="2258343"/>
          </a:xfrm>
          <a:prstGeom prst="rect">
            <a:avLst/>
          </a:prstGeom>
          <a:noFill/>
          <a:ln>
            <a:noFill/>
          </a:ln>
        </p:spPr>
      </p:pic>
      <p:pic>
        <p:nvPicPr>
          <p:cNvPr id="119" name="Google Shape;119;p67"/>
          <p:cNvPicPr preferRelativeResize="0"/>
          <p:nvPr/>
        </p:nvPicPr>
        <p:blipFill rotWithShape="1">
          <a:blip r:embed="rId3">
            <a:alphaModFix/>
          </a:blip>
          <a:srcRect/>
          <a:stretch/>
        </p:blipFill>
        <p:spPr>
          <a:xfrm>
            <a:off x="8372235" y="198573"/>
            <a:ext cx="604217" cy="461402"/>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Big Image Placeholder">
  <p:cSld name="1_Big Image Placeholder">
    <p:spTree>
      <p:nvGrpSpPr>
        <p:cNvPr id="1" name="Shape 120"/>
        <p:cNvGrpSpPr/>
        <p:nvPr/>
      </p:nvGrpSpPr>
      <p:grpSpPr>
        <a:xfrm>
          <a:off x="0" y="0"/>
          <a:ext cx="0" cy="0"/>
          <a:chOff x="0" y="0"/>
          <a:chExt cx="0" cy="0"/>
        </a:xfrm>
      </p:grpSpPr>
      <p:sp>
        <p:nvSpPr>
          <p:cNvPr id="121" name="Google Shape;121;p68"/>
          <p:cNvSpPr/>
          <p:nvPr/>
        </p:nvSpPr>
        <p:spPr>
          <a:xfrm>
            <a:off x="0" y="1588"/>
            <a:ext cx="9144000" cy="5143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122" name="Google Shape;122;p68"/>
          <p:cNvPicPr preferRelativeResize="0"/>
          <p:nvPr/>
        </p:nvPicPr>
        <p:blipFill rotWithShape="1">
          <a:blip r:embed="rId2">
            <a:alphaModFix/>
          </a:blip>
          <a:srcRect l="21169" t="11113" r="28375" b="31699"/>
          <a:stretch/>
        </p:blipFill>
        <p:spPr>
          <a:xfrm>
            <a:off x="4484537" y="1418491"/>
            <a:ext cx="4659464" cy="3726597"/>
          </a:xfrm>
          <a:prstGeom prst="rect">
            <a:avLst/>
          </a:prstGeom>
          <a:noFill/>
          <a:ln>
            <a:noFill/>
          </a:ln>
        </p:spPr>
      </p:pic>
      <p:pic>
        <p:nvPicPr>
          <p:cNvPr id="123" name="Google Shape;123;p68"/>
          <p:cNvPicPr preferRelativeResize="0"/>
          <p:nvPr/>
        </p:nvPicPr>
        <p:blipFill rotWithShape="1">
          <a:blip r:embed="rId3">
            <a:alphaModFix/>
          </a:blip>
          <a:srcRect/>
          <a:stretch/>
        </p:blipFill>
        <p:spPr>
          <a:xfrm>
            <a:off x="8372235" y="198573"/>
            <a:ext cx="604217" cy="461402"/>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129"/>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396">
          <p15:clr>
            <a:srgbClr val="FBAE40"/>
          </p15:clr>
        </p15:guide>
        <p15:guide id="2" pos="5364">
          <p15:clr>
            <a:srgbClr val="FBAE40"/>
          </p15:clr>
        </p15:guide>
        <p15:guide id="3" orient="horz" pos="2851">
          <p15:clr>
            <a:srgbClr val="FBAE40"/>
          </p15:clr>
        </p15:guide>
        <p15:guide id="4" orient="horz" pos="38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0"/>
        <p:cNvGrpSpPr/>
        <p:nvPr/>
      </p:nvGrpSpPr>
      <p:grpSpPr>
        <a:xfrm>
          <a:off x="0" y="0"/>
          <a:ext cx="0" cy="0"/>
          <a:chOff x="0" y="0"/>
          <a:chExt cx="0" cy="0"/>
        </a:xfrm>
      </p:grpSpPr>
      <p:pic>
        <p:nvPicPr>
          <p:cNvPr id="131" name="Google Shape;131;p63"/>
          <p:cNvPicPr preferRelativeResize="0"/>
          <p:nvPr/>
        </p:nvPicPr>
        <p:blipFill rotWithShape="1">
          <a:blip r:embed="rId2">
            <a:alphaModFix/>
          </a:blip>
          <a:srcRect/>
          <a:stretch/>
        </p:blipFill>
        <p:spPr>
          <a:xfrm>
            <a:off x="8372236" y="198573"/>
            <a:ext cx="604217" cy="461402"/>
          </a:xfrm>
          <a:prstGeom prst="rect">
            <a:avLst/>
          </a:prstGeom>
          <a:noFill/>
          <a:ln>
            <a:noFill/>
          </a:ln>
        </p:spPr>
      </p:pic>
      <p:sp>
        <p:nvSpPr>
          <p:cNvPr id="132" name="Google Shape;132;p63"/>
          <p:cNvSpPr/>
          <p:nvPr/>
        </p:nvSpPr>
        <p:spPr>
          <a:xfrm>
            <a:off x="0" y="4916910"/>
            <a:ext cx="9143999" cy="22659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pic>
        <p:nvPicPr>
          <p:cNvPr id="133" name="Google Shape;133;p63"/>
          <p:cNvPicPr preferRelativeResize="0"/>
          <p:nvPr/>
        </p:nvPicPr>
        <p:blipFill rotWithShape="1">
          <a:blip r:embed="rId3">
            <a:alphaModFix/>
          </a:blip>
          <a:srcRect l="21169" t="11113" r="18064" b="33320"/>
          <a:stretch/>
        </p:blipFill>
        <p:spPr>
          <a:xfrm>
            <a:off x="8398042" y="4635796"/>
            <a:ext cx="786809" cy="507704"/>
          </a:xfrm>
          <a:prstGeom prst="rect">
            <a:avLst/>
          </a:prstGeom>
          <a:noFill/>
          <a:ln>
            <a:noFill/>
          </a:ln>
        </p:spPr>
      </p:pic>
      <p:sp>
        <p:nvSpPr>
          <p:cNvPr id="134" name="Google Shape;134;p63"/>
          <p:cNvSpPr txBox="1"/>
          <p:nvPr/>
        </p:nvSpPr>
        <p:spPr>
          <a:xfrm>
            <a:off x="87464" y="4913181"/>
            <a:ext cx="1648208"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BFBFBF"/>
              </a:buClr>
              <a:buSzPts val="800"/>
              <a:buFont typeface="Arial"/>
              <a:buNone/>
            </a:pPr>
            <a:r>
              <a:rPr lang="en-US" sz="800" b="0" i="0" u="none" strike="noStrike" cap="none">
                <a:solidFill>
                  <a:srgbClr val="BFBFBF"/>
                </a:solidFill>
                <a:latin typeface="Arial"/>
                <a:ea typeface="Arial"/>
                <a:cs typeface="Arial"/>
                <a:sym typeface="Arial"/>
              </a:rPr>
              <a:t>Institute for Economics &amp; Peace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Blank" type="blank">
  <p:cSld name="BLANK">
    <p:spTree>
      <p:nvGrpSpPr>
        <p:cNvPr id="1" name="Shape 135"/>
        <p:cNvGrpSpPr/>
        <p:nvPr/>
      </p:nvGrpSpPr>
      <p:grpSpPr>
        <a:xfrm>
          <a:off x="0" y="0"/>
          <a:ext cx="0" cy="0"/>
          <a:chOff x="0" y="0"/>
          <a:chExt cx="0" cy="0"/>
        </a:xfrm>
      </p:grpSpPr>
      <p:sp>
        <p:nvSpPr>
          <p:cNvPr id="136" name="Google Shape;136;p70"/>
          <p:cNvSpPr/>
          <p:nvPr/>
        </p:nvSpPr>
        <p:spPr>
          <a:xfrm>
            <a:off x="0" y="1588"/>
            <a:ext cx="9144000" cy="5143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pic>
        <p:nvPicPr>
          <p:cNvPr id="137" name="Google Shape;137;p70"/>
          <p:cNvPicPr preferRelativeResize="0"/>
          <p:nvPr/>
        </p:nvPicPr>
        <p:blipFill rotWithShape="1">
          <a:blip r:embed="rId2">
            <a:alphaModFix/>
          </a:blip>
          <a:srcRect/>
          <a:stretch/>
        </p:blipFill>
        <p:spPr>
          <a:xfrm>
            <a:off x="8372235" y="198573"/>
            <a:ext cx="604217" cy="461402"/>
          </a:xfrm>
          <a:prstGeom prst="rect">
            <a:avLst/>
          </a:prstGeom>
          <a:noFill/>
          <a:ln>
            <a:noFill/>
          </a:ln>
        </p:spPr>
      </p:pic>
      <p:sp>
        <p:nvSpPr>
          <p:cNvPr id="138" name="Google Shape;138;p70"/>
          <p:cNvSpPr txBox="1">
            <a:spLocks noGrp="1"/>
          </p:cNvSpPr>
          <p:nvPr>
            <p:ph type="dt" idx="10"/>
          </p:nvPr>
        </p:nvSpPr>
        <p:spPr>
          <a:xfrm>
            <a:off x="628814" y="4768734"/>
            <a:ext cx="2057341"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70"/>
          <p:cNvSpPr txBox="1">
            <a:spLocks noGrp="1"/>
          </p:cNvSpPr>
          <p:nvPr>
            <p:ph type="ftr" idx="11"/>
          </p:nvPr>
        </p:nvSpPr>
        <p:spPr>
          <a:xfrm>
            <a:off x="3029144" y="4768734"/>
            <a:ext cx="3085713"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70"/>
          <p:cNvSpPr txBox="1">
            <a:spLocks noGrp="1"/>
          </p:cNvSpPr>
          <p:nvPr>
            <p:ph type="sldNum" idx="12"/>
          </p:nvPr>
        </p:nvSpPr>
        <p:spPr>
          <a:xfrm>
            <a:off x="6457846" y="4768734"/>
            <a:ext cx="2057340" cy="273928"/>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350"/>
              <a:buFont typeface="Calibri"/>
              <a:buNone/>
              <a:defRPr sz="135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350"/>
              <a:buFont typeface="Calibri"/>
              <a:buNone/>
              <a:defRPr sz="135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350"/>
              <a:buFont typeface="Calibri"/>
              <a:buNone/>
              <a:defRPr sz="135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350"/>
              <a:buFont typeface="Calibri"/>
              <a:buNone/>
              <a:defRPr sz="135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350"/>
              <a:buFont typeface="Calibri"/>
              <a:buNone/>
              <a:defRPr sz="135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350"/>
              <a:buFont typeface="Calibri"/>
              <a:buNone/>
              <a:defRPr sz="135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350"/>
              <a:buFont typeface="Calibri"/>
              <a:buNone/>
              <a:defRPr sz="135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350"/>
              <a:buFont typeface="Calibri"/>
              <a:buNone/>
              <a:defRPr sz="135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350"/>
              <a:buFont typeface="Calibri"/>
              <a:buNone/>
              <a:defRPr sz="135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41" name="Google Shape;141;p70"/>
          <p:cNvSpPr/>
          <p:nvPr/>
        </p:nvSpPr>
        <p:spPr>
          <a:xfrm>
            <a:off x="431800" y="3145891"/>
            <a:ext cx="1347153" cy="897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pic>
        <p:nvPicPr>
          <p:cNvPr id="142" name="Google Shape;142;p70"/>
          <p:cNvPicPr preferRelativeResize="0"/>
          <p:nvPr/>
        </p:nvPicPr>
        <p:blipFill rotWithShape="1">
          <a:blip r:embed="rId3">
            <a:alphaModFix/>
          </a:blip>
          <a:srcRect l="21169" t="11113" r="21073" b="8446"/>
          <a:stretch/>
        </p:blipFill>
        <p:spPr>
          <a:xfrm>
            <a:off x="431800" y="3344332"/>
            <a:ext cx="1345130" cy="1321976"/>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Image Placeholder">
  <p:cSld name="Big Image Placeholder">
    <p:spTree>
      <p:nvGrpSpPr>
        <p:cNvPr id="1" name="Shape 143"/>
        <p:cNvGrpSpPr/>
        <p:nvPr/>
      </p:nvGrpSpPr>
      <p:grpSpPr>
        <a:xfrm>
          <a:off x="0" y="0"/>
          <a:ext cx="0" cy="0"/>
          <a:chOff x="0" y="0"/>
          <a:chExt cx="0" cy="0"/>
        </a:xfrm>
      </p:grpSpPr>
      <p:sp>
        <p:nvSpPr>
          <p:cNvPr id="144" name="Google Shape;144;p71"/>
          <p:cNvSpPr/>
          <p:nvPr/>
        </p:nvSpPr>
        <p:spPr>
          <a:xfrm>
            <a:off x="0" y="1588"/>
            <a:ext cx="9144000" cy="5143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pic>
        <p:nvPicPr>
          <p:cNvPr id="145" name="Google Shape;145;p71"/>
          <p:cNvPicPr preferRelativeResize="0"/>
          <p:nvPr/>
        </p:nvPicPr>
        <p:blipFill rotWithShape="1">
          <a:blip r:embed="rId2">
            <a:alphaModFix/>
          </a:blip>
          <a:srcRect l="21169" t="11113" r="21073" b="8446"/>
          <a:stretch/>
        </p:blipFill>
        <p:spPr>
          <a:xfrm>
            <a:off x="6764867" y="1584250"/>
            <a:ext cx="2297898" cy="2258343"/>
          </a:xfrm>
          <a:prstGeom prst="rect">
            <a:avLst/>
          </a:prstGeom>
          <a:noFill/>
          <a:ln>
            <a:noFill/>
          </a:ln>
        </p:spPr>
      </p:pic>
      <p:pic>
        <p:nvPicPr>
          <p:cNvPr id="146" name="Google Shape;146;p71"/>
          <p:cNvPicPr preferRelativeResize="0"/>
          <p:nvPr/>
        </p:nvPicPr>
        <p:blipFill rotWithShape="1">
          <a:blip r:embed="rId3">
            <a:alphaModFix/>
          </a:blip>
          <a:srcRect/>
          <a:stretch/>
        </p:blipFill>
        <p:spPr>
          <a:xfrm>
            <a:off x="8372235" y="198573"/>
            <a:ext cx="604217" cy="46140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Big Image Placeholder">
  <p:cSld name="1_Big Image Placeholder">
    <p:spTree>
      <p:nvGrpSpPr>
        <p:cNvPr id="1" name="Shape 147"/>
        <p:cNvGrpSpPr/>
        <p:nvPr/>
      </p:nvGrpSpPr>
      <p:grpSpPr>
        <a:xfrm>
          <a:off x="0" y="0"/>
          <a:ext cx="0" cy="0"/>
          <a:chOff x="0" y="0"/>
          <a:chExt cx="0" cy="0"/>
        </a:xfrm>
      </p:grpSpPr>
      <p:sp>
        <p:nvSpPr>
          <p:cNvPr id="148" name="Google Shape;148;p72"/>
          <p:cNvSpPr/>
          <p:nvPr/>
        </p:nvSpPr>
        <p:spPr>
          <a:xfrm>
            <a:off x="0" y="1588"/>
            <a:ext cx="9144000" cy="5143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pic>
        <p:nvPicPr>
          <p:cNvPr id="149" name="Google Shape;149;p72"/>
          <p:cNvPicPr preferRelativeResize="0"/>
          <p:nvPr/>
        </p:nvPicPr>
        <p:blipFill rotWithShape="1">
          <a:blip r:embed="rId2">
            <a:alphaModFix/>
          </a:blip>
          <a:srcRect l="21169" t="11113" r="28375" b="31699"/>
          <a:stretch/>
        </p:blipFill>
        <p:spPr>
          <a:xfrm>
            <a:off x="4484537" y="1418491"/>
            <a:ext cx="4659464" cy="3726597"/>
          </a:xfrm>
          <a:prstGeom prst="rect">
            <a:avLst/>
          </a:prstGeom>
          <a:noFill/>
          <a:ln>
            <a:noFill/>
          </a:ln>
        </p:spPr>
      </p:pic>
      <p:pic>
        <p:nvPicPr>
          <p:cNvPr id="150" name="Google Shape;150;p72"/>
          <p:cNvPicPr preferRelativeResize="0"/>
          <p:nvPr/>
        </p:nvPicPr>
        <p:blipFill rotWithShape="1">
          <a:blip r:embed="rId3">
            <a:alphaModFix/>
          </a:blip>
          <a:srcRect/>
          <a:stretch/>
        </p:blipFill>
        <p:spPr>
          <a:xfrm>
            <a:off x="8372235" y="198573"/>
            <a:ext cx="604217" cy="461402"/>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chemeClr val="dk1"/>
        </a:solidFill>
        <a:effectLst/>
      </p:bgPr>
    </p:bg>
    <p:spTree>
      <p:nvGrpSpPr>
        <p:cNvPr id="1" name="Shape 151"/>
        <p:cNvGrpSpPr/>
        <p:nvPr/>
      </p:nvGrpSpPr>
      <p:grpSpPr>
        <a:xfrm>
          <a:off x="0" y="0"/>
          <a:ext cx="0" cy="0"/>
          <a:chOff x="0" y="0"/>
          <a:chExt cx="0" cy="0"/>
        </a:xfrm>
      </p:grpSpPr>
      <p:sp>
        <p:nvSpPr>
          <p:cNvPr id="152" name="Google Shape;152;p73"/>
          <p:cNvSpPr/>
          <p:nvPr/>
        </p:nvSpPr>
        <p:spPr>
          <a:xfrm>
            <a:off x="0" y="4916910"/>
            <a:ext cx="9143999" cy="22659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pic>
        <p:nvPicPr>
          <p:cNvPr id="153" name="Google Shape;153;p73"/>
          <p:cNvPicPr preferRelativeResize="0"/>
          <p:nvPr/>
        </p:nvPicPr>
        <p:blipFill rotWithShape="1">
          <a:blip r:embed="rId2">
            <a:alphaModFix/>
          </a:blip>
          <a:srcRect l="21169" t="11113" r="18064" b="33320"/>
          <a:stretch/>
        </p:blipFill>
        <p:spPr>
          <a:xfrm>
            <a:off x="8398042" y="4635796"/>
            <a:ext cx="786809" cy="507704"/>
          </a:xfrm>
          <a:prstGeom prst="rect">
            <a:avLst/>
          </a:prstGeom>
          <a:noFill/>
          <a:ln>
            <a:noFill/>
          </a:ln>
        </p:spPr>
      </p:pic>
      <p:sp>
        <p:nvSpPr>
          <p:cNvPr id="154" name="Google Shape;154;p73"/>
          <p:cNvSpPr txBox="1"/>
          <p:nvPr/>
        </p:nvSpPr>
        <p:spPr>
          <a:xfrm>
            <a:off x="87464" y="4913181"/>
            <a:ext cx="1648208"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800"/>
              <a:buFont typeface="Arial"/>
              <a:buNone/>
            </a:pPr>
            <a:r>
              <a:rPr lang="en-US" sz="800" b="0" i="0" u="none" strike="noStrike" cap="none">
                <a:solidFill>
                  <a:srgbClr val="FFFFFF"/>
                </a:solidFill>
                <a:latin typeface="Arial"/>
                <a:ea typeface="Arial"/>
                <a:cs typeface="Arial"/>
                <a:sym typeface="Arial"/>
              </a:rPr>
              <a:t>Institute for Economics &amp; Peace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61"/>
        <p:cNvGrpSpPr/>
        <p:nvPr/>
      </p:nvGrpSpPr>
      <p:grpSpPr>
        <a:xfrm>
          <a:off x="0" y="0"/>
          <a:ext cx="0" cy="0"/>
          <a:chOff x="0" y="0"/>
          <a:chExt cx="0" cy="0"/>
        </a:xfrm>
      </p:grpSpPr>
      <p:sp>
        <p:nvSpPr>
          <p:cNvPr id="162" name="Google Shape;162;p65"/>
          <p:cNvSpPr/>
          <p:nvPr/>
        </p:nvSpPr>
        <p:spPr>
          <a:xfrm>
            <a:off x="0" y="1588"/>
            <a:ext cx="9144000" cy="5143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49"/>
              <a:buFont typeface="Calibri"/>
              <a:buNone/>
            </a:pPr>
            <a:endParaRPr sz="1349" b="0" i="0" u="none" strike="noStrike" cap="none">
              <a:solidFill>
                <a:srgbClr val="FFFFFF"/>
              </a:solidFill>
              <a:latin typeface="Calibri"/>
              <a:ea typeface="Calibri"/>
              <a:cs typeface="Calibri"/>
              <a:sym typeface="Calibri"/>
            </a:endParaRPr>
          </a:p>
        </p:txBody>
      </p:sp>
      <p:pic>
        <p:nvPicPr>
          <p:cNvPr id="163" name="Google Shape;163;p65"/>
          <p:cNvPicPr preferRelativeResize="0"/>
          <p:nvPr/>
        </p:nvPicPr>
        <p:blipFill rotWithShape="1">
          <a:blip r:embed="rId2">
            <a:alphaModFix/>
          </a:blip>
          <a:srcRect/>
          <a:stretch/>
        </p:blipFill>
        <p:spPr>
          <a:xfrm>
            <a:off x="8353305" y="198573"/>
            <a:ext cx="604217" cy="461402"/>
          </a:xfrm>
          <a:prstGeom prst="rect">
            <a:avLst/>
          </a:prstGeom>
          <a:noFill/>
          <a:ln>
            <a:noFill/>
          </a:ln>
        </p:spPr>
      </p:pic>
      <p:sp>
        <p:nvSpPr>
          <p:cNvPr id="164" name="Google Shape;164;p65"/>
          <p:cNvSpPr txBox="1"/>
          <p:nvPr/>
        </p:nvSpPr>
        <p:spPr>
          <a:xfrm>
            <a:off x="87464" y="4913181"/>
            <a:ext cx="1648208"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800"/>
              <a:buFont typeface="Arial"/>
              <a:buNone/>
            </a:pPr>
            <a:r>
              <a:rPr lang="en-US" sz="800" b="0" i="0" u="none" strike="noStrike" cap="none">
                <a:solidFill>
                  <a:srgbClr val="FFFFFF"/>
                </a:solidFill>
                <a:latin typeface="Arial"/>
                <a:ea typeface="Arial"/>
                <a:cs typeface="Arial"/>
                <a:sym typeface="Arial"/>
              </a:rPr>
              <a:t>Institute for Economics &amp; Peace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Big Image Placeholder">
  <p:cSld name="1_Big Image Placeholder">
    <p:spTree>
      <p:nvGrpSpPr>
        <p:cNvPr id="1" name="Shape 165"/>
        <p:cNvGrpSpPr/>
        <p:nvPr/>
      </p:nvGrpSpPr>
      <p:grpSpPr>
        <a:xfrm>
          <a:off x="0" y="0"/>
          <a:ext cx="0" cy="0"/>
          <a:chOff x="0" y="0"/>
          <a:chExt cx="0" cy="0"/>
        </a:xfrm>
      </p:grpSpPr>
      <p:sp>
        <p:nvSpPr>
          <p:cNvPr id="166" name="Google Shape;166;p74"/>
          <p:cNvSpPr/>
          <p:nvPr/>
        </p:nvSpPr>
        <p:spPr>
          <a:xfrm>
            <a:off x="0" y="1588"/>
            <a:ext cx="9144000" cy="5143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799"/>
              <a:buFont typeface="Calibri"/>
              <a:buNone/>
            </a:pPr>
            <a:endParaRPr sz="1799" b="0" i="0" u="none" strike="noStrike" cap="none">
              <a:solidFill>
                <a:srgbClr val="FFFFFF"/>
              </a:solidFill>
              <a:latin typeface="Calibri"/>
              <a:ea typeface="Calibri"/>
              <a:cs typeface="Calibri"/>
              <a:sym typeface="Calibri"/>
            </a:endParaRPr>
          </a:p>
        </p:txBody>
      </p:sp>
      <p:pic>
        <p:nvPicPr>
          <p:cNvPr id="167" name="Google Shape;167;p74"/>
          <p:cNvPicPr preferRelativeResize="0"/>
          <p:nvPr/>
        </p:nvPicPr>
        <p:blipFill rotWithShape="1">
          <a:blip r:embed="rId2">
            <a:alphaModFix/>
          </a:blip>
          <a:srcRect/>
          <a:stretch/>
        </p:blipFill>
        <p:spPr>
          <a:xfrm>
            <a:off x="8372236" y="198573"/>
            <a:ext cx="604217" cy="461402"/>
          </a:xfrm>
          <a:prstGeom prst="rect">
            <a:avLst/>
          </a:prstGeom>
          <a:noFill/>
          <a:ln>
            <a:noFill/>
          </a:ln>
        </p:spPr>
      </p:pic>
      <p:pic>
        <p:nvPicPr>
          <p:cNvPr id="168" name="Google Shape;168;p74"/>
          <p:cNvPicPr preferRelativeResize="0"/>
          <p:nvPr/>
        </p:nvPicPr>
        <p:blipFill rotWithShape="1">
          <a:blip r:embed="rId3">
            <a:alphaModFix/>
          </a:blip>
          <a:srcRect/>
          <a:stretch/>
        </p:blipFill>
        <p:spPr>
          <a:xfrm>
            <a:off x="5020679" y="856960"/>
            <a:ext cx="3725632" cy="3665912"/>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9"/>
        <p:cNvGrpSpPr/>
        <p:nvPr/>
      </p:nvGrpSpPr>
      <p:grpSpPr>
        <a:xfrm>
          <a:off x="0" y="0"/>
          <a:ext cx="0" cy="0"/>
          <a:chOff x="0" y="0"/>
          <a:chExt cx="0" cy="0"/>
        </a:xfrm>
      </p:grpSpPr>
      <p:sp>
        <p:nvSpPr>
          <p:cNvPr id="170" name="Google Shape;170;p75"/>
          <p:cNvSpPr txBox="1">
            <a:spLocks noGrp="1"/>
          </p:cNvSpPr>
          <p:nvPr>
            <p:ph type="ctrTitle"/>
          </p:nvPr>
        </p:nvSpPr>
        <p:spPr>
          <a:xfrm>
            <a:off x="1143000" y="842032"/>
            <a:ext cx="6858000" cy="179125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75"/>
          <p:cNvSpPr txBox="1">
            <a:spLocks noGrp="1"/>
          </p:cNvSpPr>
          <p:nvPr>
            <p:ph type="subTitle" idx="1"/>
          </p:nvPr>
        </p:nvSpPr>
        <p:spPr>
          <a:xfrm>
            <a:off x="1143000" y="2702363"/>
            <a:ext cx="6858000" cy="12422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72" name="Google Shape;172;p75"/>
          <p:cNvSpPr txBox="1">
            <a:spLocks noGrp="1"/>
          </p:cNvSpPr>
          <p:nvPr>
            <p:ph type="dt" idx="10"/>
          </p:nvPr>
        </p:nvSpPr>
        <p:spPr>
          <a:xfrm>
            <a:off x="628650" y="4768735"/>
            <a:ext cx="2057400"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75"/>
          <p:cNvSpPr txBox="1">
            <a:spLocks noGrp="1"/>
          </p:cNvSpPr>
          <p:nvPr>
            <p:ph type="ftr" idx="11"/>
          </p:nvPr>
        </p:nvSpPr>
        <p:spPr>
          <a:xfrm>
            <a:off x="3028950" y="4768735"/>
            <a:ext cx="3086100"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75"/>
          <p:cNvSpPr txBox="1">
            <a:spLocks noGrp="1"/>
          </p:cNvSpPr>
          <p:nvPr>
            <p:ph type="sldNum" idx="12"/>
          </p:nvPr>
        </p:nvSpPr>
        <p:spPr>
          <a:xfrm>
            <a:off x="6457950" y="4768735"/>
            <a:ext cx="2057400"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75" name="Google Shape;175;p75"/>
          <p:cNvSpPr/>
          <p:nvPr/>
        </p:nvSpPr>
        <p:spPr>
          <a:xfrm>
            <a:off x="0" y="0"/>
            <a:ext cx="9144000" cy="5145088"/>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013"/>
              <a:buFont typeface="Calibri"/>
              <a:buNone/>
            </a:pPr>
            <a:endParaRPr sz="1013" b="0" i="0" u="none" strike="noStrike" cap="none">
              <a:solidFill>
                <a:srgbClr val="FFFFFF"/>
              </a:solidFill>
              <a:latin typeface="Calibri"/>
              <a:ea typeface="Calibri"/>
              <a:cs typeface="Calibri"/>
              <a:sym typeface="Calibri"/>
            </a:endParaRPr>
          </a:p>
        </p:txBody>
      </p:sp>
      <p:pic>
        <p:nvPicPr>
          <p:cNvPr id="176" name="Google Shape;176;p75"/>
          <p:cNvPicPr preferRelativeResize="0"/>
          <p:nvPr/>
        </p:nvPicPr>
        <p:blipFill rotWithShape="1">
          <a:blip r:embed="rId2">
            <a:alphaModFix/>
          </a:blip>
          <a:srcRect l="21169" t="11113" r="28375" b="31699"/>
          <a:stretch/>
        </p:blipFill>
        <p:spPr>
          <a:xfrm>
            <a:off x="3774882" y="842032"/>
            <a:ext cx="5369118" cy="4295497"/>
          </a:xfrm>
          <a:prstGeom prst="rect">
            <a:avLst/>
          </a:prstGeom>
          <a:noFill/>
          <a:ln>
            <a:noFill/>
          </a:ln>
        </p:spPr>
      </p:pic>
      <p:pic>
        <p:nvPicPr>
          <p:cNvPr id="177" name="Google Shape;177;p75"/>
          <p:cNvPicPr preferRelativeResize="0"/>
          <p:nvPr/>
        </p:nvPicPr>
        <p:blipFill rotWithShape="1">
          <a:blip r:embed="rId3">
            <a:alphaModFix/>
          </a:blip>
          <a:srcRect/>
          <a:stretch/>
        </p:blipFill>
        <p:spPr>
          <a:xfrm>
            <a:off x="8342540" y="133170"/>
            <a:ext cx="622216" cy="475293"/>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8"/>
        <p:cNvGrpSpPr/>
        <p:nvPr/>
      </p:nvGrpSpPr>
      <p:grpSpPr>
        <a:xfrm>
          <a:off x="0" y="0"/>
          <a:ext cx="0" cy="0"/>
          <a:chOff x="0" y="0"/>
          <a:chExt cx="0" cy="0"/>
        </a:xfrm>
      </p:grpSpPr>
      <p:sp>
        <p:nvSpPr>
          <p:cNvPr id="179" name="Google Shape;179;p76"/>
          <p:cNvSpPr txBox="1">
            <a:spLocks noGrp="1"/>
          </p:cNvSpPr>
          <p:nvPr>
            <p:ph type="dt" idx="10"/>
          </p:nvPr>
        </p:nvSpPr>
        <p:spPr>
          <a:xfrm>
            <a:off x="628650" y="4768735"/>
            <a:ext cx="2057400"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76"/>
          <p:cNvSpPr txBox="1">
            <a:spLocks noGrp="1"/>
          </p:cNvSpPr>
          <p:nvPr>
            <p:ph type="ftr" idx="11"/>
          </p:nvPr>
        </p:nvSpPr>
        <p:spPr>
          <a:xfrm>
            <a:off x="3028950" y="4768735"/>
            <a:ext cx="3086100"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76"/>
          <p:cNvSpPr txBox="1">
            <a:spLocks noGrp="1"/>
          </p:cNvSpPr>
          <p:nvPr>
            <p:ph type="sldNum" idx="12"/>
          </p:nvPr>
        </p:nvSpPr>
        <p:spPr>
          <a:xfrm>
            <a:off x="6457950" y="4768735"/>
            <a:ext cx="2057400"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82" name="Google Shape;182;p76"/>
          <p:cNvSpPr/>
          <p:nvPr/>
        </p:nvSpPr>
        <p:spPr>
          <a:xfrm>
            <a:off x="467636" y="3113898"/>
            <a:ext cx="1280046" cy="10235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013"/>
              <a:buFont typeface="Calibri"/>
              <a:buNone/>
            </a:pPr>
            <a:endParaRPr sz="1013" b="0" i="0" u="none" strike="noStrike" cap="none">
              <a:solidFill>
                <a:srgbClr val="FFFFFF"/>
              </a:solidFill>
              <a:latin typeface="Calibri"/>
              <a:ea typeface="Calibri"/>
              <a:cs typeface="Calibri"/>
              <a:sym typeface="Calibri"/>
            </a:endParaRPr>
          </a:p>
        </p:txBody>
      </p:sp>
      <p:sp>
        <p:nvSpPr>
          <p:cNvPr id="183" name="Google Shape;183;p76"/>
          <p:cNvSpPr/>
          <p:nvPr/>
        </p:nvSpPr>
        <p:spPr>
          <a:xfrm>
            <a:off x="0" y="1191"/>
            <a:ext cx="9144000" cy="5143897"/>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013"/>
              <a:buFont typeface="Calibri"/>
              <a:buNone/>
            </a:pPr>
            <a:endParaRPr sz="1013" b="0" i="0" u="none" strike="noStrike" cap="none">
              <a:solidFill>
                <a:srgbClr val="FFFFFF"/>
              </a:solidFill>
              <a:latin typeface="Calibri"/>
              <a:ea typeface="Calibri"/>
              <a:cs typeface="Calibri"/>
              <a:sym typeface="Calibri"/>
            </a:endParaRPr>
          </a:p>
        </p:txBody>
      </p:sp>
      <p:sp>
        <p:nvSpPr>
          <p:cNvPr id="184" name="Google Shape;184;p76"/>
          <p:cNvSpPr/>
          <p:nvPr/>
        </p:nvSpPr>
        <p:spPr>
          <a:xfrm>
            <a:off x="299997" y="3057441"/>
            <a:ext cx="1298216" cy="112914"/>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013"/>
              <a:buFont typeface="Calibri"/>
              <a:buNone/>
            </a:pPr>
            <a:endParaRPr sz="1013" b="0" i="0" u="none" strike="noStrike" cap="none">
              <a:solidFill>
                <a:srgbClr val="FFFFFF"/>
              </a:solidFill>
              <a:latin typeface="Calibri"/>
              <a:ea typeface="Calibri"/>
              <a:cs typeface="Calibri"/>
              <a:sym typeface="Calibri"/>
            </a:endParaRPr>
          </a:p>
        </p:txBody>
      </p:sp>
      <p:pic>
        <p:nvPicPr>
          <p:cNvPr id="185" name="Google Shape;185;p76"/>
          <p:cNvPicPr preferRelativeResize="0"/>
          <p:nvPr/>
        </p:nvPicPr>
        <p:blipFill rotWithShape="1">
          <a:blip r:embed="rId2">
            <a:alphaModFix/>
          </a:blip>
          <a:srcRect l="21169" t="11113" r="21073" b="8446"/>
          <a:stretch/>
        </p:blipFill>
        <p:spPr>
          <a:xfrm>
            <a:off x="237188" y="3259272"/>
            <a:ext cx="1423832" cy="1399756"/>
          </a:xfrm>
          <a:prstGeom prst="rect">
            <a:avLst/>
          </a:prstGeom>
          <a:noFill/>
          <a:ln>
            <a:noFill/>
          </a:ln>
        </p:spPr>
      </p:pic>
      <p:pic>
        <p:nvPicPr>
          <p:cNvPr id="186" name="Google Shape;186;p76"/>
          <p:cNvPicPr preferRelativeResize="0"/>
          <p:nvPr/>
        </p:nvPicPr>
        <p:blipFill rotWithShape="1">
          <a:blip r:embed="rId3">
            <a:alphaModFix/>
          </a:blip>
          <a:srcRect/>
          <a:stretch/>
        </p:blipFill>
        <p:spPr>
          <a:xfrm>
            <a:off x="8342540" y="133170"/>
            <a:ext cx="622216" cy="475293"/>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87"/>
        <p:cNvGrpSpPr/>
        <p:nvPr/>
      </p:nvGrpSpPr>
      <p:grpSpPr>
        <a:xfrm>
          <a:off x="0" y="0"/>
          <a:ext cx="0" cy="0"/>
          <a:chOff x="0" y="0"/>
          <a:chExt cx="0" cy="0"/>
        </a:xfrm>
      </p:grpSpPr>
      <p:pic>
        <p:nvPicPr>
          <p:cNvPr id="188" name="Google Shape;188;p77"/>
          <p:cNvPicPr preferRelativeResize="0"/>
          <p:nvPr/>
        </p:nvPicPr>
        <p:blipFill rotWithShape="1">
          <a:blip r:embed="rId2">
            <a:alphaModFix/>
          </a:blip>
          <a:srcRect/>
          <a:stretch/>
        </p:blipFill>
        <p:spPr>
          <a:xfrm>
            <a:off x="8372236" y="198573"/>
            <a:ext cx="604217" cy="461402"/>
          </a:xfrm>
          <a:prstGeom prst="rect">
            <a:avLst/>
          </a:prstGeom>
          <a:noFill/>
          <a:ln>
            <a:noFill/>
          </a:ln>
        </p:spPr>
      </p:pic>
      <p:sp>
        <p:nvSpPr>
          <p:cNvPr id="189" name="Google Shape;189;p77"/>
          <p:cNvSpPr/>
          <p:nvPr/>
        </p:nvSpPr>
        <p:spPr>
          <a:xfrm>
            <a:off x="0" y="4916910"/>
            <a:ext cx="9143999" cy="22659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rgbClr val="FFFFFF"/>
              </a:solidFill>
              <a:latin typeface="Calibri"/>
              <a:ea typeface="Calibri"/>
              <a:cs typeface="Calibri"/>
              <a:sym typeface="Calibri"/>
            </a:endParaRPr>
          </a:p>
        </p:txBody>
      </p:sp>
      <p:pic>
        <p:nvPicPr>
          <p:cNvPr id="190" name="Google Shape;190;p77"/>
          <p:cNvPicPr preferRelativeResize="0"/>
          <p:nvPr/>
        </p:nvPicPr>
        <p:blipFill rotWithShape="1">
          <a:blip r:embed="rId3">
            <a:alphaModFix/>
          </a:blip>
          <a:srcRect l="21169" t="11113" r="18064" b="33320"/>
          <a:stretch/>
        </p:blipFill>
        <p:spPr>
          <a:xfrm>
            <a:off x="8398042" y="4635796"/>
            <a:ext cx="786809" cy="507704"/>
          </a:xfrm>
          <a:prstGeom prst="rect">
            <a:avLst/>
          </a:prstGeom>
          <a:noFill/>
          <a:ln>
            <a:noFill/>
          </a:ln>
        </p:spPr>
      </p:pic>
      <p:sp>
        <p:nvSpPr>
          <p:cNvPr id="191" name="Google Shape;191;p77"/>
          <p:cNvSpPr txBox="1"/>
          <p:nvPr/>
        </p:nvSpPr>
        <p:spPr>
          <a:xfrm>
            <a:off x="87464" y="4913181"/>
            <a:ext cx="1648208"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BFBFBF"/>
              </a:buClr>
              <a:buSzPts val="800"/>
              <a:buFont typeface="Arial"/>
              <a:buNone/>
            </a:pPr>
            <a:r>
              <a:rPr lang="en-US" sz="800" b="0" i="0" u="none" strike="noStrike" cap="none">
                <a:solidFill>
                  <a:srgbClr val="BFBFBF"/>
                </a:solidFill>
                <a:latin typeface="Arial"/>
                <a:ea typeface="Arial"/>
                <a:cs typeface="Arial"/>
                <a:sym typeface="Arial"/>
              </a:rPr>
              <a:t>Institute for Economics &amp; Peace</a:t>
            </a:r>
            <a:endParaRPr sz="18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92"/>
        <p:cNvGrpSpPr/>
        <p:nvPr/>
      </p:nvGrpSpPr>
      <p:grpSpPr>
        <a:xfrm>
          <a:off x="0" y="0"/>
          <a:ext cx="0" cy="0"/>
          <a:chOff x="0" y="0"/>
          <a:chExt cx="0" cy="0"/>
        </a:xfrm>
      </p:grpSpPr>
      <p:pic>
        <p:nvPicPr>
          <p:cNvPr id="193" name="Google Shape;193;p78"/>
          <p:cNvPicPr preferRelativeResize="0"/>
          <p:nvPr/>
        </p:nvPicPr>
        <p:blipFill rotWithShape="1">
          <a:blip r:embed="rId2">
            <a:alphaModFix/>
          </a:blip>
          <a:srcRect/>
          <a:stretch/>
        </p:blipFill>
        <p:spPr>
          <a:xfrm>
            <a:off x="8372236" y="198573"/>
            <a:ext cx="604217" cy="461402"/>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4"/>
        <p:cNvGrpSpPr/>
        <p:nvPr/>
      </p:nvGrpSpPr>
      <p:grpSpPr>
        <a:xfrm>
          <a:off x="0" y="0"/>
          <a:ext cx="0" cy="0"/>
          <a:chOff x="0" y="0"/>
          <a:chExt cx="0" cy="0"/>
        </a:xfrm>
      </p:grpSpPr>
      <p:sp>
        <p:nvSpPr>
          <p:cNvPr id="195" name="Google Shape;195;p79"/>
          <p:cNvSpPr txBox="1">
            <a:spLocks noGrp="1"/>
          </p:cNvSpPr>
          <p:nvPr>
            <p:ph type="title"/>
          </p:nvPr>
        </p:nvSpPr>
        <p:spPr>
          <a:xfrm>
            <a:off x="628650" y="273929"/>
            <a:ext cx="7886700" cy="9944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79"/>
          <p:cNvSpPr txBox="1">
            <a:spLocks noGrp="1"/>
          </p:cNvSpPr>
          <p:nvPr>
            <p:ph type="body" idx="1"/>
          </p:nvPr>
        </p:nvSpPr>
        <p:spPr>
          <a:xfrm>
            <a:off x="628650" y="1369642"/>
            <a:ext cx="7886700" cy="326451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7" name="Google Shape;197;p79"/>
          <p:cNvSpPr txBox="1">
            <a:spLocks noGrp="1"/>
          </p:cNvSpPr>
          <p:nvPr>
            <p:ph type="dt" idx="10"/>
          </p:nvPr>
        </p:nvSpPr>
        <p:spPr>
          <a:xfrm>
            <a:off x="628650" y="4768735"/>
            <a:ext cx="2057400"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p79"/>
          <p:cNvSpPr txBox="1">
            <a:spLocks noGrp="1"/>
          </p:cNvSpPr>
          <p:nvPr>
            <p:ph type="ftr" idx="11"/>
          </p:nvPr>
        </p:nvSpPr>
        <p:spPr>
          <a:xfrm>
            <a:off x="3028950" y="4768735"/>
            <a:ext cx="3086100"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79"/>
          <p:cNvSpPr txBox="1">
            <a:spLocks noGrp="1"/>
          </p:cNvSpPr>
          <p:nvPr>
            <p:ph type="sldNum" idx="12"/>
          </p:nvPr>
        </p:nvSpPr>
        <p:spPr>
          <a:xfrm>
            <a:off x="6457950" y="4768735"/>
            <a:ext cx="2057400"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0"/>
        <p:cNvGrpSpPr/>
        <p:nvPr/>
      </p:nvGrpSpPr>
      <p:grpSpPr>
        <a:xfrm>
          <a:off x="0" y="0"/>
          <a:ext cx="0" cy="0"/>
          <a:chOff x="0" y="0"/>
          <a:chExt cx="0" cy="0"/>
        </a:xfrm>
      </p:grpSpPr>
      <p:sp>
        <p:nvSpPr>
          <p:cNvPr id="201" name="Google Shape;201;p80"/>
          <p:cNvSpPr txBox="1">
            <a:spLocks noGrp="1"/>
          </p:cNvSpPr>
          <p:nvPr>
            <p:ph type="title"/>
          </p:nvPr>
        </p:nvSpPr>
        <p:spPr>
          <a:xfrm>
            <a:off x="623888" y="1282700"/>
            <a:ext cx="7886700" cy="214021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 name="Google Shape;202;p80"/>
          <p:cNvSpPr txBox="1">
            <a:spLocks noGrp="1"/>
          </p:cNvSpPr>
          <p:nvPr>
            <p:ph type="body" idx="1"/>
          </p:nvPr>
        </p:nvSpPr>
        <p:spPr>
          <a:xfrm>
            <a:off x="623888" y="3443160"/>
            <a:ext cx="7886700" cy="11254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203" name="Google Shape;203;p80"/>
          <p:cNvSpPr txBox="1">
            <a:spLocks noGrp="1"/>
          </p:cNvSpPr>
          <p:nvPr>
            <p:ph type="dt" idx="10"/>
          </p:nvPr>
        </p:nvSpPr>
        <p:spPr>
          <a:xfrm>
            <a:off x="628650" y="4768735"/>
            <a:ext cx="2057400"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80"/>
          <p:cNvSpPr txBox="1">
            <a:spLocks noGrp="1"/>
          </p:cNvSpPr>
          <p:nvPr>
            <p:ph type="ftr" idx="11"/>
          </p:nvPr>
        </p:nvSpPr>
        <p:spPr>
          <a:xfrm>
            <a:off x="3028950" y="4768735"/>
            <a:ext cx="3086100"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p80"/>
          <p:cNvSpPr txBox="1">
            <a:spLocks noGrp="1"/>
          </p:cNvSpPr>
          <p:nvPr>
            <p:ph type="sldNum" idx="12"/>
          </p:nvPr>
        </p:nvSpPr>
        <p:spPr>
          <a:xfrm>
            <a:off x="6457950" y="4768735"/>
            <a:ext cx="2057400"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7"/>
        <p:cNvGrpSpPr/>
        <p:nvPr/>
      </p:nvGrpSpPr>
      <p:grpSpPr>
        <a:xfrm>
          <a:off x="0" y="0"/>
          <a:ext cx="0" cy="0"/>
          <a:chOff x="0" y="0"/>
          <a:chExt cx="0" cy="0"/>
        </a:xfrm>
      </p:grpSpPr>
      <p:sp>
        <p:nvSpPr>
          <p:cNvPr id="18" name="Google Shape;18;g253fa14b5a6_0_1013"/>
          <p:cNvSpPr/>
          <p:nvPr/>
        </p:nvSpPr>
        <p:spPr>
          <a:xfrm>
            <a:off x="0" y="1588"/>
            <a:ext cx="9144000" cy="5143500"/>
          </a:xfrm>
          <a:prstGeom prst="rect">
            <a:avLst/>
          </a:prstGeom>
          <a:solidFill>
            <a:srgbClr val="00081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Arial"/>
              <a:ea typeface="Arial"/>
              <a:cs typeface="Arial"/>
              <a:sym typeface="Arial"/>
            </a:endParaRPr>
          </a:p>
        </p:txBody>
      </p:sp>
      <p:pic>
        <p:nvPicPr>
          <p:cNvPr id="19" name="Google Shape;19;g253fa14b5a6_0_1013"/>
          <p:cNvPicPr preferRelativeResize="0"/>
          <p:nvPr/>
        </p:nvPicPr>
        <p:blipFill rotWithShape="1">
          <a:blip r:embed="rId2">
            <a:alphaModFix/>
          </a:blip>
          <a:srcRect/>
          <a:stretch/>
        </p:blipFill>
        <p:spPr>
          <a:xfrm>
            <a:off x="8353306" y="198572"/>
            <a:ext cx="604217" cy="461259"/>
          </a:xfrm>
          <a:prstGeom prst="rect">
            <a:avLst/>
          </a:prstGeom>
          <a:noFill/>
          <a:ln>
            <a:noFill/>
          </a:ln>
        </p:spPr>
      </p:pic>
      <p:sp>
        <p:nvSpPr>
          <p:cNvPr id="20" name="Google Shape;20;g253fa14b5a6_0_1013"/>
          <p:cNvSpPr txBox="1"/>
          <p:nvPr/>
        </p:nvSpPr>
        <p:spPr>
          <a:xfrm>
            <a:off x="87464" y="4913169"/>
            <a:ext cx="1592100" cy="192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FFFFFF"/>
              </a:buClr>
              <a:buSzPts val="800"/>
              <a:buFont typeface="Arial"/>
              <a:buNone/>
            </a:pPr>
            <a:r>
              <a:rPr lang="en-US" sz="800" b="0" i="0" u="none" strike="noStrike" cap="none">
                <a:solidFill>
                  <a:srgbClr val="FFFFFF"/>
                </a:solidFill>
                <a:latin typeface="Arial"/>
                <a:ea typeface="Arial"/>
                <a:cs typeface="Arial"/>
                <a:sym typeface="Arial"/>
              </a:rPr>
              <a:t>Institute for Economics &amp; Peace</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6"/>
        <p:cNvGrpSpPr/>
        <p:nvPr/>
      </p:nvGrpSpPr>
      <p:grpSpPr>
        <a:xfrm>
          <a:off x="0" y="0"/>
          <a:ext cx="0" cy="0"/>
          <a:chOff x="0" y="0"/>
          <a:chExt cx="0" cy="0"/>
        </a:xfrm>
      </p:grpSpPr>
      <p:sp>
        <p:nvSpPr>
          <p:cNvPr id="207" name="Google Shape;207;p81"/>
          <p:cNvSpPr txBox="1">
            <a:spLocks noGrp="1"/>
          </p:cNvSpPr>
          <p:nvPr>
            <p:ph type="title"/>
          </p:nvPr>
        </p:nvSpPr>
        <p:spPr>
          <a:xfrm>
            <a:off x="628650" y="273929"/>
            <a:ext cx="7886700" cy="9944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p81"/>
          <p:cNvSpPr txBox="1">
            <a:spLocks noGrp="1"/>
          </p:cNvSpPr>
          <p:nvPr>
            <p:ph type="body" idx="1"/>
          </p:nvPr>
        </p:nvSpPr>
        <p:spPr>
          <a:xfrm>
            <a:off x="628650" y="1369642"/>
            <a:ext cx="3886200" cy="326451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9" name="Google Shape;209;p81"/>
          <p:cNvSpPr txBox="1">
            <a:spLocks noGrp="1"/>
          </p:cNvSpPr>
          <p:nvPr>
            <p:ph type="body" idx="2"/>
          </p:nvPr>
        </p:nvSpPr>
        <p:spPr>
          <a:xfrm>
            <a:off x="4629150" y="1369642"/>
            <a:ext cx="3886200" cy="326451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0" name="Google Shape;210;p81"/>
          <p:cNvSpPr txBox="1">
            <a:spLocks noGrp="1"/>
          </p:cNvSpPr>
          <p:nvPr>
            <p:ph type="dt" idx="10"/>
          </p:nvPr>
        </p:nvSpPr>
        <p:spPr>
          <a:xfrm>
            <a:off x="628650" y="4768735"/>
            <a:ext cx="2057400"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p81"/>
          <p:cNvSpPr txBox="1">
            <a:spLocks noGrp="1"/>
          </p:cNvSpPr>
          <p:nvPr>
            <p:ph type="ftr" idx="11"/>
          </p:nvPr>
        </p:nvSpPr>
        <p:spPr>
          <a:xfrm>
            <a:off x="3028950" y="4768735"/>
            <a:ext cx="3086100"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p81"/>
          <p:cNvSpPr txBox="1">
            <a:spLocks noGrp="1"/>
          </p:cNvSpPr>
          <p:nvPr>
            <p:ph type="sldNum" idx="12"/>
          </p:nvPr>
        </p:nvSpPr>
        <p:spPr>
          <a:xfrm>
            <a:off x="6457950" y="4768735"/>
            <a:ext cx="2057400"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3"/>
        <p:cNvGrpSpPr/>
        <p:nvPr/>
      </p:nvGrpSpPr>
      <p:grpSpPr>
        <a:xfrm>
          <a:off x="0" y="0"/>
          <a:ext cx="0" cy="0"/>
          <a:chOff x="0" y="0"/>
          <a:chExt cx="0" cy="0"/>
        </a:xfrm>
      </p:grpSpPr>
      <p:sp>
        <p:nvSpPr>
          <p:cNvPr id="214" name="Google Shape;214;p82"/>
          <p:cNvSpPr txBox="1">
            <a:spLocks noGrp="1"/>
          </p:cNvSpPr>
          <p:nvPr>
            <p:ph type="title"/>
          </p:nvPr>
        </p:nvSpPr>
        <p:spPr>
          <a:xfrm>
            <a:off x="629841" y="273929"/>
            <a:ext cx="7886700" cy="9944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82"/>
          <p:cNvSpPr txBox="1">
            <a:spLocks noGrp="1"/>
          </p:cNvSpPr>
          <p:nvPr>
            <p:ph type="body" idx="1"/>
          </p:nvPr>
        </p:nvSpPr>
        <p:spPr>
          <a:xfrm>
            <a:off x="629842" y="1261261"/>
            <a:ext cx="3868340" cy="61812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216" name="Google Shape;216;p82"/>
          <p:cNvSpPr txBox="1">
            <a:spLocks noGrp="1"/>
          </p:cNvSpPr>
          <p:nvPr>
            <p:ph type="body" idx="2"/>
          </p:nvPr>
        </p:nvSpPr>
        <p:spPr>
          <a:xfrm>
            <a:off x="629842" y="1879386"/>
            <a:ext cx="3868340" cy="276429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7" name="Google Shape;217;p82"/>
          <p:cNvSpPr txBox="1">
            <a:spLocks noGrp="1"/>
          </p:cNvSpPr>
          <p:nvPr>
            <p:ph type="body" idx="3"/>
          </p:nvPr>
        </p:nvSpPr>
        <p:spPr>
          <a:xfrm>
            <a:off x="4629150" y="1261261"/>
            <a:ext cx="3887391" cy="61812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218" name="Google Shape;218;p82"/>
          <p:cNvSpPr txBox="1">
            <a:spLocks noGrp="1"/>
          </p:cNvSpPr>
          <p:nvPr>
            <p:ph type="body" idx="4"/>
          </p:nvPr>
        </p:nvSpPr>
        <p:spPr>
          <a:xfrm>
            <a:off x="4629150" y="1879386"/>
            <a:ext cx="3887391" cy="276429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9" name="Google Shape;219;p82"/>
          <p:cNvSpPr txBox="1">
            <a:spLocks noGrp="1"/>
          </p:cNvSpPr>
          <p:nvPr>
            <p:ph type="dt" idx="10"/>
          </p:nvPr>
        </p:nvSpPr>
        <p:spPr>
          <a:xfrm>
            <a:off x="628650" y="4768735"/>
            <a:ext cx="2057400"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82"/>
          <p:cNvSpPr txBox="1">
            <a:spLocks noGrp="1"/>
          </p:cNvSpPr>
          <p:nvPr>
            <p:ph type="ftr" idx="11"/>
          </p:nvPr>
        </p:nvSpPr>
        <p:spPr>
          <a:xfrm>
            <a:off x="3028950" y="4768735"/>
            <a:ext cx="3086100"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82"/>
          <p:cNvSpPr txBox="1">
            <a:spLocks noGrp="1"/>
          </p:cNvSpPr>
          <p:nvPr>
            <p:ph type="sldNum" idx="12"/>
          </p:nvPr>
        </p:nvSpPr>
        <p:spPr>
          <a:xfrm>
            <a:off x="6457950" y="4768735"/>
            <a:ext cx="2057400"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2"/>
        <p:cNvGrpSpPr/>
        <p:nvPr/>
      </p:nvGrpSpPr>
      <p:grpSpPr>
        <a:xfrm>
          <a:off x="0" y="0"/>
          <a:ext cx="0" cy="0"/>
          <a:chOff x="0" y="0"/>
          <a:chExt cx="0" cy="0"/>
        </a:xfrm>
      </p:grpSpPr>
      <p:sp>
        <p:nvSpPr>
          <p:cNvPr id="223" name="Google Shape;223;p83"/>
          <p:cNvSpPr txBox="1">
            <a:spLocks noGrp="1"/>
          </p:cNvSpPr>
          <p:nvPr>
            <p:ph type="title"/>
          </p:nvPr>
        </p:nvSpPr>
        <p:spPr>
          <a:xfrm>
            <a:off x="628650" y="273929"/>
            <a:ext cx="7886700" cy="9944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4" name="Google Shape;224;p83"/>
          <p:cNvSpPr txBox="1">
            <a:spLocks noGrp="1"/>
          </p:cNvSpPr>
          <p:nvPr>
            <p:ph type="dt" idx="10"/>
          </p:nvPr>
        </p:nvSpPr>
        <p:spPr>
          <a:xfrm>
            <a:off x="628650" y="4768735"/>
            <a:ext cx="2057400"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5" name="Google Shape;225;p83"/>
          <p:cNvSpPr txBox="1">
            <a:spLocks noGrp="1"/>
          </p:cNvSpPr>
          <p:nvPr>
            <p:ph type="ftr" idx="11"/>
          </p:nvPr>
        </p:nvSpPr>
        <p:spPr>
          <a:xfrm>
            <a:off x="3028950" y="4768735"/>
            <a:ext cx="3086100"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p83"/>
          <p:cNvSpPr txBox="1">
            <a:spLocks noGrp="1"/>
          </p:cNvSpPr>
          <p:nvPr>
            <p:ph type="sldNum" idx="12"/>
          </p:nvPr>
        </p:nvSpPr>
        <p:spPr>
          <a:xfrm>
            <a:off x="6457950" y="4768735"/>
            <a:ext cx="2057400"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27"/>
        <p:cNvGrpSpPr/>
        <p:nvPr/>
      </p:nvGrpSpPr>
      <p:grpSpPr>
        <a:xfrm>
          <a:off x="0" y="0"/>
          <a:ext cx="0" cy="0"/>
          <a:chOff x="0" y="0"/>
          <a:chExt cx="0" cy="0"/>
        </a:xfrm>
      </p:grpSpPr>
      <p:sp>
        <p:nvSpPr>
          <p:cNvPr id="228" name="Google Shape;228;p84"/>
          <p:cNvSpPr txBox="1">
            <a:spLocks noGrp="1"/>
          </p:cNvSpPr>
          <p:nvPr>
            <p:ph type="title"/>
          </p:nvPr>
        </p:nvSpPr>
        <p:spPr>
          <a:xfrm>
            <a:off x="629841" y="343006"/>
            <a:ext cx="2949178" cy="12005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p84"/>
          <p:cNvSpPr txBox="1">
            <a:spLocks noGrp="1"/>
          </p:cNvSpPr>
          <p:nvPr>
            <p:ph type="body" idx="1"/>
          </p:nvPr>
        </p:nvSpPr>
        <p:spPr>
          <a:xfrm>
            <a:off x="3887391" y="740798"/>
            <a:ext cx="4629150" cy="3656347"/>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230" name="Google Shape;230;p84"/>
          <p:cNvSpPr txBox="1">
            <a:spLocks noGrp="1"/>
          </p:cNvSpPr>
          <p:nvPr>
            <p:ph type="body" idx="2"/>
          </p:nvPr>
        </p:nvSpPr>
        <p:spPr>
          <a:xfrm>
            <a:off x="629841" y="1543526"/>
            <a:ext cx="2949178" cy="285957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231" name="Google Shape;231;p84"/>
          <p:cNvSpPr txBox="1">
            <a:spLocks noGrp="1"/>
          </p:cNvSpPr>
          <p:nvPr>
            <p:ph type="dt" idx="10"/>
          </p:nvPr>
        </p:nvSpPr>
        <p:spPr>
          <a:xfrm>
            <a:off x="628650" y="4768735"/>
            <a:ext cx="2057400"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p84"/>
          <p:cNvSpPr txBox="1">
            <a:spLocks noGrp="1"/>
          </p:cNvSpPr>
          <p:nvPr>
            <p:ph type="ftr" idx="11"/>
          </p:nvPr>
        </p:nvSpPr>
        <p:spPr>
          <a:xfrm>
            <a:off x="3028950" y="4768735"/>
            <a:ext cx="3086100"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3" name="Google Shape;233;p84"/>
          <p:cNvSpPr txBox="1">
            <a:spLocks noGrp="1"/>
          </p:cNvSpPr>
          <p:nvPr>
            <p:ph type="sldNum" idx="12"/>
          </p:nvPr>
        </p:nvSpPr>
        <p:spPr>
          <a:xfrm>
            <a:off x="6457950" y="4768735"/>
            <a:ext cx="2057400"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34"/>
        <p:cNvGrpSpPr/>
        <p:nvPr/>
      </p:nvGrpSpPr>
      <p:grpSpPr>
        <a:xfrm>
          <a:off x="0" y="0"/>
          <a:ext cx="0" cy="0"/>
          <a:chOff x="0" y="0"/>
          <a:chExt cx="0" cy="0"/>
        </a:xfrm>
      </p:grpSpPr>
      <p:sp>
        <p:nvSpPr>
          <p:cNvPr id="235" name="Google Shape;235;p85"/>
          <p:cNvSpPr txBox="1">
            <a:spLocks noGrp="1"/>
          </p:cNvSpPr>
          <p:nvPr>
            <p:ph type="title"/>
          </p:nvPr>
        </p:nvSpPr>
        <p:spPr>
          <a:xfrm>
            <a:off x="629841" y="343006"/>
            <a:ext cx="2949178" cy="12005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85"/>
          <p:cNvSpPr>
            <a:spLocks noGrp="1"/>
          </p:cNvSpPr>
          <p:nvPr>
            <p:ph type="pic" idx="2"/>
          </p:nvPr>
        </p:nvSpPr>
        <p:spPr>
          <a:xfrm>
            <a:off x="3887391" y="740798"/>
            <a:ext cx="4629150" cy="3656347"/>
          </a:xfrm>
          <a:prstGeom prst="rect">
            <a:avLst/>
          </a:prstGeom>
          <a:noFill/>
          <a:ln>
            <a:noFill/>
          </a:ln>
        </p:spPr>
      </p:sp>
      <p:sp>
        <p:nvSpPr>
          <p:cNvPr id="237" name="Google Shape;237;p85"/>
          <p:cNvSpPr txBox="1">
            <a:spLocks noGrp="1"/>
          </p:cNvSpPr>
          <p:nvPr>
            <p:ph type="body" idx="1"/>
          </p:nvPr>
        </p:nvSpPr>
        <p:spPr>
          <a:xfrm>
            <a:off x="629841" y="1543526"/>
            <a:ext cx="2949178" cy="285957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238" name="Google Shape;238;p85"/>
          <p:cNvSpPr txBox="1">
            <a:spLocks noGrp="1"/>
          </p:cNvSpPr>
          <p:nvPr>
            <p:ph type="dt" idx="10"/>
          </p:nvPr>
        </p:nvSpPr>
        <p:spPr>
          <a:xfrm>
            <a:off x="628650" y="4768735"/>
            <a:ext cx="2057400"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9" name="Google Shape;239;p85"/>
          <p:cNvSpPr txBox="1">
            <a:spLocks noGrp="1"/>
          </p:cNvSpPr>
          <p:nvPr>
            <p:ph type="ftr" idx="11"/>
          </p:nvPr>
        </p:nvSpPr>
        <p:spPr>
          <a:xfrm>
            <a:off x="3028950" y="4768735"/>
            <a:ext cx="3086100"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 name="Google Shape;240;p85"/>
          <p:cNvSpPr txBox="1">
            <a:spLocks noGrp="1"/>
          </p:cNvSpPr>
          <p:nvPr>
            <p:ph type="sldNum" idx="12"/>
          </p:nvPr>
        </p:nvSpPr>
        <p:spPr>
          <a:xfrm>
            <a:off x="6457950" y="4768735"/>
            <a:ext cx="2057400"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41"/>
        <p:cNvGrpSpPr/>
        <p:nvPr/>
      </p:nvGrpSpPr>
      <p:grpSpPr>
        <a:xfrm>
          <a:off x="0" y="0"/>
          <a:ext cx="0" cy="0"/>
          <a:chOff x="0" y="0"/>
          <a:chExt cx="0" cy="0"/>
        </a:xfrm>
      </p:grpSpPr>
      <p:sp>
        <p:nvSpPr>
          <p:cNvPr id="242" name="Google Shape;242;p86"/>
          <p:cNvSpPr txBox="1">
            <a:spLocks noGrp="1"/>
          </p:cNvSpPr>
          <p:nvPr>
            <p:ph type="title"/>
          </p:nvPr>
        </p:nvSpPr>
        <p:spPr>
          <a:xfrm>
            <a:off x="628650" y="273929"/>
            <a:ext cx="7886700" cy="9944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3" name="Google Shape;243;p86"/>
          <p:cNvSpPr txBox="1">
            <a:spLocks noGrp="1"/>
          </p:cNvSpPr>
          <p:nvPr>
            <p:ph type="body" idx="1"/>
          </p:nvPr>
        </p:nvSpPr>
        <p:spPr>
          <a:xfrm rot="5400000">
            <a:off x="2939744" y="-941452"/>
            <a:ext cx="3264511"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4" name="Google Shape;244;p86"/>
          <p:cNvSpPr txBox="1">
            <a:spLocks noGrp="1"/>
          </p:cNvSpPr>
          <p:nvPr>
            <p:ph type="dt" idx="10"/>
          </p:nvPr>
        </p:nvSpPr>
        <p:spPr>
          <a:xfrm>
            <a:off x="628650" y="4768735"/>
            <a:ext cx="2057400"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5" name="Google Shape;245;p86"/>
          <p:cNvSpPr txBox="1">
            <a:spLocks noGrp="1"/>
          </p:cNvSpPr>
          <p:nvPr>
            <p:ph type="ftr" idx="11"/>
          </p:nvPr>
        </p:nvSpPr>
        <p:spPr>
          <a:xfrm>
            <a:off x="3028950" y="4768735"/>
            <a:ext cx="3086100"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p86"/>
          <p:cNvSpPr txBox="1">
            <a:spLocks noGrp="1"/>
          </p:cNvSpPr>
          <p:nvPr>
            <p:ph type="sldNum" idx="12"/>
          </p:nvPr>
        </p:nvSpPr>
        <p:spPr>
          <a:xfrm>
            <a:off x="6457950" y="4768735"/>
            <a:ext cx="2057400"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47"/>
        <p:cNvGrpSpPr/>
        <p:nvPr/>
      </p:nvGrpSpPr>
      <p:grpSpPr>
        <a:xfrm>
          <a:off x="0" y="0"/>
          <a:ext cx="0" cy="0"/>
          <a:chOff x="0" y="0"/>
          <a:chExt cx="0" cy="0"/>
        </a:xfrm>
      </p:grpSpPr>
      <p:sp>
        <p:nvSpPr>
          <p:cNvPr id="248" name="Google Shape;248;p87"/>
          <p:cNvSpPr txBox="1">
            <a:spLocks noGrp="1"/>
          </p:cNvSpPr>
          <p:nvPr>
            <p:ph type="title"/>
          </p:nvPr>
        </p:nvSpPr>
        <p:spPr>
          <a:xfrm rot="5400000">
            <a:off x="5349401" y="1468202"/>
            <a:ext cx="4360224"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9" name="Google Shape;249;p87"/>
          <p:cNvSpPr txBox="1">
            <a:spLocks noGrp="1"/>
          </p:cNvSpPr>
          <p:nvPr>
            <p:ph type="body" idx="1"/>
          </p:nvPr>
        </p:nvSpPr>
        <p:spPr>
          <a:xfrm rot="5400000">
            <a:off x="1348901" y="-446323"/>
            <a:ext cx="4360224"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0" name="Google Shape;250;p87"/>
          <p:cNvSpPr txBox="1">
            <a:spLocks noGrp="1"/>
          </p:cNvSpPr>
          <p:nvPr>
            <p:ph type="dt" idx="10"/>
          </p:nvPr>
        </p:nvSpPr>
        <p:spPr>
          <a:xfrm>
            <a:off x="628650" y="4768735"/>
            <a:ext cx="2057400"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1" name="Google Shape;251;p87"/>
          <p:cNvSpPr txBox="1">
            <a:spLocks noGrp="1"/>
          </p:cNvSpPr>
          <p:nvPr>
            <p:ph type="ftr" idx="11"/>
          </p:nvPr>
        </p:nvSpPr>
        <p:spPr>
          <a:xfrm>
            <a:off x="3028950" y="4768735"/>
            <a:ext cx="3086100"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2" name="Google Shape;252;p87"/>
          <p:cNvSpPr txBox="1">
            <a:spLocks noGrp="1"/>
          </p:cNvSpPr>
          <p:nvPr>
            <p:ph type="sldNum" idx="12"/>
          </p:nvPr>
        </p:nvSpPr>
        <p:spPr>
          <a:xfrm>
            <a:off x="6457950" y="4768735"/>
            <a:ext cx="2057400"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Image Break 4">
  <p:cSld name="Image Break 4">
    <p:bg>
      <p:bgPr>
        <a:solidFill>
          <a:srgbClr val="00081C"/>
        </a:solidFill>
        <a:effectLst/>
      </p:bgPr>
    </p:bg>
    <p:spTree>
      <p:nvGrpSpPr>
        <p:cNvPr id="1" name="Shape 253"/>
        <p:cNvGrpSpPr/>
        <p:nvPr/>
      </p:nvGrpSpPr>
      <p:grpSpPr>
        <a:xfrm>
          <a:off x="0" y="0"/>
          <a:ext cx="0" cy="0"/>
          <a:chOff x="0" y="0"/>
          <a:chExt cx="0" cy="0"/>
        </a:xfrm>
      </p:grpSpPr>
      <p:sp>
        <p:nvSpPr>
          <p:cNvPr id="254" name="Google Shape;254;p88"/>
          <p:cNvSpPr>
            <a:spLocks noGrp="1"/>
          </p:cNvSpPr>
          <p:nvPr>
            <p:ph type="pic" idx="2"/>
          </p:nvPr>
        </p:nvSpPr>
        <p:spPr>
          <a:xfrm>
            <a:off x="4600891" y="837098"/>
            <a:ext cx="3914700" cy="3470700"/>
          </a:xfrm>
          <a:prstGeom prst="rect">
            <a:avLst/>
          </a:prstGeom>
          <a:solidFill>
            <a:schemeClr val="accent1"/>
          </a:solid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p:cSld name="4_Title Slide">
    <p:spTree>
      <p:nvGrpSpPr>
        <p:cNvPr id="1" name="Shape 255"/>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dark">
  <p:cSld name="Blank dark">
    <p:spTree>
      <p:nvGrpSpPr>
        <p:cNvPr id="1" name="Shape 256"/>
        <p:cNvGrpSpPr/>
        <p:nvPr/>
      </p:nvGrpSpPr>
      <p:grpSpPr>
        <a:xfrm>
          <a:off x="0" y="0"/>
          <a:ext cx="0" cy="0"/>
          <a:chOff x="0" y="0"/>
          <a:chExt cx="0" cy="0"/>
        </a:xfrm>
      </p:grpSpPr>
      <p:sp>
        <p:nvSpPr>
          <p:cNvPr id="257" name="Google Shape;257;p90"/>
          <p:cNvSpPr/>
          <p:nvPr/>
        </p:nvSpPr>
        <p:spPr>
          <a:xfrm>
            <a:off x="0" y="0"/>
            <a:ext cx="9144000" cy="5145088"/>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013"/>
              <a:buFont typeface="Calibri"/>
              <a:buNone/>
            </a:pPr>
            <a:endParaRPr sz="1013"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1"/>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6_Title Slide">
  <p:cSld name="26_Title Slide">
    <p:spTree>
      <p:nvGrpSpPr>
        <p:cNvPr id="1" name="Shape 258"/>
        <p:cNvGrpSpPr/>
        <p:nvPr/>
      </p:nvGrpSpPr>
      <p:grpSpPr>
        <a:xfrm>
          <a:off x="0" y="0"/>
          <a:ext cx="0" cy="0"/>
          <a:chOff x="0" y="0"/>
          <a:chExt cx="0" cy="0"/>
        </a:xfrm>
      </p:grpSpPr>
      <p:sp>
        <p:nvSpPr>
          <p:cNvPr id="259" name="Google Shape;259;p91"/>
          <p:cNvSpPr/>
          <p:nvPr/>
        </p:nvSpPr>
        <p:spPr>
          <a:xfrm>
            <a:off x="1" y="4928066"/>
            <a:ext cx="9143999" cy="219633"/>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013"/>
              <a:buFont typeface="Calibri"/>
              <a:buNone/>
            </a:pPr>
            <a:endParaRPr sz="1013" b="0" i="0" u="none" strike="noStrike" cap="none">
              <a:solidFill>
                <a:srgbClr val="FFFFFF"/>
              </a:solidFill>
              <a:latin typeface="Calibri"/>
              <a:ea typeface="Calibri"/>
              <a:cs typeface="Calibri"/>
              <a:sym typeface="Calibri"/>
            </a:endParaRPr>
          </a:p>
        </p:txBody>
      </p:sp>
      <p:sp>
        <p:nvSpPr>
          <p:cNvPr id="260" name="Google Shape;260;p91"/>
          <p:cNvSpPr txBox="1"/>
          <p:nvPr/>
        </p:nvSpPr>
        <p:spPr>
          <a:xfrm>
            <a:off x="43312" y="4928065"/>
            <a:ext cx="1674796" cy="20774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750"/>
              <a:buFont typeface="Arial"/>
              <a:buNone/>
            </a:pPr>
            <a:r>
              <a:rPr lang="en-US" sz="750" b="0" i="0" u="none" strike="noStrike" cap="none">
                <a:solidFill>
                  <a:srgbClr val="FFFFFF"/>
                </a:solidFill>
                <a:latin typeface="Arial"/>
                <a:ea typeface="Arial"/>
                <a:cs typeface="Arial"/>
                <a:sym typeface="Arial"/>
              </a:rPr>
              <a:t>Institute for Economics and Peace</a:t>
            </a:r>
            <a:endParaRPr sz="1400" b="0" i="0" u="none" strike="noStrike" cap="none">
              <a:solidFill>
                <a:srgbClr val="000000"/>
              </a:solidFill>
              <a:latin typeface="Arial"/>
              <a:ea typeface="Arial"/>
              <a:cs typeface="Arial"/>
              <a:sym typeface="Arial"/>
            </a:endParaRPr>
          </a:p>
        </p:txBody>
      </p:sp>
      <p:pic>
        <p:nvPicPr>
          <p:cNvPr id="261" name="Google Shape;261;p91"/>
          <p:cNvPicPr preferRelativeResize="0"/>
          <p:nvPr/>
        </p:nvPicPr>
        <p:blipFill rotWithShape="1">
          <a:blip r:embed="rId2">
            <a:alphaModFix/>
          </a:blip>
          <a:srcRect/>
          <a:stretch/>
        </p:blipFill>
        <p:spPr>
          <a:xfrm>
            <a:off x="8372329" y="198572"/>
            <a:ext cx="604031" cy="46140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rgbClr val="00081C"/>
        </a:solidFill>
        <a:effectLst/>
      </p:bgPr>
    </p:bg>
    <p:spTree>
      <p:nvGrpSpPr>
        <p:cNvPr id="1" name="Shape 27"/>
        <p:cNvGrpSpPr/>
        <p:nvPr/>
      </p:nvGrpSpPr>
      <p:grpSpPr>
        <a:xfrm>
          <a:off x="0" y="0"/>
          <a:ext cx="0" cy="0"/>
          <a:chOff x="0" y="0"/>
          <a:chExt cx="0" cy="0"/>
        </a:xfrm>
      </p:grpSpPr>
      <p:grpSp>
        <p:nvGrpSpPr>
          <p:cNvPr id="28" name="Google Shape;28;g253fa14b5a6_0_830"/>
          <p:cNvGrpSpPr/>
          <p:nvPr/>
        </p:nvGrpSpPr>
        <p:grpSpPr>
          <a:xfrm>
            <a:off x="-803197" y="1080283"/>
            <a:ext cx="5792560" cy="5792560"/>
            <a:chOff x="-730619" y="1484451"/>
            <a:chExt cx="5267400" cy="5267400"/>
          </a:xfrm>
        </p:grpSpPr>
        <p:sp>
          <p:nvSpPr>
            <p:cNvPr id="29" name="Google Shape;29;g253fa14b5a6_0_830"/>
            <p:cNvSpPr/>
            <p:nvPr/>
          </p:nvSpPr>
          <p:spPr>
            <a:xfrm>
              <a:off x="-730619" y="1484451"/>
              <a:ext cx="5267400" cy="5267400"/>
            </a:xfrm>
            <a:prstGeom prst="ellipse">
              <a:avLst/>
            </a:prstGeom>
            <a:solidFill>
              <a:srgbClr val="2B3A4D">
                <a:alpha val="3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30" name="Google Shape;30;g253fa14b5a6_0_830"/>
            <p:cNvSpPr/>
            <p:nvPr/>
          </p:nvSpPr>
          <p:spPr>
            <a:xfrm>
              <a:off x="-410957" y="1780348"/>
              <a:ext cx="4643700" cy="4643700"/>
            </a:xfrm>
            <a:prstGeom prst="ellipse">
              <a:avLst/>
            </a:prstGeom>
            <a:solidFill>
              <a:srgbClr val="2B3A4D">
                <a:alpha val="3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grpSp>
      <p:pic>
        <p:nvPicPr>
          <p:cNvPr id="31" name="Google Shape;31;g253fa14b5a6_0_830"/>
          <p:cNvPicPr preferRelativeResize="0"/>
          <p:nvPr/>
        </p:nvPicPr>
        <p:blipFill rotWithShape="1">
          <a:blip r:embed="rId2">
            <a:alphaModFix/>
          </a:blip>
          <a:srcRect/>
          <a:stretch/>
        </p:blipFill>
        <p:spPr>
          <a:xfrm>
            <a:off x="8372236" y="198573"/>
            <a:ext cx="604032" cy="461260"/>
          </a:xfrm>
          <a:prstGeom prst="rect">
            <a:avLst/>
          </a:prstGeom>
          <a:noFill/>
          <a:ln>
            <a:noFill/>
          </a:ln>
        </p:spPr>
      </p:pic>
      <p:sp>
        <p:nvSpPr>
          <p:cNvPr id="32" name="Google Shape;32;g253fa14b5a6_0_830"/>
          <p:cNvSpPr/>
          <p:nvPr/>
        </p:nvSpPr>
        <p:spPr>
          <a:xfrm>
            <a:off x="0" y="4916910"/>
            <a:ext cx="9144000" cy="226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3" name="Google Shape;33;g253fa14b5a6_0_830"/>
          <p:cNvSpPr txBox="1"/>
          <p:nvPr/>
        </p:nvSpPr>
        <p:spPr>
          <a:xfrm>
            <a:off x="87464" y="4913181"/>
            <a:ext cx="16482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BFBFBF"/>
              </a:buClr>
              <a:buSzPts val="800"/>
              <a:buFont typeface="Arial"/>
              <a:buNone/>
            </a:pPr>
            <a:r>
              <a:rPr lang="en-US" sz="800" b="0" i="0" u="none" strike="noStrike" cap="none">
                <a:solidFill>
                  <a:srgbClr val="BFBFBF"/>
                </a:solidFill>
                <a:latin typeface="Arial"/>
                <a:ea typeface="Arial"/>
                <a:cs typeface="Arial"/>
                <a:sym typeface="Arial"/>
              </a:rPr>
              <a:t>Institute for Economics &amp; Peace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Big Image Placeholder">
  <p:cSld name="1_Big Image Placeholder">
    <p:spTree>
      <p:nvGrpSpPr>
        <p:cNvPr id="1" name="Shape 34"/>
        <p:cNvGrpSpPr/>
        <p:nvPr/>
      </p:nvGrpSpPr>
      <p:grpSpPr>
        <a:xfrm>
          <a:off x="0" y="0"/>
          <a:ext cx="0" cy="0"/>
          <a:chOff x="0" y="0"/>
          <a:chExt cx="0" cy="0"/>
        </a:xfrm>
      </p:grpSpPr>
      <p:sp>
        <p:nvSpPr>
          <p:cNvPr id="35" name="Google Shape;35;g253fa14b5a6_0_805"/>
          <p:cNvSpPr/>
          <p:nvPr/>
        </p:nvSpPr>
        <p:spPr>
          <a:xfrm>
            <a:off x="0" y="1588"/>
            <a:ext cx="9144000" cy="5143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36" name="Google Shape;36;g253fa14b5a6_0_805"/>
          <p:cNvPicPr preferRelativeResize="0"/>
          <p:nvPr/>
        </p:nvPicPr>
        <p:blipFill rotWithShape="1">
          <a:blip r:embed="rId2">
            <a:alphaModFix/>
          </a:blip>
          <a:srcRect/>
          <a:stretch/>
        </p:blipFill>
        <p:spPr>
          <a:xfrm>
            <a:off x="8372235" y="198573"/>
            <a:ext cx="604032" cy="46126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Big Image Placeholder">
  <p:cSld name="2_Big Image Placeholder">
    <p:spTree>
      <p:nvGrpSpPr>
        <p:cNvPr id="1" name="Shape 37"/>
        <p:cNvGrpSpPr/>
        <p:nvPr/>
      </p:nvGrpSpPr>
      <p:grpSpPr>
        <a:xfrm>
          <a:off x="0" y="0"/>
          <a:ext cx="0" cy="0"/>
          <a:chOff x="0" y="0"/>
          <a:chExt cx="0" cy="0"/>
        </a:xfrm>
      </p:grpSpPr>
      <p:sp>
        <p:nvSpPr>
          <p:cNvPr id="38" name="Google Shape;38;g253fa14b5a6_0_808"/>
          <p:cNvSpPr/>
          <p:nvPr/>
        </p:nvSpPr>
        <p:spPr>
          <a:xfrm>
            <a:off x="0" y="1588"/>
            <a:ext cx="9144000" cy="5143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Blank" type="blank">
  <p:cSld name="BLANK">
    <p:spTree>
      <p:nvGrpSpPr>
        <p:cNvPr id="1" name="Shape 39"/>
        <p:cNvGrpSpPr/>
        <p:nvPr/>
      </p:nvGrpSpPr>
      <p:grpSpPr>
        <a:xfrm>
          <a:off x="0" y="0"/>
          <a:ext cx="0" cy="0"/>
          <a:chOff x="0" y="0"/>
          <a:chExt cx="0" cy="0"/>
        </a:xfrm>
      </p:grpSpPr>
      <p:sp>
        <p:nvSpPr>
          <p:cNvPr id="40" name="Google Shape;40;g253fa14b5a6_0_810"/>
          <p:cNvSpPr/>
          <p:nvPr/>
        </p:nvSpPr>
        <p:spPr>
          <a:xfrm>
            <a:off x="0" y="1588"/>
            <a:ext cx="9144000" cy="5143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41" name="Google Shape;41;g253fa14b5a6_0_810"/>
          <p:cNvPicPr preferRelativeResize="0"/>
          <p:nvPr/>
        </p:nvPicPr>
        <p:blipFill rotWithShape="1">
          <a:blip r:embed="rId2">
            <a:alphaModFix/>
          </a:blip>
          <a:srcRect/>
          <a:stretch/>
        </p:blipFill>
        <p:spPr>
          <a:xfrm>
            <a:off x="8372235" y="198573"/>
            <a:ext cx="604032" cy="461261"/>
          </a:xfrm>
          <a:prstGeom prst="rect">
            <a:avLst/>
          </a:prstGeom>
          <a:noFill/>
          <a:ln>
            <a:noFill/>
          </a:ln>
        </p:spPr>
      </p:pic>
      <p:sp>
        <p:nvSpPr>
          <p:cNvPr id="42" name="Google Shape;42;g253fa14b5a6_0_810"/>
          <p:cNvSpPr txBox="1">
            <a:spLocks noGrp="1"/>
          </p:cNvSpPr>
          <p:nvPr>
            <p:ph type="dt" idx="10"/>
          </p:nvPr>
        </p:nvSpPr>
        <p:spPr>
          <a:xfrm>
            <a:off x="628814" y="4768734"/>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g253fa14b5a6_0_810"/>
          <p:cNvSpPr txBox="1">
            <a:spLocks noGrp="1"/>
          </p:cNvSpPr>
          <p:nvPr>
            <p:ph type="ftr" idx="11"/>
          </p:nvPr>
        </p:nvSpPr>
        <p:spPr>
          <a:xfrm>
            <a:off x="3029144" y="4768734"/>
            <a:ext cx="30858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g253fa14b5a6_0_810"/>
          <p:cNvSpPr txBox="1">
            <a:spLocks noGrp="1"/>
          </p:cNvSpPr>
          <p:nvPr>
            <p:ph type="sldNum" idx="12"/>
          </p:nvPr>
        </p:nvSpPr>
        <p:spPr>
          <a:xfrm>
            <a:off x="6457846" y="4768734"/>
            <a:ext cx="20574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350"/>
              <a:buFont typeface="Arial"/>
              <a:buNone/>
              <a:defRPr sz="135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5" name="Google Shape;45;g253fa14b5a6_0_810"/>
          <p:cNvSpPr/>
          <p:nvPr/>
        </p:nvSpPr>
        <p:spPr>
          <a:xfrm>
            <a:off x="431800" y="3145891"/>
            <a:ext cx="1347300" cy="897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46" name="Google Shape;46;g253fa14b5a6_0_810"/>
          <p:cNvPicPr preferRelativeResize="0"/>
          <p:nvPr/>
        </p:nvPicPr>
        <p:blipFill rotWithShape="1">
          <a:blip r:embed="rId3">
            <a:alphaModFix/>
          </a:blip>
          <a:srcRect l="21167" t="11116" r="21074" b="8444"/>
          <a:stretch/>
        </p:blipFill>
        <p:spPr>
          <a:xfrm>
            <a:off x="431800" y="3344332"/>
            <a:ext cx="1345131" cy="132197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theme" Target="../theme/theme5.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Lst>
  <p:transition spd="med">
    <p:push dir="r"/>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
        <p:cNvGrpSpPr/>
        <p:nvPr/>
      </p:nvGrpSpPr>
      <p:grpSpPr>
        <a:xfrm>
          <a:off x="0" y="0"/>
          <a:ext cx="0" cy="0"/>
          <a:chOff x="0" y="0"/>
          <a:chExt cx="0" cy="0"/>
        </a:xfrm>
      </p:grpSpPr>
      <p:sp>
        <p:nvSpPr>
          <p:cNvPr id="23" name="Google Shape;23;g253fa14b5a6_0_800"/>
          <p:cNvSpPr txBox="1">
            <a:spLocks noGrp="1"/>
          </p:cNvSpPr>
          <p:nvPr>
            <p:ph type="title"/>
          </p:nvPr>
        </p:nvSpPr>
        <p:spPr>
          <a:xfrm>
            <a:off x="628814" y="273928"/>
            <a:ext cx="7886400" cy="9945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650"/>
              <a:buFont typeface="Arial"/>
              <a:buNone/>
              <a:defRPr sz="165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 name="Google Shape;24;g253fa14b5a6_0_800"/>
          <p:cNvSpPr txBox="1">
            <a:spLocks noGrp="1"/>
          </p:cNvSpPr>
          <p:nvPr>
            <p:ph type="body" idx="1"/>
          </p:nvPr>
        </p:nvSpPr>
        <p:spPr>
          <a:xfrm>
            <a:off x="628814" y="1369642"/>
            <a:ext cx="7886400" cy="3264600"/>
          </a:xfrm>
          <a:prstGeom prst="rect">
            <a:avLst/>
          </a:prstGeom>
          <a:noFill/>
          <a:ln>
            <a:noFill/>
          </a:ln>
        </p:spPr>
        <p:txBody>
          <a:bodyPr spcFirstLastPara="1" wrap="square" lIns="91425" tIns="45700" rIns="91425" bIns="45700" anchor="t" anchorCtr="0">
            <a:normAutofit/>
          </a:bodyPr>
          <a:lstStyle>
            <a:lvl1pPr marL="457200" marR="0" lvl="0" indent="-295275" algn="l" rtl="0">
              <a:lnSpc>
                <a:spcPct val="90000"/>
              </a:lnSpc>
              <a:spcBef>
                <a:spcPts val="375"/>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1pPr>
            <a:lvl2pPr marL="914400" marR="0" lvl="1" indent="-285750" algn="l" rtl="0">
              <a:lnSpc>
                <a:spcPct val="90000"/>
              </a:lnSpc>
              <a:spcBef>
                <a:spcPts val="188"/>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2pPr>
            <a:lvl3pPr marL="1371600" marR="0" lvl="2" indent="-276225" algn="l" rtl="0">
              <a:lnSpc>
                <a:spcPct val="90000"/>
              </a:lnSpc>
              <a:spcBef>
                <a:spcPts val="188"/>
              </a:spcBef>
              <a:spcAft>
                <a:spcPts val="0"/>
              </a:spcAft>
              <a:buClr>
                <a:schemeClr val="dk1"/>
              </a:buClr>
              <a:buSzPts val="750"/>
              <a:buFont typeface="Arial"/>
              <a:buChar char="•"/>
              <a:defRPr sz="750" b="0" i="0" u="none" strike="noStrike" cap="none">
                <a:solidFill>
                  <a:schemeClr val="dk1"/>
                </a:solidFill>
                <a:latin typeface="Arial"/>
                <a:ea typeface="Arial"/>
                <a:cs typeface="Arial"/>
                <a:sym typeface="Arial"/>
              </a:defRPr>
            </a:lvl3pPr>
            <a:lvl4pPr marL="1828800" marR="0" lvl="3"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Arial"/>
                <a:ea typeface="Arial"/>
                <a:cs typeface="Arial"/>
                <a:sym typeface="Arial"/>
              </a:defRPr>
            </a:lvl4pPr>
            <a:lvl5pPr marL="2286000" marR="0" lvl="4"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Arial"/>
                <a:ea typeface="Arial"/>
                <a:cs typeface="Arial"/>
                <a:sym typeface="Arial"/>
              </a:defRPr>
            </a:lvl5pPr>
            <a:lvl6pPr marL="2743200" marR="0" lvl="5"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Calibri"/>
                <a:ea typeface="Calibri"/>
                <a:cs typeface="Calibri"/>
                <a:sym typeface="Calibri"/>
              </a:defRPr>
            </a:lvl6pPr>
            <a:lvl7pPr marL="3200400" marR="0" lvl="6"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Calibri"/>
                <a:ea typeface="Calibri"/>
                <a:cs typeface="Calibri"/>
                <a:sym typeface="Calibri"/>
              </a:defRPr>
            </a:lvl7pPr>
            <a:lvl8pPr marL="3657600" marR="0" lvl="7"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Calibri"/>
                <a:ea typeface="Calibri"/>
                <a:cs typeface="Calibri"/>
                <a:sym typeface="Calibri"/>
              </a:defRPr>
            </a:lvl8pPr>
            <a:lvl9pPr marL="4114800" marR="0" lvl="8"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Calibri"/>
                <a:ea typeface="Calibri"/>
                <a:cs typeface="Calibri"/>
                <a:sym typeface="Calibri"/>
              </a:defRPr>
            </a:lvl9pPr>
          </a:lstStyle>
          <a:p>
            <a:endParaRPr/>
          </a:p>
        </p:txBody>
      </p:sp>
      <p:sp>
        <p:nvSpPr>
          <p:cNvPr id="25" name="Google Shape;25;g253fa14b5a6_0_800"/>
          <p:cNvSpPr txBox="1">
            <a:spLocks noGrp="1"/>
          </p:cNvSpPr>
          <p:nvPr>
            <p:ph type="dt" idx="10"/>
          </p:nvPr>
        </p:nvSpPr>
        <p:spPr>
          <a:xfrm>
            <a:off x="628814" y="4768734"/>
            <a:ext cx="20574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45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26" name="Google Shape;26;g253fa14b5a6_0_800"/>
          <p:cNvSpPr txBox="1">
            <a:spLocks noGrp="1"/>
          </p:cNvSpPr>
          <p:nvPr>
            <p:ph type="ftr" idx="11"/>
          </p:nvPr>
        </p:nvSpPr>
        <p:spPr>
          <a:xfrm>
            <a:off x="3029144" y="4768734"/>
            <a:ext cx="30858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5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Lst>
  <p:transition spd="med">
    <p:push dir="r"/>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
        <p:cNvGrpSpPr/>
        <p:nvPr/>
      </p:nvGrpSpPr>
      <p:grpSpPr>
        <a:xfrm>
          <a:off x="0" y="0"/>
          <a:ext cx="0" cy="0"/>
          <a:chOff x="0" y="0"/>
          <a:chExt cx="0" cy="0"/>
        </a:xfrm>
      </p:grpSpPr>
      <p:sp>
        <p:nvSpPr>
          <p:cNvPr id="77" name="Google Shape;77;p51"/>
          <p:cNvSpPr txBox="1">
            <a:spLocks noGrp="1"/>
          </p:cNvSpPr>
          <p:nvPr>
            <p:ph type="title"/>
          </p:nvPr>
        </p:nvSpPr>
        <p:spPr>
          <a:xfrm>
            <a:off x="628814" y="273928"/>
            <a:ext cx="7886372" cy="99447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650"/>
              <a:buFont typeface="Arial"/>
              <a:buNone/>
              <a:defRPr sz="165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8" name="Google Shape;78;p51"/>
          <p:cNvSpPr txBox="1">
            <a:spLocks noGrp="1"/>
          </p:cNvSpPr>
          <p:nvPr>
            <p:ph type="body" idx="1"/>
          </p:nvPr>
        </p:nvSpPr>
        <p:spPr>
          <a:xfrm>
            <a:off x="628814" y="1369642"/>
            <a:ext cx="7886372" cy="3264511"/>
          </a:xfrm>
          <a:prstGeom prst="rect">
            <a:avLst/>
          </a:prstGeom>
          <a:noFill/>
          <a:ln>
            <a:noFill/>
          </a:ln>
        </p:spPr>
        <p:txBody>
          <a:bodyPr spcFirstLastPara="1" wrap="square" lIns="91425" tIns="45700" rIns="91425" bIns="45700" anchor="t" anchorCtr="0">
            <a:normAutofit/>
          </a:bodyPr>
          <a:lstStyle>
            <a:lvl1pPr marL="457200" marR="0" lvl="0" indent="-295275" algn="l" rtl="0">
              <a:lnSpc>
                <a:spcPct val="90000"/>
              </a:lnSpc>
              <a:spcBef>
                <a:spcPts val="375"/>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1pPr>
            <a:lvl2pPr marL="914400" marR="0" lvl="1" indent="-285750" algn="l" rtl="0">
              <a:lnSpc>
                <a:spcPct val="90000"/>
              </a:lnSpc>
              <a:spcBef>
                <a:spcPts val="188"/>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2pPr>
            <a:lvl3pPr marL="1371600" marR="0" lvl="2" indent="-276225" algn="l" rtl="0">
              <a:lnSpc>
                <a:spcPct val="90000"/>
              </a:lnSpc>
              <a:spcBef>
                <a:spcPts val="188"/>
              </a:spcBef>
              <a:spcAft>
                <a:spcPts val="0"/>
              </a:spcAft>
              <a:buClr>
                <a:schemeClr val="dk1"/>
              </a:buClr>
              <a:buSzPts val="750"/>
              <a:buFont typeface="Arial"/>
              <a:buChar char="•"/>
              <a:defRPr sz="750" b="0" i="0" u="none" strike="noStrike" cap="none">
                <a:solidFill>
                  <a:schemeClr val="dk1"/>
                </a:solidFill>
                <a:latin typeface="Arial"/>
                <a:ea typeface="Arial"/>
                <a:cs typeface="Arial"/>
                <a:sym typeface="Arial"/>
              </a:defRPr>
            </a:lvl3pPr>
            <a:lvl4pPr marL="1828800" marR="0" lvl="3"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Arial"/>
                <a:ea typeface="Arial"/>
                <a:cs typeface="Arial"/>
                <a:sym typeface="Arial"/>
              </a:defRPr>
            </a:lvl4pPr>
            <a:lvl5pPr marL="2286000" marR="0" lvl="4"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Arial"/>
                <a:ea typeface="Arial"/>
                <a:cs typeface="Arial"/>
                <a:sym typeface="Arial"/>
              </a:defRPr>
            </a:lvl5pPr>
            <a:lvl6pPr marL="2743200" marR="0" lvl="5"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Calibri"/>
                <a:ea typeface="Calibri"/>
                <a:cs typeface="Calibri"/>
                <a:sym typeface="Calibri"/>
              </a:defRPr>
            </a:lvl6pPr>
            <a:lvl7pPr marL="3200400" marR="0" lvl="6"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Calibri"/>
                <a:ea typeface="Calibri"/>
                <a:cs typeface="Calibri"/>
                <a:sym typeface="Calibri"/>
              </a:defRPr>
            </a:lvl7pPr>
            <a:lvl8pPr marL="3657600" marR="0" lvl="7"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Calibri"/>
                <a:ea typeface="Calibri"/>
                <a:cs typeface="Calibri"/>
                <a:sym typeface="Calibri"/>
              </a:defRPr>
            </a:lvl8pPr>
            <a:lvl9pPr marL="4114800" marR="0" lvl="8"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Calibri"/>
                <a:ea typeface="Calibri"/>
                <a:cs typeface="Calibri"/>
                <a:sym typeface="Calibri"/>
              </a:defRPr>
            </a:lvl9pPr>
          </a:lstStyle>
          <a:p>
            <a:endParaRPr/>
          </a:p>
        </p:txBody>
      </p:sp>
      <p:sp>
        <p:nvSpPr>
          <p:cNvPr id="79" name="Google Shape;79;p51"/>
          <p:cNvSpPr txBox="1">
            <a:spLocks noGrp="1"/>
          </p:cNvSpPr>
          <p:nvPr>
            <p:ph type="dt" idx="10"/>
          </p:nvPr>
        </p:nvSpPr>
        <p:spPr>
          <a:xfrm>
            <a:off x="628814" y="4768734"/>
            <a:ext cx="2057341" cy="27392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45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0" name="Google Shape;80;p51"/>
          <p:cNvSpPr txBox="1">
            <a:spLocks noGrp="1"/>
          </p:cNvSpPr>
          <p:nvPr>
            <p:ph type="ftr" idx="11"/>
          </p:nvPr>
        </p:nvSpPr>
        <p:spPr>
          <a:xfrm>
            <a:off x="3029144" y="4768734"/>
            <a:ext cx="3085713" cy="273928"/>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5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ransition spd="med">
    <p:push dir="r"/>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4"/>
        <p:cNvGrpSpPr/>
        <p:nvPr/>
      </p:nvGrpSpPr>
      <p:grpSpPr>
        <a:xfrm>
          <a:off x="0" y="0"/>
          <a:ext cx="0" cy="0"/>
          <a:chOff x="0" y="0"/>
          <a:chExt cx="0" cy="0"/>
        </a:xfrm>
      </p:grpSpPr>
      <p:sp>
        <p:nvSpPr>
          <p:cNvPr id="125" name="Google Shape;125;p62"/>
          <p:cNvSpPr txBox="1">
            <a:spLocks noGrp="1"/>
          </p:cNvSpPr>
          <p:nvPr>
            <p:ph type="title"/>
          </p:nvPr>
        </p:nvSpPr>
        <p:spPr>
          <a:xfrm>
            <a:off x="628814" y="273928"/>
            <a:ext cx="7886372" cy="99447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650"/>
              <a:buFont typeface="Arial"/>
              <a:buNone/>
              <a:defRPr sz="165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6" name="Google Shape;126;p62"/>
          <p:cNvSpPr txBox="1">
            <a:spLocks noGrp="1"/>
          </p:cNvSpPr>
          <p:nvPr>
            <p:ph type="body" idx="1"/>
          </p:nvPr>
        </p:nvSpPr>
        <p:spPr>
          <a:xfrm>
            <a:off x="628814" y="1369642"/>
            <a:ext cx="7886372" cy="3264511"/>
          </a:xfrm>
          <a:prstGeom prst="rect">
            <a:avLst/>
          </a:prstGeom>
          <a:noFill/>
          <a:ln>
            <a:noFill/>
          </a:ln>
        </p:spPr>
        <p:txBody>
          <a:bodyPr spcFirstLastPara="1" wrap="square" lIns="91425" tIns="45700" rIns="91425" bIns="45700" anchor="t" anchorCtr="0">
            <a:normAutofit/>
          </a:bodyPr>
          <a:lstStyle>
            <a:lvl1pPr marL="457200" marR="0" lvl="0" indent="-295275" algn="l" rtl="0">
              <a:lnSpc>
                <a:spcPct val="90000"/>
              </a:lnSpc>
              <a:spcBef>
                <a:spcPts val="375"/>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1pPr>
            <a:lvl2pPr marL="914400" marR="0" lvl="1" indent="-285750" algn="l" rtl="0">
              <a:lnSpc>
                <a:spcPct val="90000"/>
              </a:lnSpc>
              <a:spcBef>
                <a:spcPts val="188"/>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2pPr>
            <a:lvl3pPr marL="1371600" marR="0" lvl="2" indent="-276225" algn="l" rtl="0">
              <a:lnSpc>
                <a:spcPct val="90000"/>
              </a:lnSpc>
              <a:spcBef>
                <a:spcPts val="188"/>
              </a:spcBef>
              <a:spcAft>
                <a:spcPts val="0"/>
              </a:spcAft>
              <a:buClr>
                <a:schemeClr val="dk1"/>
              </a:buClr>
              <a:buSzPts val="750"/>
              <a:buFont typeface="Arial"/>
              <a:buChar char="•"/>
              <a:defRPr sz="750" b="0" i="0" u="none" strike="noStrike" cap="none">
                <a:solidFill>
                  <a:schemeClr val="dk1"/>
                </a:solidFill>
                <a:latin typeface="Arial"/>
                <a:ea typeface="Arial"/>
                <a:cs typeface="Arial"/>
                <a:sym typeface="Arial"/>
              </a:defRPr>
            </a:lvl3pPr>
            <a:lvl4pPr marL="1828800" marR="0" lvl="3"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Arial"/>
                <a:ea typeface="Arial"/>
                <a:cs typeface="Arial"/>
                <a:sym typeface="Arial"/>
              </a:defRPr>
            </a:lvl4pPr>
            <a:lvl5pPr marL="2286000" marR="0" lvl="4"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Arial"/>
                <a:ea typeface="Arial"/>
                <a:cs typeface="Arial"/>
                <a:sym typeface="Arial"/>
              </a:defRPr>
            </a:lvl5pPr>
            <a:lvl6pPr marL="2743200" marR="0" lvl="5"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Calibri"/>
                <a:ea typeface="Calibri"/>
                <a:cs typeface="Calibri"/>
                <a:sym typeface="Calibri"/>
              </a:defRPr>
            </a:lvl6pPr>
            <a:lvl7pPr marL="3200400" marR="0" lvl="6"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Calibri"/>
                <a:ea typeface="Calibri"/>
                <a:cs typeface="Calibri"/>
                <a:sym typeface="Calibri"/>
              </a:defRPr>
            </a:lvl7pPr>
            <a:lvl8pPr marL="3657600" marR="0" lvl="7"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Calibri"/>
                <a:ea typeface="Calibri"/>
                <a:cs typeface="Calibri"/>
                <a:sym typeface="Calibri"/>
              </a:defRPr>
            </a:lvl8pPr>
            <a:lvl9pPr marL="4114800" marR="0" lvl="8"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Calibri"/>
                <a:ea typeface="Calibri"/>
                <a:cs typeface="Calibri"/>
                <a:sym typeface="Calibri"/>
              </a:defRPr>
            </a:lvl9pPr>
          </a:lstStyle>
          <a:p>
            <a:endParaRPr/>
          </a:p>
        </p:txBody>
      </p:sp>
      <p:sp>
        <p:nvSpPr>
          <p:cNvPr id="127" name="Google Shape;127;p62"/>
          <p:cNvSpPr txBox="1">
            <a:spLocks noGrp="1"/>
          </p:cNvSpPr>
          <p:nvPr>
            <p:ph type="dt" idx="10"/>
          </p:nvPr>
        </p:nvSpPr>
        <p:spPr>
          <a:xfrm>
            <a:off x="628814" y="4768734"/>
            <a:ext cx="2057341" cy="27392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45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28" name="Google Shape;128;p62"/>
          <p:cNvSpPr txBox="1">
            <a:spLocks noGrp="1"/>
          </p:cNvSpPr>
          <p:nvPr>
            <p:ph type="ftr" idx="11"/>
          </p:nvPr>
        </p:nvSpPr>
        <p:spPr>
          <a:xfrm>
            <a:off x="3029144" y="4768734"/>
            <a:ext cx="3085713" cy="273928"/>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5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transition spd="med">
    <p:push dir="r"/>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6" name="Google Shape;156;p64"/>
          <p:cNvSpPr txBox="1">
            <a:spLocks noGrp="1"/>
          </p:cNvSpPr>
          <p:nvPr>
            <p:ph type="title"/>
          </p:nvPr>
        </p:nvSpPr>
        <p:spPr>
          <a:xfrm>
            <a:off x="628650" y="273929"/>
            <a:ext cx="7886700" cy="99447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7" name="Google Shape;157;p64"/>
          <p:cNvSpPr txBox="1">
            <a:spLocks noGrp="1"/>
          </p:cNvSpPr>
          <p:nvPr>
            <p:ph type="body" idx="1"/>
          </p:nvPr>
        </p:nvSpPr>
        <p:spPr>
          <a:xfrm>
            <a:off x="628650" y="1369642"/>
            <a:ext cx="7886700" cy="3264511"/>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58" name="Google Shape;158;p64"/>
          <p:cNvSpPr txBox="1">
            <a:spLocks noGrp="1"/>
          </p:cNvSpPr>
          <p:nvPr>
            <p:ph type="dt" idx="10"/>
          </p:nvPr>
        </p:nvSpPr>
        <p:spPr>
          <a:xfrm>
            <a:off x="628650" y="4768735"/>
            <a:ext cx="2057400" cy="27392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59" name="Google Shape;159;p64"/>
          <p:cNvSpPr txBox="1">
            <a:spLocks noGrp="1"/>
          </p:cNvSpPr>
          <p:nvPr>
            <p:ph type="ftr" idx="11"/>
          </p:nvPr>
        </p:nvSpPr>
        <p:spPr>
          <a:xfrm>
            <a:off x="3028950" y="4768735"/>
            <a:ext cx="3086100" cy="273928"/>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60" name="Google Shape;160;p64"/>
          <p:cNvSpPr txBox="1">
            <a:spLocks noGrp="1"/>
          </p:cNvSpPr>
          <p:nvPr>
            <p:ph type="sldNum" idx="12"/>
          </p:nvPr>
        </p:nvSpPr>
        <p:spPr>
          <a:xfrm>
            <a:off x="6457950" y="4768735"/>
            <a:ext cx="2057400" cy="27392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Lst>
  <p:transition spd="med">
    <p:push dir="r"/>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10C_0.xml"/><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10D_0.xml"/><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10E_0.xml"/><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0F_0.xml"/><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24.jpe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114_0.xml"/><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chart" Target="../charts/chart1.xml"/><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25.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microsoft.com/office/2018/10/relationships/comments" Target="../comments/modernComment_117_0.xml"/><Relationship Id="rId7"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chart" Target="../charts/chart2.xm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microsoft.com/office/2018/10/relationships/comments" Target="../comments/modernComment_119_0.xml"/><Relationship Id="rId7"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openxmlformats.org/officeDocument/2006/relationships/image" Target="../media/image30.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microsoft.com/office/2018/10/relationships/comments" Target="../comments/modernComment_132_0.xml"/><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31.png"/><Relationship Id="rId5" Type="http://schemas.openxmlformats.org/officeDocument/2006/relationships/image" Target="../media/image12.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microsoft.com/office/2018/10/relationships/comments" Target="../comments/modernComment_124_0.xml"/><Relationship Id="rId7"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microsoft.com/office/2018/10/relationships/comments" Target="../comments/modernComment_126_0.xml"/><Relationship Id="rId2" Type="http://schemas.openxmlformats.org/officeDocument/2006/relationships/notesSlide" Target="../notesSlides/notesSlide31.xml"/><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microsoft.com/office/2018/10/relationships/comments" Target="../comments/modernComment_12B_0.xml"/><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chart" Target="../charts/chart4.xml"/><Relationship Id="rId5" Type="http://schemas.openxmlformats.org/officeDocument/2006/relationships/image" Target="../media/image12.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17.xml"/><Relationship Id="rId5" Type="http://schemas.openxmlformats.org/officeDocument/2006/relationships/image" Target="../media/image37.jpeg"/><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17.xml"/><Relationship Id="rId5" Type="http://schemas.openxmlformats.org/officeDocument/2006/relationships/image" Target="../media/image38.jpe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3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81D"/>
        </a:solidFill>
        <a:effectLst/>
      </p:bgPr>
    </p:bg>
    <p:spTree>
      <p:nvGrpSpPr>
        <p:cNvPr id="1" name="Shape 266"/>
        <p:cNvGrpSpPr/>
        <p:nvPr/>
      </p:nvGrpSpPr>
      <p:grpSpPr>
        <a:xfrm>
          <a:off x="0" y="0"/>
          <a:ext cx="0" cy="0"/>
          <a:chOff x="0" y="0"/>
          <a:chExt cx="0" cy="0"/>
        </a:xfrm>
      </p:grpSpPr>
      <p:sp>
        <p:nvSpPr>
          <p:cNvPr id="267" name="Google Shape;267;g253fa14b5a6_0_75"/>
          <p:cNvSpPr/>
          <p:nvPr/>
        </p:nvSpPr>
        <p:spPr>
          <a:xfrm>
            <a:off x="2037975" y="1120700"/>
            <a:ext cx="5067900" cy="2888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8" name="Google Shape;268;g253fa14b5a6_0_75"/>
          <p:cNvPicPr preferRelativeResize="0"/>
          <p:nvPr/>
        </p:nvPicPr>
        <p:blipFill rotWithShape="1">
          <a:blip r:embed="rId3">
            <a:alphaModFix/>
          </a:blip>
          <a:srcRect/>
          <a:stretch/>
        </p:blipFill>
        <p:spPr>
          <a:xfrm>
            <a:off x="3586338" y="1324375"/>
            <a:ext cx="1829277" cy="2587223"/>
          </a:xfrm>
          <a:prstGeom prst="rect">
            <a:avLst/>
          </a:prstGeom>
          <a:noFill/>
          <a:ln>
            <a:noFill/>
          </a:ln>
        </p:spPr>
      </p:pic>
      <p:sp>
        <p:nvSpPr>
          <p:cNvPr id="269" name="Google Shape;269;g253fa14b5a6_0_75"/>
          <p:cNvSpPr txBox="1"/>
          <p:nvPr/>
        </p:nvSpPr>
        <p:spPr>
          <a:xfrm>
            <a:off x="628650" y="670930"/>
            <a:ext cx="6088500" cy="12699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rgbClr val="000000"/>
              </a:buClr>
              <a:buSzPts val="4100"/>
              <a:buFont typeface="Arial"/>
              <a:buNone/>
            </a:pPr>
            <a:r>
              <a:rPr lang="en-US" sz="4100" b="0" i="0" u="none" strike="noStrike" cap="none">
                <a:solidFill>
                  <a:schemeClr val="lt1"/>
                </a:solidFill>
                <a:latin typeface="Arial"/>
                <a:ea typeface="Arial"/>
                <a:cs typeface="Arial"/>
                <a:sym typeface="Arial"/>
              </a:rPr>
              <a:t>GLOBAL PEACE </a:t>
            </a:r>
            <a:endParaRPr sz="4100" b="0" i="0" u="none" strike="noStrike" cap="none">
              <a:solidFill>
                <a:schemeClr val="lt1"/>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4100"/>
              <a:buFont typeface="Arial"/>
              <a:buNone/>
            </a:pPr>
            <a:r>
              <a:rPr lang="en-US" sz="4100" b="0" i="0" u="none" strike="noStrike" cap="none">
                <a:solidFill>
                  <a:schemeClr val="lt1"/>
                </a:solidFill>
                <a:latin typeface="Arial"/>
                <a:ea typeface="Arial"/>
                <a:cs typeface="Arial"/>
                <a:sym typeface="Arial"/>
              </a:rPr>
              <a:t>INDEX 2023</a:t>
            </a:r>
            <a:endParaRPr sz="500" b="0" i="0" u="none" strike="noStrike" cap="none">
              <a:solidFill>
                <a:schemeClr val="lt1"/>
              </a:solidFill>
              <a:latin typeface="Arial"/>
              <a:ea typeface="Arial"/>
              <a:cs typeface="Arial"/>
              <a:sym typeface="Arial"/>
            </a:endParaRPr>
          </a:p>
        </p:txBody>
      </p:sp>
      <p:cxnSp>
        <p:nvCxnSpPr>
          <p:cNvPr id="270" name="Google Shape;270;g253fa14b5a6_0_75"/>
          <p:cNvCxnSpPr/>
          <p:nvPr/>
        </p:nvCxnSpPr>
        <p:spPr>
          <a:xfrm>
            <a:off x="1095375" y="2182082"/>
            <a:ext cx="0" cy="871800"/>
          </a:xfrm>
          <a:prstGeom prst="straightConnector1">
            <a:avLst/>
          </a:prstGeom>
          <a:noFill/>
          <a:ln w="19050" cap="flat" cmpd="sng">
            <a:solidFill>
              <a:schemeClr val="lt1"/>
            </a:solidFill>
            <a:prstDash val="solid"/>
            <a:miter lim="800000"/>
            <a:headEnd type="none" w="sm" len="sm"/>
            <a:tailEnd type="none" w="sm" len="sm"/>
          </a:ln>
        </p:spPr>
      </p:cxnSp>
      <p:sp>
        <p:nvSpPr>
          <p:cNvPr id="271" name="Google Shape;271;g253fa14b5a6_0_75"/>
          <p:cNvSpPr txBox="1"/>
          <p:nvPr/>
        </p:nvSpPr>
        <p:spPr>
          <a:xfrm>
            <a:off x="628650" y="3295075"/>
            <a:ext cx="1312500" cy="749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400"/>
              <a:buFont typeface="Arial"/>
              <a:buNone/>
            </a:pPr>
            <a:r>
              <a:rPr lang="en-US" sz="1200" b="0" i="0" u="none" strike="noStrike" cap="none">
                <a:solidFill>
                  <a:schemeClr val="lt1"/>
                </a:solidFill>
                <a:latin typeface="Arial"/>
                <a:ea typeface="Arial"/>
                <a:cs typeface="Arial"/>
                <a:sym typeface="Arial"/>
              </a:rPr>
              <a:t>Measuring peace in a complex world</a:t>
            </a:r>
            <a:endParaRPr sz="2300" b="0" i="0" u="none" strike="noStrike" cap="none">
              <a:solidFill>
                <a:schemeClr val="lt1"/>
              </a:solidFill>
              <a:latin typeface="Arial"/>
              <a:ea typeface="Arial"/>
              <a:cs typeface="Arial"/>
              <a:sym typeface="Arial"/>
            </a:endParaRPr>
          </a:p>
        </p:txBody>
      </p:sp>
      <p:sp>
        <p:nvSpPr>
          <p:cNvPr id="272" name="Google Shape;272;g253fa14b5a6_0_75"/>
          <p:cNvSpPr txBox="1"/>
          <p:nvPr/>
        </p:nvSpPr>
        <p:spPr>
          <a:xfrm>
            <a:off x="7508878" y="3651799"/>
            <a:ext cx="1393800" cy="7542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900"/>
              <a:buFont typeface="Arial"/>
              <a:buNone/>
            </a:pPr>
            <a:r>
              <a:rPr lang="en-US" sz="900" b="0" i="0" u="none" strike="noStrike" cap="none">
                <a:solidFill>
                  <a:schemeClr val="lt1"/>
                </a:solidFill>
                <a:latin typeface="Arial"/>
                <a:ea typeface="Arial"/>
                <a:cs typeface="Arial"/>
                <a:sym typeface="Arial"/>
              </a:rPr>
              <a:t>Key Findings</a:t>
            </a:r>
            <a:endParaRPr sz="900" b="0" i="0" u="none" strike="noStrike" cap="none">
              <a:solidFill>
                <a:schemeClr val="lt1"/>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900"/>
              <a:buFont typeface="Arial"/>
              <a:buNone/>
            </a:pPr>
            <a:r>
              <a:rPr lang="en-US" sz="900" b="0" i="0" u="none" strike="noStrike" cap="none">
                <a:solidFill>
                  <a:schemeClr val="lt1"/>
                </a:solidFill>
                <a:latin typeface="Arial"/>
                <a:ea typeface="Arial"/>
                <a:cs typeface="Arial"/>
                <a:sym typeface="Arial"/>
              </a:rPr>
              <a:t>Trends in Peace </a:t>
            </a:r>
            <a:endParaRPr sz="900" b="0" i="0" u="none" strike="noStrike" cap="none">
              <a:solidFill>
                <a:schemeClr val="lt1"/>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900"/>
              <a:buFont typeface="Arial"/>
              <a:buNone/>
            </a:pPr>
            <a:r>
              <a:rPr lang="en-US" sz="900" b="0" i="0" u="none" strike="noStrike" cap="none">
                <a:solidFill>
                  <a:schemeClr val="lt1"/>
                </a:solidFill>
                <a:latin typeface="Arial"/>
                <a:ea typeface="Arial"/>
                <a:cs typeface="Arial"/>
                <a:sym typeface="Arial"/>
              </a:rPr>
              <a:t>Economic Value of Peace</a:t>
            </a:r>
            <a:endParaRPr sz="900" b="0" i="0" u="none" strike="noStrike" cap="none">
              <a:solidFill>
                <a:schemeClr val="lt1"/>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900"/>
              <a:buFont typeface="Arial"/>
              <a:buNone/>
            </a:pPr>
            <a:r>
              <a:rPr lang="en-US" sz="900" b="0" i="0" u="none" strike="noStrike" cap="none">
                <a:solidFill>
                  <a:schemeClr val="lt1"/>
                </a:solidFill>
                <a:latin typeface="Arial"/>
                <a:ea typeface="Arial"/>
                <a:cs typeface="Arial"/>
                <a:sym typeface="Arial"/>
              </a:rPr>
              <a:t>Ukraine &amp; Europe </a:t>
            </a:r>
            <a:endParaRPr sz="900" b="0" i="0" u="none" strike="noStrike" cap="none">
              <a:solidFill>
                <a:schemeClr val="lt1"/>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900"/>
              <a:buFont typeface="Arial"/>
              <a:buNone/>
            </a:pPr>
            <a:r>
              <a:rPr lang="en-US" sz="900" b="0" i="0" u="none" strike="noStrike" cap="none">
                <a:solidFill>
                  <a:schemeClr val="lt1"/>
                </a:solidFill>
                <a:latin typeface="Arial"/>
                <a:ea typeface="Arial"/>
                <a:cs typeface="Arial"/>
                <a:sym typeface="Arial"/>
              </a:rPr>
              <a:t>Conflict Hotspots</a:t>
            </a:r>
            <a:endParaRPr sz="900" b="0" i="0" u="none" strike="noStrike" cap="none">
              <a:solidFill>
                <a:schemeClr val="lt1"/>
              </a:solidFill>
              <a:latin typeface="Arial"/>
              <a:ea typeface="Arial"/>
              <a:cs typeface="Arial"/>
              <a:sym typeface="Arial"/>
            </a:endParaRPr>
          </a:p>
        </p:txBody>
      </p:sp>
      <p:sp>
        <p:nvSpPr>
          <p:cNvPr id="273" name="Google Shape;273;g253fa14b5a6_0_75"/>
          <p:cNvSpPr txBox="1"/>
          <p:nvPr/>
        </p:nvSpPr>
        <p:spPr>
          <a:xfrm>
            <a:off x="7508878" y="3385721"/>
            <a:ext cx="1393800" cy="184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OVERVIEW: </a:t>
            </a:r>
            <a:endParaRPr sz="1200" b="0" i="0" u="none" strike="noStrike" cap="none">
              <a:solidFill>
                <a:schemeClr val="lt1"/>
              </a:solidFill>
              <a:latin typeface="Arial"/>
              <a:ea typeface="Arial"/>
              <a:cs typeface="Arial"/>
              <a:sym typeface="Arial"/>
            </a:endParaRPr>
          </a:p>
        </p:txBody>
      </p:sp>
      <p:cxnSp>
        <p:nvCxnSpPr>
          <p:cNvPr id="274" name="Google Shape;274;g253fa14b5a6_0_75"/>
          <p:cNvCxnSpPr/>
          <p:nvPr/>
        </p:nvCxnSpPr>
        <p:spPr>
          <a:xfrm rot="10800000">
            <a:off x="6407865" y="3485154"/>
            <a:ext cx="975300" cy="0"/>
          </a:xfrm>
          <a:prstGeom prst="straightConnector1">
            <a:avLst/>
          </a:prstGeom>
          <a:noFill/>
          <a:ln w="19050" cap="flat" cmpd="sng">
            <a:solidFill>
              <a:schemeClr val="lt1"/>
            </a:solidFill>
            <a:prstDash val="solid"/>
            <a:miter lim="800000"/>
            <a:headEnd type="none" w="sm" len="sm"/>
            <a:tailEnd type="none" w="sm" len="sm"/>
          </a:ln>
        </p:spPr>
      </p:cxnSp>
      <p:pic>
        <p:nvPicPr>
          <p:cNvPr id="275" name="Google Shape;275;g253fa14b5a6_0_75"/>
          <p:cNvPicPr preferRelativeResize="0"/>
          <p:nvPr/>
        </p:nvPicPr>
        <p:blipFill rotWithShape="1">
          <a:blip r:embed="rId4">
            <a:alphaModFix/>
          </a:blip>
          <a:srcRect/>
          <a:stretch/>
        </p:blipFill>
        <p:spPr>
          <a:xfrm>
            <a:off x="8472432" y="146033"/>
            <a:ext cx="530175" cy="404859"/>
          </a:xfrm>
          <a:prstGeom prst="rect">
            <a:avLst/>
          </a:prstGeom>
          <a:noFill/>
          <a:ln>
            <a:noFill/>
          </a:ln>
        </p:spPr>
      </p:pic>
      <p:pic>
        <p:nvPicPr>
          <p:cNvPr id="276" name="Google Shape;276;g253fa14b5a6_0_75"/>
          <p:cNvPicPr preferRelativeResize="0"/>
          <p:nvPr/>
        </p:nvPicPr>
        <p:blipFill rotWithShape="1">
          <a:blip r:embed="rId5">
            <a:alphaModFix/>
          </a:blip>
          <a:srcRect/>
          <a:stretch/>
        </p:blipFill>
        <p:spPr>
          <a:xfrm>
            <a:off x="8472429" y="146026"/>
            <a:ext cx="530175" cy="40487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pic>
        <p:nvPicPr>
          <p:cNvPr id="685" name="Google Shape;685;g253ae4fee85_3_0"/>
          <p:cNvPicPr preferRelativeResize="0"/>
          <p:nvPr/>
        </p:nvPicPr>
        <p:blipFill rotWithShape="1">
          <a:blip r:embed="rId4">
            <a:alphaModFix/>
          </a:blip>
          <a:srcRect/>
          <a:stretch/>
        </p:blipFill>
        <p:spPr>
          <a:xfrm>
            <a:off x="8472432" y="146033"/>
            <a:ext cx="530175" cy="404859"/>
          </a:xfrm>
          <a:prstGeom prst="rect">
            <a:avLst/>
          </a:prstGeom>
          <a:noFill/>
          <a:ln>
            <a:noFill/>
          </a:ln>
        </p:spPr>
      </p:pic>
      <p:sp>
        <p:nvSpPr>
          <p:cNvPr id="686" name="Google Shape;686;g253ae4fee85_3_0"/>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687" name="Google Shape;687;g253ae4fee85_3_0"/>
          <p:cNvPicPr preferRelativeResize="0"/>
          <p:nvPr/>
        </p:nvPicPr>
        <p:blipFill rotWithShape="1">
          <a:blip r:embed="rId5">
            <a:alphaModFix/>
          </a:blip>
          <a:srcRect/>
          <a:stretch/>
        </p:blipFill>
        <p:spPr>
          <a:xfrm>
            <a:off x="193153" y="4984751"/>
            <a:ext cx="1646664" cy="84431"/>
          </a:xfrm>
          <a:prstGeom prst="rect">
            <a:avLst/>
          </a:prstGeom>
          <a:noFill/>
          <a:ln>
            <a:noFill/>
          </a:ln>
        </p:spPr>
      </p:pic>
      <p:grpSp>
        <p:nvGrpSpPr>
          <p:cNvPr id="688" name="Google Shape;688;g253ae4fee85_3_0"/>
          <p:cNvGrpSpPr/>
          <p:nvPr/>
        </p:nvGrpSpPr>
        <p:grpSpPr>
          <a:xfrm>
            <a:off x="2038717" y="1070577"/>
            <a:ext cx="1811427" cy="465943"/>
            <a:chOff x="2038717" y="1070577"/>
            <a:chExt cx="1811427" cy="465943"/>
          </a:xfrm>
        </p:grpSpPr>
        <p:sp>
          <p:nvSpPr>
            <p:cNvPr id="689" name="Google Shape;689;g253ae4fee85_3_0"/>
            <p:cNvSpPr txBox="1"/>
            <p:nvPr/>
          </p:nvSpPr>
          <p:spPr>
            <a:xfrm>
              <a:off x="2594847" y="1097920"/>
              <a:ext cx="11058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ICELAND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Arial"/>
                  <a:ea typeface="Arial"/>
                  <a:cs typeface="Arial"/>
                  <a:sym typeface="Arial"/>
                </a:rPr>
                <a:t>Rank change:</a:t>
              </a:r>
              <a:endParaRPr sz="1200" b="0" i="0" u="none" strike="noStrike" cap="none">
                <a:solidFill>
                  <a:schemeClr val="dk1"/>
                </a:solidFill>
                <a:latin typeface="Arial"/>
                <a:ea typeface="Arial"/>
                <a:cs typeface="Arial"/>
                <a:sym typeface="Arial"/>
              </a:endParaRPr>
            </a:p>
          </p:txBody>
        </p:sp>
        <p:sp>
          <p:nvSpPr>
            <p:cNvPr id="690" name="Google Shape;690;g253ae4fee85_3_0"/>
            <p:cNvSpPr/>
            <p:nvPr/>
          </p:nvSpPr>
          <p:spPr>
            <a:xfrm>
              <a:off x="3645544" y="1370779"/>
              <a:ext cx="204600" cy="104700"/>
            </a:xfrm>
            <a:prstGeom prst="lef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691" name="Google Shape;691;g253ae4fee85_3_0"/>
            <p:cNvSpPr/>
            <p:nvPr/>
          </p:nvSpPr>
          <p:spPr>
            <a:xfrm>
              <a:off x="2038717" y="1070577"/>
              <a:ext cx="460800" cy="460800"/>
            </a:xfrm>
            <a:prstGeom prst="ellipse">
              <a:avLst/>
            </a:prstGeom>
            <a:solidFill>
              <a:srgbClr val="78AE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692" name="Google Shape;692;g253ae4fee85_3_0"/>
            <p:cNvSpPr txBox="1"/>
            <p:nvPr/>
          </p:nvSpPr>
          <p:spPr>
            <a:xfrm>
              <a:off x="2075325" y="1090968"/>
              <a:ext cx="381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grpSp>
      <p:grpSp>
        <p:nvGrpSpPr>
          <p:cNvPr id="693" name="Google Shape;693;g253ae4fee85_3_0"/>
          <p:cNvGrpSpPr/>
          <p:nvPr/>
        </p:nvGrpSpPr>
        <p:grpSpPr>
          <a:xfrm>
            <a:off x="4648147" y="3589976"/>
            <a:ext cx="2088932" cy="469129"/>
            <a:chOff x="4648147" y="3589977"/>
            <a:chExt cx="2088932" cy="469129"/>
          </a:xfrm>
        </p:grpSpPr>
        <p:grpSp>
          <p:nvGrpSpPr>
            <p:cNvPr id="694" name="Google Shape;694;g253ae4fee85_3_0"/>
            <p:cNvGrpSpPr/>
            <p:nvPr/>
          </p:nvGrpSpPr>
          <p:grpSpPr>
            <a:xfrm>
              <a:off x="4648147" y="3589977"/>
              <a:ext cx="2088932" cy="469129"/>
              <a:chOff x="4648147" y="3589978"/>
              <a:chExt cx="2088932" cy="469129"/>
            </a:xfrm>
          </p:grpSpPr>
          <p:sp>
            <p:nvSpPr>
              <p:cNvPr id="695" name="Google Shape;695;g253ae4fee85_3_0"/>
              <p:cNvSpPr txBox="1"/>
              <p:nvPr/>
            </p:nvSpPr>
            <p:spPr>
              <a:xfrm>
                <a:off x="5204379" y="3620507"/>
                <a:ext cx="15327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SWITZERLAND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Arial"/>
                    <a:ea typeface="Arial"/>
                    <a:cs typeface="Arial"/>
                    <a:sym typeface="Arial"/>
                  </a:rPr>
                  <a:t>Rank change: </a:t>
                </a:r>
                <a:r>
                  <a:rPr lang="en-US" sz="1200" b="1" i="0" u="none" strike="noStrike" cap="none">
                    <a:solidFill>
                      <a:schemeClr val="dk1"/>
                    </a:solidFill>
                    <a:latin typeface="Calibri"/>
                    <a:ea typeface="Calibri"/>
                    <a:cs typeface="Calibri"/>
                    <a:sym typeface="Calibri"/>
                  </a:rPr>
                  <a:t>1</a:t>
                </a:r>
                <a:endParaRPr sz="1200" b="1" i="0" u="none" strike="noStrike" cap="none">
                  <a:solidFill>
                    <a:schemeClr val="dk1"/>
                  </a:solidFill>
                  <a:latin typeface="Calibri"/>
                  <a:ea typeface="Calibri"/>
                  <a:cs typeface="Calibri"/>
                  <a:sym typeface="Calibri"/>
                </a:endParaRPr>
              </a:p>
            </p:txBody>
          </p:sp>
          <p:sp>
            <p:nvSpPr>
              <p:cNvPr id="696" name="Google Shape;696;g253ae4fee85_3_0"/>
              <p:cNvSpPr/>
              <p:nvPr/>
            </p:nvSpPr>
            <p:spPr>
              <a:xfrm>
                <a:off x="4648147" y="3589978"/>
                <a:ext cx="460800" cy="460800"/>
              </a:xfrm>
              <a:prstGeom prst="ellipse">
                <a:avLst/>
              </a:prstGeom>
              <a:solidFill>
                <a:srgbClr val="78AE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697" name="Google Shape;697;g253ae4fee85_3_0"/>
              <p:cNvSpPr txBox="1"/>
              <p:nvPr/>
            </p:nvSpPr>
            <p:spPr>
              <a:xfrm>
                <a:off x="4653079" y="3610375"/>
                <a:ext cx="6159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Arial"/>
                    <a:ea typeface="Arial"/>
                    <a:cs typeface="Arial"/>
                    <a:sym typeface="Arial"/>
                  </a:rPr>
                  <a:t>10</a:t>
                </a:r>
                <a:endParaRPr sz="1400" b="0" i="0" u="none" strike="noStrike" cap="none">
                  <a:solidFill>
                    <a:srgbClr val="000000"/>
                  </a:solidFill>
                  <a:latin typeface="Arial"/>
                  <a:ea typeface="Arial"/>
                  <a:cs typeface="Arial"/>
                  <a:sym typeface="Arial"/>
                </a:endParaRPr>
              </a:p>
            </p:txBody>
          </p:sp>
        </p:grpSp>
        <p:sp>
          <p:nvSpPr>
            <p:cNvPr id="698" name="Google Shape;698;g253ae4fee85_3_0"/>
            <p:cNvSpPr/>
            <p:nvPr/>
          </p:nvSpPr>
          <p:spPr>
            <a:xfrm>
              <a:off x="6379427" y="3839799"/>
              <a:ext cx="127200" cy="153600"/>
            </a:xfrm>
            <a:prstGeom prst="upArrow">
              <a:avLst>
                <a:gd name="adj1" fmla="val 50000"/>
                <a:gd name="adj2" fmla="val 50000"/>
              </a:avLst>
            </a:prstGeom>
            <a:solidFill>
              <a:srgbClr val="78AE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grpSp>
      <p:grpSp>
        <p:nvGrpSpPr>
          <p:cNvPr id="699" name="Google Shape;699;g253ae4fee85_3_0"/>
          <p:cNvGrpSpPr/>
          <p:nvPr/>
        </p:nvGrpSpPr>
        <p:grpSpPr>
          <a:xfrm>
            <a:off x="2038717" y="1693611"/>
            <a:ext cx="1854750" cy="484101"/>
            <a:chOff x="2038717" y="1693611"/>
            <a:chExt cx="1854750" cy="484101"/>
          </a:xfrm>
        </p:grpSpPr>
        <p:sp>
          <p:nvSpPr>
            <p:cNvPr id="700" name="Google Shape;700;g253ae4fee85_3_0"/>
            <p:cNvSpPr txBox="1"/>
            <p:nvPr/>
          </p:nvSpPr>
          <p:spPr>
            <a:xfrm>
              <a:off x="2594846" y="1739112"/>
              <a:ext cx="12822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Arial"/>
                  <a:ea typeface="Arial"/>
                  <a:cs typeface="Arial"/>
                  <a:sym typeface="Arial"/>
                </a:rPr>
                <a:t>DENMARK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dirty="0">
                  <a:solidFill>
                    <a:schemeClr val="dk1"/>
                  </a:solidFill>
                  <a:latin typeface="Arial"/>
                  <a:ea typeface="Arial"/>
                  <a:cs typeface="Arial"/>
                  <a:sym typeface="Arial"/>
                </a:rPr>
                <a:t>Rank change: </a:t>
              </a:r>
              <a:r>
                <a:rPr lang="en-US" sz="1200" b="1" i="0" u="none" strike="noStrike" cap="none" dirty="0">
                  <a:solidFill>
                    <a:schemeClr val="dk1"/>
                  </a:solidFill>
                  <a:latin typeface="Arial"/>
                  <a:ea typeface="Arial"/>
                  <a:cs typeface="Arial"/>
                  <a:sym typeface="Arial"/>
                </a:rPr>
                <a:t>1</a:t>
              </a:r>
              <a:endParaRPr sz="1400" b="0" i="0" u="none" strike="noStrike" cap="none" dirty="0">
                <a:solidFill>
                  <a:srgbClr val="000000"/>
                </a:solidFill>
                <a:latin typeface="Arial"/>
                <a:ea typeface="Arial"/>
                <a:cs typeface="Arial"/>
                <a:sym typeface="Arial"/>
              </a:endParaRPr>
            </a:p>
          </p:txBody>
        </p:sp>
        <p:sp>
          <p:nvSpPr>
            <p:cNvPr id="701" name="Google Shape;701;g253ae4fee85_3_0"/>
            <p:cNvSpPr/>
            <p:nvPr/>
          </p:nvSpPr>
          <p:spPr>
            <a:xfrm>
              <a:off x="2038717" y="1693611"/>
              <a:ext cx="460800" cy="460800"/>
            </a:xfrm>
            <a:prstGeom prst="ellipse">
              <a:avLst/>
            </a:prstGeom>
            <a:solidFill>
              <a:srgbClr val="78AE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702" name="Google Shape;702;g253ae4fee85_3_0"/>
            <p:cNvSpPr txBox="1"/>
            <p:nvPr/>
          </p:nvSpPr>
          <p:spPr>
            <a:xfrm>
              <a:off x="2075325" y="1714690"/>
              <a:ext cx="381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
          <p:nvSpPr>
            <p:cNvPr id="703" name="Google Shape;703;g253ae4fee85_3_0"/>
            <p:cNvSpPr/>
            <p:nvPr/>
          </p:nvSpPr>
          <p:spPr>
            <a:xfrm>
              <a:off x="3766267" y="1967473"/>
              <a:ext cx="127200" cy="153600"/>
            </a:xfrm>
            <a:prstGeom prst="upArrow">
              <a:avLst>
                <a:gd name="adj1" fmla="val 50000"/>
                <a:gd name="adj2" fmla="val 50000"/>
              </a:avLst>
            </a:prstGeom>
            <a:solidFill>
              <a:srgbClr val="78AE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grpSp>
      <p:grpSp>
        <p:nvGrpSpPr>
          <p:cNvPr id="704" name="Google Shape;704;g253ae4fee85_3_0"/>
          <p:cNvGrpSpPr/>
          <p:nvPr/>
        </p:nvGrpSpPr>
        <p:grpSpPr>
          <a:xfrm>
            <a:off x="2038717" y="2334802"/>
            <a:ext cx="1840478" cy="469130"/>
            <a:chOff x="2038717" y="2334802"/>
            <a:chExt cx="1840478" cy="469130"/>
          </a:xfrm>
        </p:grpSpPr>
        <p:sp>
          <p:nvSpPr>
            <p:cNvPr id="705" name="Google Shape;705;g253ae4fee85_3_0"/>
            <p:cNvSpPr txBox="1"/>
            <p:nvPr/>
          </p:nvSpPr>
          <p:spPr>
            <a:xfrm>
              <a:off x="2594950" y="2365332"/>
              <a:ext cx="12510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IRELAND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Arial"/>
                  <a:ea typeface="Arial"/>
                  <a:cs typeface="Arial"/>
                  <a:sym typeface="Arial"/>
                </a:rPr>
                <a:t>Rank change: </a:t>
              </a:r>
              <a:r>
                <a:rPr lang="en-US" sz="1200" b="1" i="0" u="none" strike="noStrike" cap="none">
                  <a:solidFill>
                    <a:schemeClr val="dk1"/>
                  </a:solidFill>
                  <a:latin typeface="Arial"/>
                  <a:ea typeface="Arial"/>
                  <a:cs typeface="Arial"/>
                  <a:sym typeface="Arial"/>
                </a:rPr>
                <a:t>1</a:t>
              </a:r>
              <a:endParaRPr sz="1200" b="1" i="0" u="none" strike="noStrike" cap="none">
                <a:solidFill>
                  <a:schemeClr val="dk1"/>
                </a:solidFill>
                <a:latin typeface="Calibri"/>
                <a:ea typeface="Calibri"/>
                <a:cs typeface="Calibri"/>
                <a:sym typeface="Calibri"/>
              </a:endParaRPr>
            </a:p>
          </p:txBody>
        </p:sp>
        <p:sp>
          <p:nvSpPr>
            <p:cNvPr id="706" name="Google Shape;706;g253ae4fee85_3_0"/>
            <p:cNvSpPr/>
            <p:nvPr/>
          </p:nvSpPr>
          <p:spPr>
            <a:xfrm>
              <a:off x="2038717" y="2334802"/>
              <a:ext cx="460800" cy="460800"/>
            </a:xfrm>
            <a:prstGeom prst="ellipse">
              <a:avLst/>
            </a:prstGeom>
            <a:solidFill>
              <a:srgbClr val="78AE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707" name="Google Shape;707;g253ae4fee85_3_0"/>
            <p:cNvSpPr txBox="1"/>
            <p:nvPr/>
          </p:nvSpPr>
          <p:spPr>
            <a:xfrm>
              <a:off x="2075325" y="2355193"/>
              <a:ext cx="381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
          <p:nvSpPr>
            <p:cNvPr id="708" name="Google Shape;708;g253ae4fee85_3_0"/>
            <p:cNvSpPr/>
            <p:nvPr/>
          </p:nvSpPr>
          <p:spPr>
            <a:xfrm rot="10800000">
              <a:off x="3751995" y="2595834"/>
              <a:ext cx="127200" cy="153600"/>
            </a:xfrm>
            <a:prstGeom prst="upArrow">
              <a:avLst>
                <a:gd name="adj1" fmla="val 50000"/>
                <a:gd name="adj2" fmla="val 50000"/>
              </a:avLst>
            </a:prstGeom>
            <a:solidFill>
              <a:srgbClr val="BF2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grpSp>
      <p:grpSp>
        <p:nvGrpSpPr>
          <p:cNvPr id="709" name="Google Shape;709;g253ae4fee85_3_0"/>
          <p:cNvGrpSpPr/>
          <p:nvPr/>
        </p:nvGrpSpPr>
        <p:grpSpPr>
          <a:xfrm>
            <a:off x="2038717" y="2961023"/>
            <a:ext cx="2457127" cy="487245"/>
            <a:chOff x="2038717" y="2961023"/>
            <a:chExt cx="2457127" cy="487245"/>
          </a:xfrm>
        </p:grpSpPr>
        <p:sp>
          <p:nvSpPr>
            <p:cNvPr id="710" name="Google Shape;710;g253ae4fee85_3_0"/>
            <p:cNvSpPr txBox="1"/>
            <p:nvPr/>
          </p:nvSpPr>
          <p:spPr>
            <a:xfrm>
              <a:off x="2598044" y="3009668"/>
              <a:ext cx="18978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NEW ZEALAND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Arial"/>
                  <a:ea typeface="Arial"/>
                  <a:cs typeface="Arial"/>
                  <a:sym typeface="Arial"/>
                </a:rPr>
                <a:t>Rank change: </a:t>
              </a:r>
              <a:r>
                <a:rPr lang="en-US" sz="1200" b="1" i="0" u="none" strike="noStrike" cap="none">
                  <a:solidFill>
                    <a:schemeClr val="dk1"/>
                  </a:solidFill>
                  <a:latin typeface="Arial"/>
                  <a:ea typeface="Arial"/>
                  <a:cs typeface="Arial"/>
                  <a:sym typeface="Arial"/>
                </a:rPr>
                <a:t>2</a:t>
              </a:r>
              <a:endParaRPr sz="1200" b="0" i="0" u="none" strike="noStrike" cap="none">
                <a:solidFill>
                  <a:schemeClr val="dk1"/>
                </a:solidFill>
                <a:latin typeface="Arial"/>
                <a:ea typeface="Arial"/>
                <a:cs typeface="Arial"/>
                <a:sym typeface="Arial"/>
              </a:endParaRPr>
            </a:p>
          </p:txBody>
        </p:sp>
        <p:sp>
          <p:nvSpPr>
            <p:cNvPr id="711" name="Google Shape;711;g253ae4fee85_3_0"/>
            <p:cNvSpPr/>
            <p:nvPr/>
          </p:nvSpPr>
          <p:spPr>
            <a:xfrm>
              <a:off x="2038717" y="2961023"/>
              <a:ext cx="460800" cy="460800"/>
            </a:xfrm>
            <a:prstGeom prst="ellipse">
              <a:avLst/>
            </a:prstGeom>
            <a:solidFill>
              <a:srgbClr val="78AE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712" name="Google Shape;712;g253ae4fee85_3_0"/>
            <p:cNvSpPr txBox="1"/>
            <p:nvPr/>
          </p:nvSpPr>
          <p:spPr>
            <a:xfrm>
              <a:off x="2075325" y="2982102"/>
              <a:ext cx="381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sp>
          <p:nvSpPr>
            <p:cNvPr id="713" name="Google Shape;713;g253ae4fee85_3_0"/>
            <p:cNvSpPr/>
            <p:nvPr/>
          </p:nvSpPr>
          <p:spPr>
            <a:xfrm>
              <a:off x="3769997" y="3235954"/>
              <a:ext cx="127200" cy="153600"/>
            </a:xfrm>
            <a:prstGeom prst="upArrow">
              <a:avLst>
                <a:gd name="adj1" fmla="val 50000"/>
                <a:gd name="adj2" fmla="val 50000"/>
              </a:avLst>
            </a:prstGeom>
            <a:solidFill>
              <a:srgbClr val="78AE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grpSp>
      <p:grpSp>
        <p:nvGrpSpPr>
          <p:cNvPr id="714" name="Google Shape;714;g253ae4fee85_3_0"/>
          <p:cNvGrpSpPr/>
          <p:nvPr/>
        </p:nvGrpSpPr>
        <p:grpSpPr>
          <a:xfrm>
            <a:off x="2038717" y="3605358"/>
            <a:ext cx="1842204" cy="469129"/>
            <a:chOff x="2038717" y="3605359"/>
            <a:chExt cx="1842204" cy="469129"/>
          </a:xfrm>
        </p:grpSpPr>
        <p:sp>
          <p:nvSpPr>
            <p:cNvPr id="715" name="Google Shape;715;g253ae4fee85_3_0"/>
            <p:cNvSpPr txBox="1"/>
            <p:nvPr/>
          </p:nvSpPr>
          <p:spPr>
            <a:xfrm>
              <a:off x="2594950" y="3635888"/>
              <a:ext cx="12510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AUSTRIA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Arial"/>
                  <a:ea typeface="Arial"/>
                  <a:cs typeface="Arial"/>
                  <a:sym typeface="Arial"/>
                </a:rPr>
                <a:t>Rank change: </a:t>
              </a:r>
              <a:endParaRPr sz="1200" b="1" i="0" u="none" strike="noStrike" cap="none">
                <a:solidFill>
                  <a:schemeClr val="dk1"/>
                </a:solidFill>
                <a:latin typeface="Calibri"/>
                <a:ea typeface="Calibri"/>
                <a:cs typeface="Calibri"/>
                <a:sym typeface="Calibri"/>
              </a:endParaRPr>
            </a:p>
          </p:txBody>
        </p:sp>
        <p:sp>
          <p:nvSpPr>
            <p:cNvPr id="716" name="Google Shape;716;g253ae4fee85_3_0"/>
            <p:cNvSpPr/>
            <p:nvPr/>
          </p:nvSpPr>
          <p:spPr>
            <a:xfrm>
              <a:off x="2038717" y="3605359"/>
              <a:ext cx="460800" cy="460800"/>
            </a:xfrm>
            <a:prstGeom prst="ellipse">
              <a:avLst/>
            </a:prstGeom>
            <a:solidFill>
              <a:srgbClr val="78AE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717" name="Google Shape;717;g253ae4fee85_3_0"/>
            <p:cNvSpPr txBox="1"/>
            <p:nvPr/>
          </p:nvSpPr>
          <p:spPr>
            <a:xfrm>
              <a:off x="2075325" y="3625749"/>
              <a:ext cx="381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Arial"/>
                  <a:ea typeface="Arial"/>
                  <a:cs typeface="Arial"/>
                  <a:sym typeface="Arial"/>
                </a:rPr>
                <a:t>5</a:t>
              </a:r>
              <a:endParaRPr sz="1400" b="0" i="0" u="none" strike="noStrike" cap="none">
                <a:solidFill>
                  <a:srgbClr val="000000"/>
                </a:solidFill>
                <a:latin typeface="Arial"/>
                <a:ea typeface="Arial"/>
                <a:cs typeface="Arial"/>
                <a:sym typeface="Arial"/>
              </a:endParaRPr>
            </a:p>
          </p:txBody>
        </p:sp>
        <p:sp>
          <p:nvSpPr>
            <p:cNvPr id="718" name="Google Shape;718;g253ae4fee85_3_0"/>
            <p:cNvSpPr/>
            <p:nvPr/>
          </p:nvSpPr>
          <p:spPr>
            <a:xfrm>
              <a:off x="3676321" y="3905716"/>
              <a:ext cx="204600" cy="104700"/>
            </a:xfrm>
            <a:prstGeom prst="lef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grpSp>
      <p:grpSp>
        <p:nvGrpSpPr>
          <p:cNvPr id="719" name="Google Shape;719;g253ae4fee85_3_0"/>
          <p:cNvGrpSpPr/>
          <p:nvPr/>
        </p:nvGrpSpPr>
        <p:grpSpPr>
          <a:xfrm>
            <a:off x="4648147" y="1070577"/>
            <a:ext cx="2457127" cy="487245"/>
            <a:chOff x="4648147" y="1070577"/>
            <a:chExt cx="2457127" cy="487245"/>
          </a:xfrm>
        </p:grpSpPr>
        <p:sp>
          <p:nvSpPr>
            <p:cNvPr id="720" name="Google Shape;720;g253ae4fee85_3_0"/>
            <p:cNvSpPr txBox="1"/>
            <p:nvPr/>
          </p:nvSpPr>
          <p:spPr>
            <a:xfrm>
              <a:off x="5207474" y="1119222"/>
              <a:ext cx="18978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SINGAPORE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Arial"/>
                  <a:ea typeface="Arial"/>
                  <a:cs typeface="Arial"/>
                  <a:sym typeface="Arial"/>
                </a:rPr>
                <a:t>Rank change: </a:t>
              </a:r>
              <a:r>
                <a:rPr lang="en-US" sz="1200" b="1" i="0" u="none" strike="noStrike" cap="none">
                  <a:solidFill>
                    <a:schemeClr val="dk1"/>
                  </a:solidFill>
                  <a:latin typeface="Arial"/>
                  <a:ea typeface="Arial"/>
                  <a:cs typeface="Arial"/>
                  <a:sym typeface="Arial"/>
                </a:rPr>
                <a:t>4</a:t>
              </a:r>
              <a:endParaRPr sz="1200" b="0" i="0" u="none" strike="noStrike" cap="none">
                <a:solidFill>
                  <a:schemeClr val="dk1"/>
                </a:solidFill>
                <a:latin typeface="Arial"/>
                <a:ea typeface="Arial"/>
                <a:cs typeface="Arial"/>
                <a:sym typeface="Arial"/>
              </a:endParaRPr>
            </a:p>
          </p:txBody>
        </p:sp>
        <p:sp>
          <p:nvSpPr>
            <p:cNvPr id="721" name="Google Shape;721;g253ae4fee85_3_0"/>
            <p:cNvSpPr/>
            <p:nvPr/>
          </p:nvSpPr>
          <p:spPr>
            <a:xfrm>
              <a:off x="4648147" y="1070577"/>
              <a:ext cx="460800" cy="460800"/>
            </a:xfrm>
            <a:prstGeom prst="ellipse">
              <a:avLst/>
            </a:prstGeom>
            <a:solidFill>
              <a:srgbClr val="78AE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722" name="Google Shape;722;g253ae4fee85_3_0"/>
            <p:cNvSpPr txBox="1"/>
            <p:nvPr/>
          </p:nvSpPr>
          <p:spPr>
            <a:xfrm>
              <a:off x="4684755" y="1091656"/>
              <a:ext cx="381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Arial"/>
                  <a:ea typeface="Arial"/>
                  <a:cs typeface="Arial"/>
                  <a:sym typeface="Arial"/>
                </a:rPr>
                <a:t>6</a:t>
              </a:r>
              <a:endParaRPr sz="1400" b="0" i="0" u="none" strike="noStrike" cap="none">
                <a:solidFill>
                  <a:srgbClr val="000000"/>
                </a:solidFill>
                <a:latin typeface="Arial"/>
                <a:ea typeface="Arial"/>
                <a:cs typeface="Arial"/>
                <a:sym typeface="Arial"/>
              </a:endParaRPr>
            </a:p>
          </p:txBody>
        </p:sp>
        <p:sp>
          <p:nvSpPr>
            <p:cNvPr id="723" name="Google Shape;723;g253ae4fee85_3_0"/>
            <p:cNvSpPr/>
            <p:nvPr/>
          </p:nvSpPr>
          <p:spPr>
            <a:xfrm>
              <a:off x="6379426" y="1356756"/>
              <a:ext cx="127200" cy="153600"/>
            </a:xfrm>
            <a:prstGeom prst="upArrow">
              <a:avLst>
                <a:gd name="adj1" fmla="val 50000"/>
                <a:gd name="adj2" fmla="val 50000"/>
              </a:avLst>
            </a:prstGeom>
            <a:solidFill>
              <a:srgbClr val="78AE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grpSp>
      <p:grpSp>
        <p:nvGrpSpPr>
          <p:cNvPr id="724" name="Google Shape;724;g253ae4fee85_3_0"/>
          <p:cNvGrpSpPr/>
          <p:nvPr/>
        </p:nvGrpSpPr>
        <p:grpSpPr>
          <a:xfrm>
            <a:off x="4648147" y="1709486"/>
            <a:ext cx="2457127" cy="487245"/>
            <a:chOff x="4648147" y="1709486"/>
            <a:chExt cx="2457127" cy="487245"/>
          </a:xfrm>
        </p:grpSpPr>
        <p:sp>
          <p:nvSpPr>
            <p:cNvPr id="725" name="Google Shape;725;g253ae4fee85_3_0"/>
            <p:cNvSpPr txBox="1"/>
            <p:nvPr/>
          </p:nvSpPr>
          <p:spPr>
            <a:xfrm>
              <a:off x="5207474" y="1758131"/>
              <a:ext cx="18978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PORTUGAL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Arial"/>
                  <a:ea typeface="Arial"/>
                  <a:cs typeface="Arial"/>
                  <a:sym typeface="Arial"/>
                </a:rPr>
                <a:t>Rank change: </a:t>
              </a:r>
              <a:r>
                <a:rPr lang="en-US" sz="1200" b="1" i="0" u="none" strike="noStrike" cap="none">
                  <a:solidFill>
                    <a:schemeClr val="dk1"/>
                  </a:solidFill>
                  <a:latin typeface="Arial"/>
                  <a:ea typeface="Arial"/>
                  <a:cs typeface="Arial"/>
                  <a:sym typeface="Arial"/>
                </a:rPr>
                <a:t>1</a:t>
              </a:r>
              <a:endParaRPr sz="1200" b="0" i="0" u="none" strike="noStrike" cap="none">
                <a:solidFill>
                  <a:schemeClr val="dk1"/>
                </a:solidFill>
                <a:latin typeface="Arial"/>
                <a:ea typeface="Arial"/>
                <a:cs typeface="Arial"/>
                <a:sym typeface="Arial"/>
              </a:endParaRPr>
            </a:p>
          </p:txBody>
        </p:sp>
        <p:sp>
          <p:nvSpPr>
            <p:cNvPr id="726" name="Google Shape;726;g253ae4fee85_3_0"/>
            <p:cNvSpPr/>
            <p:nvPr/>
          </p:nvSpPr>
          <p:spPr>
            <a:xfrm>
              <a:off x="4648147" y="1709486"/>
              <a:ext cx="460800" cy="460800"/>
            </a:xfrm>
            <a:prstGeom prst="ellipse">
              <a:avLst/>
            </a:prstGeom>
            <a:solidFill>
              <a:srgbClr val="78AE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727" name="Google Shape;727;g253ae4fee85_3_0"/>
            <p:cNvSpPr txBox="1"/>
            <p:nvPr/>
          </p:nvSpPr>
          <p:spPr>
            <a:xfrm>
              <a:off x="4684755" y="1730565"/>
              <a:ext cx="381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Arial"/>
                  <a:ea typeface="Arial"/>
                  <a:cs typeface="Arial"/>
                  <a:sym typeface="Arial"/>
                </a:rPr>
                <a:t>7</a:t>
              </a:r>
              <a:endParaRPr sz="1400" b="0" i="0" u="none" strike="noStrike" cap="none">
                <a:solidFill>
                  <a:srgbClr val="000000"/>
                </a:solidFill>
                <a:latin typeface="Arial"/>
                <a:ea typeface="Arial"/>
                <a:cs typeface="Arial"/>
                <a:sym typeface="Arial"/>
              </a:endParaRPr>
            </a:p>
          </p:txBody>
        </p:sp>
        <p:sp>
          <p:nvSpPr>
            <p:cNvPr id="728" name="Google Shape;728;g253ae4fee85_3_0"/>
            <p:cNvSpPr/>
            <p:nvPr/>
          </p:nvSpPr>
          <p:spPr>
            <a:xfrm>
              <a:off x="6360669" y="1991783"/>
              <a:ext cx="127200" cy="153600"/>
            </a:xfrm>
            <a:prstGeom prst="upArrow">
              <a:avLst>
                <a:gd name="adj1" fmla="val 50000"/>
                <a:gd name="adj2" fmla="val 50000"/>
              </a:avLst>
            </a:prstGeom>
            <a:solidFill>
              <a:srgbClr val="78AE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grpSp>
      <p:grpSp>
        <p:nvGrpSpPr>
          <p:cNvPr id="729" name="Google Shape;729;g253ae4fee85_3_0"/>
          <p:cNvGrpSpPr/>
          <p:nvPr/>
        </p:nvGrpSpPr>
        <p:grpSpPr>
          <a:xfrm>
            <a:off x="4648147" y="2348395"/>
            <a:ext cx="2088932" cy="469129"/>
            <a:chOff x="4648147" y="2348395"/>
            <a:chExt cx="2088932" cy="469129"/>
          </a:xfrm>
        </p:grpSpPr>
        <p:sp>
          <p:nvSpPr>
            <p:cNvPr id="730" name="Google Shape;730;g253ae4fee85_3_0"/>
            <p:cNvSpPr txBox="1"/>
            <p:nvPr/>
          </p:nvSpPr>
          <p:spPr>
            <a:xfrm>
              <a:off x="5204379" y="2378924"/>
              <a:ext cx="15327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SLOVENIA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Arial"/>
                  <a:ea typeface="Arial"/>
                  <a:cs typeface="Arial"/>
                  <a:sym typeface="Arial"/>
                </a:rPr>
                <a:t>Rank change: </a:t>
              </a:r>
              <a:r>
                <a:rPr lang="en-US" sz="1200" b="1" i="0" u="none" strike="noStrike" cap="none">
                  <a:solidFill>
                    <a:schemeClr val="dk1"/>
                  </a:solidFill>
                  <a:latin typeface="Arial"/>
                  <a:ea typeface="Arial"/>
                  <a:cs typeface="Arial"/>
                  <a:sym typeface="Arial"/>
                </a:rPr>
                <a:t>4</a:t>
              </a:r>
              <a:endParaRPr sz="1200" b="1" i="0" u="none" strike="noStrike" cap="none">
                <a:solidFill>
                  <a:schemeClr val="dk1"/>
                </a:solidFill>
                <a:latin typeface="Calibri"/>
                <a:ea typeface="Calibri"/>
                <a:cs typeface="Calibri"/>
                <a:sym typeface="Calibri"/>
              </a:endParaRPr>
            </a:p>
          </p:txBody>
        </p:sp>
        <p:sp>
          <p:nvSpPr>
            <p:cNvPr id="731" name="Google Shape;731;g253ae4fee85_3_0"/>
            <p:cNvSpPr/>
            <p:nvPr/>
          </p:nvSpPr>
          <p:spPr>
            <a:xfrm>
              <a:off x="4648147" y="2348395"/>
              <a:ext cx="460800" cy="460800"/>
            </a:xfrm>
            <a:prstGeom prst="ellipse">
              <a:avLst/>
            </a:prstGeom>
            <a:solidFill>
              <a:srgbClr val="78AE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732" name="Google Shape;732;g253ae4fee85_3_0"/>
            <p:cNvSpPr txBox="1"/>
            <p:nvPr/>
          </p:nvSpPr>
          <p:spPr>
            <a:xfrm>
              <a:off x="4684755" y="2368786"/>
              <a:ext cx="381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Arial"/>
                  <a:ea typeface="Arial"/>
                  <a:cs typeface="Arial"/>
                  <a:sym typeface="Arial"/>
                </a:rPr>
                <a:t>8</a:t>
              </a:r>
              <a:endParaRPr sz="1400" b="0" i="0" u="none" strike="noStrike" cap="none">
                <a:solidFill>
                  <a:srgbClr val="000000"/>
                </a:solidFill>
                <a:latin typeface="Arial"/>
                <a:ea typeface="Arial"/>
                <a:cs typeface="Arial"/>
                <a:sym typeface="Arial"/>
              </a:endParaRPr>
            </a:p>
          </p:txBody>
        </p:sp>
        <p:sp>
          <p:nvSpPr>
            <p:cNvPr id="733" name="Google Shape;733;g253ae4fee85_3_0"/>
            <p:cNvSpPr/>
            <p:nvPr/>
          </p:nvSpPr>
          <p:spPr>
            <a:xfrm rot="10800000">
              <a:off x="6360787" y="2601704"/>
              <a:ext cx="127200" cy="153600"/>
            </a:xfrm>
            <a:prstGeom prst="upArrow">
              <a:avLst>
                <a:gd name="adj1" fmla="val 50000"/>
                <a:gd name="adj2" fmla="val 50000"/>
              </a:avLst>
            </a:prstGeom>
            <a:solidFill>
              <a:srgbClr val="BF2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grpSp>
      <p:grpSp>
        <p:nvGrpSpPr>
          <p:cNvPr id="734" name="Google Shape;734;g253ae4fee85_3_0"/>
          <p:cNvGrpSpPr/>
          <p:nvPr/>
        </p:nvGrpSpPr>
        <p:grpSpPr>
          <a:xfrm>
            <a:off x="4648147" y="2969187"/>
            <a:ext cx="2088932" cy="469129"/>
            <a:chOff x="4648147" y="2969187"/>
            <a:chExt cx="2088932" cy="469129"/>
          </a:xfrm>
        </p:grpSpPr>
        <p:sp>
          <p:nvSpPr>
            <p:cNvPr id="735" name="Google Shape;735;g253ae4fee85_3_0"/>
            <p:cNvSpPr txBox="1"/>
            <p:nvPr/>
          </p:nvSpPr>
          <p:spPr>
            <a:xfrm>
              <a:off x="5204379" y="2999716"/>
              <a:ext cx="15327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JAPAN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Arial"/>
                  <a:ea typeface="Arial"/>
                  <a:cs typeface="Arial"/>
                  <a:sym typeface="Arial"/>
                </a:rPr>
                <a:t>Rank change: </a:t>
              </a:r>
              <a:endParaRPr sz="1200" b="1" i="0" u="none" strike="noStrike" cap="none">
                <a:solidFill>
                  <a:schemeClr val="dk1"/>
                </a:solidFill>
                <a:latin typeface="Calibri"/>
                <a:ea typeface="Calibri"/>
                <a:cs typeface="Calibri"/>
                <a:sym typeface="Calibri"/>
              </a:endParaRPr>
            </a:p>
          </p:txBody>
        </p:sp>
        <p:sp>
          <p:nvSpPr>
            <p:cNvPr id="736" name="Google Shape;736;g253ae4fee85_3_0"/>
            <p:cNvSpPr/>
            <p:nvPr/>
          </p:nvSpPr>
          <p:spPr>
            <a:xfrm>
              <a:off x="4648147" y="2969187"/>
              <a:ext cx="460800" cy="460800"/>
            </a:xfrm>
            <a:prstGeom prst="ellipse">
              <a:avLst/>
            </a:prstGeom>
            <a:solidFill>
              <a:srgbClr val="78AE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737" name="Google Shape;737;g253ae4fee85_3_0"/>
            <p:cNvSpPr txBox="1"/>
            <p:nvPr/>
          </p:nvSpPr>
          <p:spPr>
            <a:xfrm>
              <a:off x="4684755" y="2989578"/>
              <a:ext cx="381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Arial"/>
                  <a:ea typeface="Arial"/>
                  <a:cs typeface="Arial"/>
                  <a:sym typeface="Arial"/>
                </a:rPr>
                <a:t>9</a:t>
              </a:r>
              <a:endParaRPr sz="1400" b="0" i="0" u="none" strike="noStrike" cap="none">
                <a:solidFill>
                  <a:srgbClr val="000000"/>
                </a:solidFill>
                <a:latin typeface="Arial"/>
                <a:ea typeface="Arial"/>
                <a:cs typeface="Arial"/>
                <a:sym typeface="Arial"/>
              </a:endParaRPr>
            </a:p>
          </p:txBody>
        </p:sp>
        <p:sp>
          <p:nvSpPr>
            <p:cNvPr id="738" name="Google Shape;738;g253ae4fee85_3_0"/>
            <p:cNvSpPr/>
            <p:nvPr/>
          </p:nvSpPr>
          <p:spPr>
            <a:xfrm>
              <a:off x="6274550" y="3284925"/>
              <a:ext cx="204600" cy="104700"/>
            </a:xfrm>
            <a:prstGeom prst="lef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grpSp>
      <p:sp>
        <p:nvSpPr>
          <p:cNvPr id="739" name="Google Shape;739;g253ae4fee85_3_0"/>
          <p:cNvSpPr txBox="1"/>
          <p:nvPr/>
        </p:nvSpPr>
        <p:spPr>
          <a:xfrm>
            <a:off x="516125" y="300925"/>
            <a:ext cx="4339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10 most peaceful countries</a:t>
            </a:r>
            <a:endParaRPr sz="2000" b="0" i="0" u="none" strike="noStrike" cap="none">
              <a:solidFill>
                <a:schemeClr val="dk1"/>
              </a:solidFill>
              <a:latin typeface="Arial"/>
              <a:ea typeface="Arial"/>
              <a:cs typeface="Arial"/>
              <a:sym typeface="Arial"/>
            </a:endParaRPr>
          </a:p>
        </p:txBody>
      </p:sp>
      <p:cxnSp>
        <p:nvCxnSpPr>
          <p:cNvPr id="740" name="Google Shape;740;g253ae4fee85_3_0"/>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99"/>
                                        </p:tgtEl>
                                        <p:attrNameLst>
                                          <p:attrName>style.visibility</p:attrName>
                                        </p:attrNameLst>
                                      </p:cBhvr>
                                      <p:to>
                                        <p:strVal val="visible"/>
                                      </p:to>
                                    </p:set>
                                    <p:anim calcmode="lin" valueType="num">
                                      <p:cBhvr additive="base">
                                        <p:cTn id="7" dur="2000" fill="hold"/>
                                        <p:tgtEl>
                                          <p:spTgt spid="699"/>
                                        </p:tgtEl>
                                        <p:attrNameLst>
                                          <p:attrName>ppt_x</p:attrName>
                                        </p:attrNameLst>
                                      </p:cBhvr>
                                      <p:tavLst>
                                        <p:tav tm="0">
                                          <p:val>
                                            <p:strVal val="#ppt_x"/>
                                          </p:val>
                                        </p:tav>
                                        <p:tav tm="100000">
                                          <p:val>
                                            <p:strVal val="#ppt_x"/>
                                          </p:val>
                                        </p:tav>
                                      </p:tavLst>
                                    </p:anim>
                                    <p:anim calcmode="lin" valueType="num">
                                      <p:cBhvr additive="base">
                                        <p:cTn id="8" dur="2000" fill="hold"/>
                                        <p:tgtEl>
                                          <p:spTgt spid="69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04"/>
                                        </p:tgtEl>
                                        <p:attrNameLst>
                                          <p:attrName>style.visibility</p:attrName>
                                        </p:attrNameLst>
                                      </p:cBhvr>
                                      <p:to>
                                        <p:strVal val="visible"/>
                                      </p:to>
                                    </p:set>
                                    <p:anim calcmode="lin" valueType="num">
                                      <p:cBhvr additive="base">
                                        <p:cTn id="11" dur="2000" fill="hold"/>
                                        <p:tgtEl>
                                          <p:spTgt spid="704"/>
                                        </p:tgtEl>
                                        <p:attrNameLst>
                                          <p:attrName>ppt_x</p:attrName>
                                        </p:attrNameLst>
                                      </p:cBhvr>
                                      <p:tavLst>
                                        <p:tav tm="0">
                                          <p:val>
                                            <p:strVal val="#ppt_x"/>
                                          </p:val>
                                        </p:tav>
                                        <p:tav tm="100000">
                                          <p:val>
                                            <p:strVal val="#ppt_x"/>
                                          </p:val>
                                        </p:tav>
                                      </p:tavLst>
                                    </p:anim>
                                    <p:anim calcmode="lin" valueType="num">
                                      <p:cBhvr additive="base">
                                        <p:cTn id="12" dur="2000" fill="hold"/>
                                        <p:tgtEl>
                                          <p:spTgt spid="70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09"/>
                                        </p:tgtEl>
                                        <p:attrNameLst>
                                          <p:attrName>style.visibility</p:attrName>
                                        </p:attrNameLst>
                                      </p:cBhvr>
                                      <p:to>
                                        <p:strVal val="visible"/>
                                      </p:to>
                                    </p:set>
                                    <p:anim calcmode="lin" valueType="num">
                                      <p:cBhvr additive="base">
                                        <p:cTn id="15" dur="2000" fill="hold"/>
                                        <p:tgtEl>
                                          <p:spTgt spid="709"/>
                                        </p:tgtEl>
                                        <p:attrNameLst>
                                          <p:attrName>ppt_x</p:attrName>
                                        </p:attrNameLst>
                                      </p:cBhvr>
                                      <p:tavLst>
                                        <p:tav tm="0">
                                          <p:val>
                                            <p:strVal val="#ppt_x"/>
                                          </p:val>
                                        </p:tav>
                                        <p:tav tm="100000">
                                          <p:val>
                                            <p:strVal val="#ppt_x"/>
                                          </p:val>
                                        </p:tav>
                                      </p:tavLst>
                                    </p:anim>
                                    <p:anim calcmode="lin" valueType="num">
                                      <p:cBhvr additive="base">
                                        <p:cTn id="16" dur="2000" fill="hold"/>
                                        <p:tgtEl>
                                          <p:spTgt spid="70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14"/>
                                        </p:tgtEl>
                                        <p:attrNameLst>
                                          <p:attrName>style.visibility</p:attrName>
                                        </p:attrNameLst>
                                      </p:cBhvr>
                                      <p:to>
                                        <p:strVal val="visible"/>
                                      </p:to>
                                    </p:set>
                                    <p:anim calcmode="lin" valueType="num">
                                      <p:cBhvr additive="base">
                                        <p:cTn id="19" dur="2000" fill="hold"/>
                                        <p:tgtEl>
                                          <p:spTgt spid="714"/>
                                        </p:tgtEl>
                                        <p:attrNameLst>
                                          <p:attrName>ppt_x</p:attrName>
                                        </p:attrNameLst>
                                      </p:cBhvr>
                                      <p:tavLst>
                                        <p:tav tm="0">
                                          <p:val>
                                            <p:strVal val="#ppt_x"/>
                                          </p:val>
                                        </p:tav>
                                        <p:tav tm="100000">
                                          <p:val>
                                            <p:strVal val="#ppt_x"/>
                                          </p:val>
                                        </p:tav>
                                      </p:tavLst>
                                    </p:anim>
                                    <p:anim calcmode="lin" valueType="num">
                                      <p:cBhvr additive="base">
                                        <p:cTn id="20" dur="2000" fill="hold"/>
                                        <p:tgtEl>
                                          <p:spTgt spid="7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19"/>
                                        </p:tgtEl>
                                        <p:attrNameLst>
                                          <p:attrName>style.visibility</p:attrName>
                                        </p:attrNameLst>
                                      </p:cBhvr>
                                      <p:to>
                                        <p:strVal val="visible"/>
                                      </p:to>
                                    </p:set>
                                    <p:anim calcmode="lin" valueType="num">
                                      <p:cBhvr additive="base">
                                        <p:cTn id="23" dur="2000" fill="hold"/>
                                        <p:tgtEl>
                                          <p:spTgt spid="719"/>
                                        </p:tgtEl>
                                        <p:attrNameLst>
                                          <p:attrName>ppt_x</p:attrName>
                                        </p:attrNameLst>
                                      </p:cBhvr>
                                      <p:tavLst>
                                        <p:tav tm="0">
                                          <p:val>
                                            <p:strVal val="#ppt_x"/>
                                          </p:val>
                                        </p:tav>
                                        <p:tav tm="100000">
                                          <p:val>
                                            <p:strVal val="#ppt_x"/>
                                          </p:val>
                                        </p:tav>
                                      </p:tavLst>
                                    </p:anim>
                                    <p:anim calcmode="lin" valueType="num">
                                      <p:cBhvr additive="base">
                                        <p:cTn id="24" dur="2000" fill="hold"/>
                                        <p:tgtEl>
                                          <p:spTgt spid="71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24"/>
                                        </p:tgtEl>
                                        <p:attrNameLst>
                                          <p:attrName>style.visibility</p:attrName>
                                        </p:attrNameLst>
                                      </p:cBhvr>
                                      <p:to>
                                        <p:strVal val="visible"/>
                                      </p:to>
                                    </p:set>
                                    <p:anim calcmode="lin" valueType="num">
                                      <p:cBhvr additive="base">
                                        <p:cTn id="27" dur="2000" fill="hold"/>
                                        <p:tgtEl>
                                          <p:spTgt spid="724"/>
                                        </p:tgtEl>
                                        <p:attrNameLst>
                                          <p:attrName>ppt_x</p:attrName>
                                        </p:attrNameLst>
                                      </p:cBhvr>
                                      <p:tavLst>
                                        <p:tav tm="0">
                                          <p:val>
                                            <p:strVal val="#ppt_x"/>
                                          </p:val>
                                        </p:tav>
                                        <p:tav tm="100000">
                                          <p:val>
                                            <p:strVal val="#ppt_x"/>
                                          </p:val>
                                        </p:tav>
                                      </p:tavLst>
                                    </p:anim>
                                    <p:anim calcmode="lin" valueType="num">
                                      <p:cBhvr additive="base">
                                        <p:cTn id="28" dur="2000" fill="hold"/>
                                        <p:tgtEl>
                                          <p:spTgt spid="72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29"/>
                                        </p:tgtEl>
                                        <p:attrNameLst>
                                          <p:attrName>style.visibility</p:attrName>
                                        </p:attrNameLst>
                                      </p:cBhvr>
                                      <p:to>
                                        <p:strVal val="visible"/>
                                      </p:to>
                                    </p:set>
                                    <p:anim calcmode="lin" valueType="num">
                                      <p:cBhvr additive="base">
                                        <p:cTn id="31" dur="2000" fill="hold"/>
                                        <p:tgtEl>
                                          <p:spTgt spid="729"/>
                                        </p:tgtEl>
                                        <p:attrNameLst>
                                          <p:attrName>ppt_x</p:attrName>
                                        </p:attrNameLst>
                                      </p:cBhvr>
                                      <p:tavLst>
                                        <p:tav tm="0">
                                          <p:val>
                                            <p:strVal val="#ppt_x"/>
                                          </p:val>
                                        </p:tav>
                                        <p:tav tm="100000">
                                          <p:val>
                                            <p:strVal val="#ppt_x"/>
                                          </p:val>
                                        </p:tav>
                                      </p:tavLst>
                                    </p:anim>
                                    <p:anim calcmode="lin" valueType="num">
                                      <p:cBhvr additive="base">
                                        <p:cTn id="32" dur="2000" fill="hold"/>
                                        <p:tgtEl>
                                          <p:spTgt spid="72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34"/>
                                        </p:tgtEl>
                                        <p:attrNameLst>
                                          <p:attrName>style.visibility</p:attrName>
                                        </p:attrNameLst>
                                      </p:cBhvr>
                                      <p:to>
                                        <p:strVal val="visible"/>
                                      </p:to>
                                    </p:set>
                                    <p:anim calcmode="lin" valueType="num">
                                      <p:cBhvr additive="base">
                                        <p:cTn id="35" dur="2000" fill="hold"/>
                                        <p:tgtEl>
                                          <p:spTgt spid="734"/>
                                        </p:tgtEl>
                                        <p:attrNameLst>
                                          <p:attrName>ppt_x</p:attrName>
                                        </p:attrNameLst>
                                      </p:cBhvr>
                                      <p:tavLst>
                                        <p:tav tm="0">
                                          <p:val>
                                            <p:strVal val="#ppt_x"/>
                                          </p:val>
                                        </p:tav>
                                        <p:tav tm="100000">
                                          <p:val>
                                            <p:strVal val="#ppt_x"/>
                                          </p:val>
                                        </p:tav>
                                      </p:tavLst>
                                    </p:anim>
                                    <p:anim calcmode="lin" valueType="num">
                                      <p:cBhvr additive="base">
                                        <p:cTn id="36" dur="2000" fill="hold"/>
                                        <p:tgtEl>
                                          <p:spTgt spid="73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93"/>
                                        </p:tgtEl>
                                        <p:attrNameLst>
                                          <p:attrName>style.visibility</p:attrName>
                                        </p:attrNameLst>
                                      </p:cBhvr>
                                      <p:to>
                                        <p:strVal val="visible"/>
                                      </p:to>
                                    </p:set>
                                    <p:anim calcmode="lin" valueType="num">
                                      <p:cBhvr additive="base">
                                        <p:cTn id="39" dur="2000" fill="hold"/>
                                        <p:tgtEl>
                                          <p:spTgt spid="693"/>
                                        </p:tgtEl>
                                        <p:attrNameLst>
                                          <p:attrName>ppt_x</p:attrName>
                                        </p:attrNameLst>
                                      </p:cBhvr>
                                      <p:tavLst>
                                        <p:tav tm="0">
                                          <p:val>
                                            <p:strVal val="#ppt_x"/>
                                          </p:val>
                                        </p:tav>
                                        <p:tav tm="100000">
                                          <p:val>
                                            <p:strVal val="#ppt_x"/>
                                          </p:val>
                                        </p:tav>
                                      </p:tavLst>
                                    </p:anim>
                                    <p:anim calcmode="lin" valueType="num">
                                      <p:cBhvr additive="base">
                                        <p:cTn id="40" dur="2000" fill="hold"/>
                                        <p:tgtEl>
                                          <p:spTgt spid="69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88"/>
                                        </p:tgtEl>
                                        <p:attrNameLst>
                                          <p:attrName>style.visibility</p:attrName>
                                        </p:attrNameLst>
                                      </p:cBhvr>
                                      <p:to>
                                        <p:strVal val="visible"/>
                                      </p:to>
                                    </p:set>
                                    <p:anim calcmode="lin" valueType="num">
                                      <p:cBhvr additive="base">
                                        <p:cTn id="43" dur="2000" fill="hold"/>
                                        <p:tgtEl>
                                          <p:spTgt spid="688"/>
                                        </p:tgtEl>
                                        <p:attrNameLst>
                                          <p:attrName>ppt_x</p:attrName>
                                        </p:attrNameLst>
                                      </p:cBhvr>
                                      <p:tavLst>
                                        <p:tav tm="0">
                                          <p:val>
                                            <p:strVal val="#ppt_x"/>
                                          </p:val>
                                        </p:tav>
                                        <p:tav tm="100000">
                                          <p:val>
                                            <p:strVal val="#ppt_x"/>
                                          </p:val>
                                        </p:tav>
                                      </p:tavLst>
                                    </p:anim>
                                    <p:anim calcmode="lin" valueType="num">
                                      <p:cBhvr additive="base">
                                        <p:cTn id="44" dur="2000" fill="hold"/>
                                        <p:tgtEl>
                                          <p:spTgt spid="6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pic>
        <p:nvPicPr>
          <p:cNvPr id="746" name="Google Shape;746;g253ae4fee85_3_73"/>
          <p:cNvPicPr preferRelativeResize="0"/>
          <p:nvPr/>
        </p:nvPicPr>
        <p:blipFill rotWithShape="1">
          <a:blip r:embed="rId4">
            <a:alphaModFix/>
          </a:blip>
          <a:srcRect/>
          <a:stretch/>
        </p:blipFill>
        <p:spPr>
          <a:xfrm>
            <a:off x="8472432" y="146033"/>
            <a:ext cx="530175" cy="404859"/>
          </a:xfrm>
          <a:prstGeom prst="rect">
            <a:avLst/>
          </a:prstGeom>
          <a:noFill/>
          <a:ln>
            <a:noFill/>
          </a:ln>
        </p:spPr>
      </p:pic>
      <p:sp>
        <p:nvSpPr>
          <p:cNvPr id="747" name="Google Shape;747;g253ae4fee85_3_73"/>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748" name="Google Shape;748;g253ae4fee85_3_73"/>
          <p:cNvPicPr preferRelativeResize="0"/>
          <p:nvPr/>
        </p:nvPicPr>
        <p:blipFill rotWithShape="1">
          <a:blip r:embed="rId5">
            <a:alphaModFix/>
          </a:blip>
          <a:srcRect/>
          <a:stretch/>
        </p:blipFill>
        <p:spPr>
          <a:xfrm>
            <a:off x="193153" y="4984751"/>
            <a:ext cx="1646664" cy="84431"/>
          </a:xfrm>
          <a:prstGeom prst="rect">
            <a:avLst/>
          </a:prstGeom>
          <a:noFill/>
          <a:ln>
            <a:noFill/>
          </a:ln>
        </p:spPr>
      </p:pic>
      <p:grpSp>
        <p:nvGrpSpPr>
          <p:cNvPr id="749" name="Google Shape;749;g253ae4fee85_3_73"/>
          <p:cNvGrpSpPr/>
          <p:nvPr/>
        </p:nvGrpSpPr>
        <p:grpSpPr>
          <a:xfrm>
            <a:off x="4509981" y="1063521"/>
            <a:ext cx="2314611" cy="465943"/>
            <a:chOff x="4509981" y="1063521"/>
            <a:chExt cx="2314611" cy="465943"/>
          </a:xfrm>
        </p:grpSpPr>
        <p:sp>
          <p:nvSpPr>
            <p:cNvPr id="750" name="Google Shape;750;g253ae4fee85_3_73"/>
            <p:cNvSpPr txBox="1"/>
            <p:nvPr/>
          </p:nvSpPr>
          <p:spPr>
            <a:xfrm>
              <a:off x="5193792" y="1090864"/>
              <a:ext cx="16308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70707"/>
                  </a:solidFill>
                  <a:latin typeface="Arial"/>
                  <a:ea typeface="Arial"/>
                  <a:cs typeface="Arial"/>
                  <a:sym typeface="Arial"/>
                </a:rPr>
                <a:t>RUSSIA</a:t>
              </a:r>
              <a:endParaRPr sz="1200" b="1" i="0" u="none" strike="noStrike" cap="none">
                <a:solidFill>
                  <a:srgbClr val="07070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070707"/>
                  </a:solidFill>
                  <a:latin typeface="Arial"/>
                  <a:ea typeface="Arial"/>
                  <a:cs typeface="Arial"/>
                  <a:sym typeface="Arial"/>
                </a:rPr>
                <a:t>Rank change: </a:t>
              </a:r>
              <a:r>
                <a:rPr lang="en-US" sz="1200" b="1" i="0" u="none" strike="noStrike" cap="none">
                  <a:solidFill>
                    <a:srgbClr val="4B4B4B"/>
                  </a:solidFill>
                  <a:latin typeface="Arial"/>
                  <a:ea typeface="Arial"/>
                  <a:cs typeface="Arial"/>
                  <a:sym typeface="Arial"/>
                </a:rPr>
                <a:t>2</a:t>
              </a:r>
              <a:endParaRPr sz="1200" b="0" i="0" u="none" strike="noStrike" cap="none">
                <a:solidFill>
                  <a:srgbClr val="2C3744"/>
                </a:solidFill>
                <a:latin typeface="Arial"/>
                <a:ea typeface="Arial"/>
                <a:cs typeface="Arial"/>
                <a:sym typeface="Arial"/>
              </a:endParaRPr>
            </a:p>
          </p:txBody>
        </p:sp>
        <p:sp>
          <p:nvSpPr>
            <p:cNvPr id="751" name="Google Shape;751;g253ae4fee85_3_73"/>
            <p:cNvSpPr/>
            <p:nvPr/>
          </p:nvSpPr>
          <p:spPr>
            <a:xfrm>
              <a:off x="4637560" y="1063521"/>
              <a:ext cx="460800" cy="460800"/>
            </a:xfrm>
            <a:prstGeom prst="ellipse">
              <a:avLst/>
            </a:prstGeom>
            <a:solidFill>
              <a:srgbClr val="BF2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52" name="Google Shape;752;g253ae4fee85_3_73"/>
            <p:cNvSpPr txBox="1"/>
            <p:nvPr/>
          </p:nvSpPr>
          <p:spPr>
            <a:xfrm>
              <a:off x="4509981" y="1110640"/>
              <a:ext cx="6813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Arial"/>
                  <a:ea typeface="Arial"/>
                  <a:cs typeface="Arial"/>
                  <a:sym typeface="Arial"/>
                </a:rPr>
                <a:t>158</a:t>
              </a:r>
              <a:endParaRPr sz="1400" b="0" i="0" u="none" strike="noStrike" cap="none">
                <a:solidFill>
                  <a:srgbClr val="000000"/>
                </a:solidFill>
                <a:latin typeface="Arial"/>
                <a:ea typeface="Arial"/>
                <a:cs typeface="Arial"/>
                <a:sym typeface="Arial"/>
              </a:endParaRPr>
            </a:p>
          </p:txBody>
        </p:sp>
        <p:sp>
          <p:nvSpPr>
            <p:cNvPr id="753" name="Google Shape;753;g253ae4fee85_3_73"/>
            <p:cNvSpPr/>
            <p:nvPr/>
          </p:nvSpPr>
          <p:spPr>
            <a:xfrm rot="10800000">
              <a:off x="6358572" y="1331155"/>
              <a:ext cx="127200" cy="153600"/>
            </a:xfrm>
            <a:prstGeom prst="upArrow">
              <a:avLst>
                <a:gd name="adj1" fmla="val 50000"/>
                <a:gd name="adj2" fmla="val 50000"/>
              </a:avLst>
            </a:prstGeom>
            <a:solidFill>
              <a:srgbClr val="BF2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grpSp>
        <p:nvGrpSpPr>
          <p:cNvPr id="754" name="Google Shape;754;g253ae4fee85_3_73"/>
          <p:cNvGrpSpPr/>
          <p:nvPr/>
        </p:nvGrpSpPr>
        <p:grpSpPr>
          <a:xfrm>
            <a:off x="1915537" y="1060336"/>
            <a:ext cx="1932906" cy="469128"/>
            <a:chOff x="1915537" y="1060336"/>
            <a:chExt cx="1932906" cy="469128"/>
          </a:xfrm>
        </p:grpSpPr>
        <p:sp>
          <p:nvSpPr>
            <p:cNvPr id="755" name="Google Shape;755;g253ae4fee85_3_73"/>
            <p:cNvSpPr txBox="1"/>
            <p:nvPr/>
          </p:nvSpPr>
          <p:spPr>
            <a:xfrm>
              <a:off x="2566243" y="1090864"/>
              <a:ext cx="12822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70707"/>
                  </a:solidFill>
                  <a:latin typeface="Arial"/>
                  <a:ea typeface="Arial"/>
                  <a:cs typeface="Arial"/>
                  <a:sym typeface="Arial"/>
                </a:rPr>
                <a:t>AFGHANISTAN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070707"/>
                  </a:solidFill>
                  <a:latin typeface="Arial"/>
                  <a:ea typeface="Arial"/>
                  <a:cs typeface="Arial"/>
                  <a:sym typeface="Arial"/>
                </a:rPr>
                <a:t>Rank change: </a:t>
              </a:r>
              <a:endParaRPr sz="1200" b="1" i="0" u="none" strike="noStrike" cap="none">
                <a:solidFill>
                  <a:srgbClr val="393939"/>
                </a:solidFill>
                <a:latin typeface="Arial"/>
                <a:ea typeface="Arial"/>
                <a:cs typeface="Arial"/>
                <a:sym typeface="Arial"/>
              </a:endParaRPr>
            </a:p>
          </p:txBody>
        </p:sp>
        <p:sp>
          <p:nvSpPr>
            <p:cNvPr id="756" name="Google Shape;756;g253ae4fee85_3_73"/>
            <p:cNvSpPr/>
            <p:nvPr/>
          </p:nvSpPr>
          <p:spPr>
            <a:xfrm>
              <a:off x="2010113" y="1060336"/>
              <a:ext cx="460800" cy="460800"/>
            </a:xfrm>
            <a:prstGeom prst="ellipse">
              <a:avLst/>
            </a:prstGeom>
            <a:solidFill>
              <a:srgbClr val="BF2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57" name="Google Shape;757;g253ae4fee85_3_73"/>
            <p:cNvSpPr txBox="1"/>
            <p:nvPr/>
          </p:nvSpPr>
          <p:spPr>
            <a:xfrm>
              <a:off x="1915537" y="1107051"/>
              <a:ext cx="6150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Arial"/>
                  <a:ea typeface="Arial"/>
                  <a:cs typeface="Arial"/>
                  <a:sym typeface="Arial"/>
                </a:rPr>
                <a:t>163</a:t>
              </a:r>
              <a:endParaRPr sz="1400" b="0" i="0" u="none" strike="noStrike" cap="none">
                <a:solidFill>
                  <a:srgbClr val="000000"/>
                </a:solidFill>
                <a:latin typeface="Arial"/>
                <a:ea typeface="Arial"/>
                <a:cs typeface="Arial"/>
                <a:sym typeface="Arial"/>
              </a:endParaRPr>
            </a:p>
          </p:txBody>
        </p:sp>
        <p:sp>
          <p:nvSpPr>
            <p:cNvPr id="758" name="Google Shape;758;g253ae4fee85_3_73"/>
            <p:cNvSpPr/>
            <p:nvPr/>
          </p:nvSpPr>
          <p:spPr>
            <a:xfrm>
              <a:off x="3606544" y="1363914"/>
              <a:ext cx="204600" cy="104700"/>
            </a:xfrm>
            <a:prstGeom prst="leftRightArrow">
              <a:avLst>
                <a:gd name="adj1" fmla="val 50000"/>
                <a:gd name="adj2" fmla="val 50000"/>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grpSp>
        <p:nvGrpSpPr>
          <p:cNvPr id="759" name="Google Shape;759;g253ae4fee85_3_73"/>
          <p:cNvGrpSpPr/>
          <p:nvPr/>
        </p:nvGrpSpPr>
        <p:grpSpPr>
          <a:xfrm>
            <a:off x="1868679" y="1677193"/>
            <a:ext cx="1973249" cy="484101"/>
            <a:chOff x="1868679" y="1677193"/>
            <a:chExt cx="1973249" cy="484101"/>
          </a:xfrm>
        </p:grpSpPr>
        <p:sp>
          <p:nvSpPr>
            <p:cNvPr id="760" name="Google Shape;760;g253ae4fee85_3_73"/>
            <p:cNvSpPr txBox="1"/>
            <p:nvPr/>
          </p:nvSpPr>
          <p:spPr>
            <a:xfrm>
              <a:off x="2559728" y="1722694"/>
              <a:ext cx="12822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70707"/>
                  </a:solidFill>
                  <a:latin typeface="Arial"/>
                  <a:ea typeface="Arial"/>
                  <a:cs typeface="Arial"/>
                  <a:sym typeface="Arial"/>
                </a:rPr>
                <a:t>YEMEN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070707"/>
                  </a:solidFill>
                  <a:latin typeface="Arial"/>
                  <a:ea typeface="Arial"/>
                  <a:cs typeface="Arial"/>
                  <a:sym typeface="Arial"/>
                </a:rPr>
                <a:t>Rank change: </a:t>
              </a:r>
              <a:endParaRPr sz="1200" b="0" i="0" u="none" strike="noStrike" cap="none">
                <a:solidFill>
                  <a:srgbClr val="070707"/>
                </a:solidFill>
                <a:latin typeface="Arial"/>
                <a:ea typeface="Arial"/>
                <a:cs typeface="Arial"/>
                <a:sym typeface="Arial"/>
              </a:endParaRPr>
            </a:p>
          </p:txBody>
        </p:sp>
        <p:sp>
          <p:nvSpPr>
            <p:cNvPr id="761" name="Google Shape;761;g253ae4fee85_3_73"/>
            <p:cNvSpPr/>
            <p:nvPr/>
          </p:nvSpPr>
          <p:spPr>
            <a:xfrm>
              <a:off x="2003599" y="1677193"/>
              <a:ext cx="460800" cy="460800"/>
            </a:xfrm>
            <a:prstGeom prst="ellipse">
              <a:avLst/>
            </a:prstGeom>
            <a:solidFill>
              <a:srgbClr val="BF2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62" name="Google Shape;762;g253ae4fee85_3_73"/>
            <p:cNvSpPr txBox="1"/>
            <p:nvPr/>
          </p:nvSpPr>
          <p:spPr>
            <a:xfrm>
              <a:off x="1868679" y="1729304"/>
              <a:ext cx="7167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FFFFFF"/>
                  </a:solidFill>
                  <a:latin typeface="Arial"/>
                  <a:ea typeface="Arial"/>
                  <a:cs typeface="Arial"/>
                  <a:sym typeface="Arial"/>
                </a:rPr>
                <a:t>162</a:t>
              </a:r>
              <a:endParaRPr sz="1400" b="0" i="0" u="none" strike="noStrike" cap="none" dirty="0">
                <a:solidFill>
                  <a:srgbClr val="000000"/>
                </a:solidFill>
                <a:latin typeface="Arial"/>
                <a:ea typeface="Arial"/>
                <a:cs typeface="Arial"/>
                <a:sym typeface="Arial"/>
              </a:endParaRPr>
            </a:p>
          </p:txBody>
        </p:sp>
        <p:sp>
          <p:nvSpPr>
            <p:cNvPr id="763" name="Google Shape;763;g253ae4fee85_3_73"/>
            <p:cNvSpPr/>
            <p:nvPr/>
          </p:nvSpPr>
          <p:spPr>
            <a:xfrm>
              <a:off x="3606590" y="1990957"/>
              <a:ext cx="204600" cy="104700"/>
            </a:xfrm>
            <a:prstGeom prst="leftRightArrow">
              <a:avLst>
                <a:gd name="adj1" fmla="val 50000"/>
                <a:gd name="adj2" fmla="val 50000"/>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grpSp>
        <p:nvGrpSpPr>
          <p:cNvPr id="764" name="Google Shape;764;g253ae4fee85_3_73"/>
          <p:cNvGrpSpPr/>
          <p:nvPr/>
        </p:nvGrpSpPr>
        <p:grpSpPr>
          <a:xfrm>
            <a:off x="1868648" y="2306777"/>
            <a:ext cx="1973249" cy="484101"/>
            <a:chOff x="1868648" y="2306777"/>
            <a:chExt cx="1973249" cy="484101"/>
          </a:xfrm>
        </p:grpSpPr>
        <p:sp>
          <p:nvSpPr>
            <p:cNvPr id="765" name="Google Shape;765;g253ae4fee85_3_73"/>
            <p:cNvSpPr txBox="1"/>
            <p:nvPr/>
          </p:nvSpPr>
          <p:spPr>
            <a:xfrm>
              <a:off x="2559697" y="2352278"/>
              <a:ext cx="12822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70707"/>
                  </a:solidFill>
                  <a:latin typeface="Arial"/>
                  <a:ea typeface="Arial"/>
                  <a:cs typeface="Arial"/>
                  <a:sym typeface="Arial"/>
                </a:rPr>
                <a:t>SYRIA</a:t>
              </a:r>
              <a:endParaRPr sz="1200" b="1" i="0" u="none" strike="noStrike" cap="none">
                <a:solidFill>
                  <a:srgbClr val="07070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070707"/>
                  </a:solidFill>
                  <a:latin typeface="Arial"/>
                  <a:ea typeface="Arial"/>
                  <a:cs typeface="Arial"/>
                  <a:sym typeface="Arial"/>
                </a:rPr>
                <a:t>Rank change: </a:t>
              </a:r>
              <a:endParaRPr sz="1200" b="0" i="0" u="none" strike="noStrike" cap="none">
                <a:solidFill>
                  <a:srgbClr val="070707"/>
                </a:solidFill>
                <a:latin typeface="Arial"/>
                <a:ea typeface="Arial"/>
                <a:cs typeface="Arial"/>
                <a:sym typeface="Arial"/>
              </a:endParaRPr>
            </a:p>
          </p:txBody>
        </p:sp>
        <p:sp>
          <p:nvSpPr>
            <p:cNvPr id="766" name="Google Shape;766;g253ae4fee85_3_73"/>
            <p:cNvSpPr/>
            <p:nvPr/>
          </p:nvSpPr>
          <p:spPr>
            <a:xfrm>
              <a:off x="2003568" y="2306777"/>
              <a:ext cx="460800" cy="460800"/>
            </a:xfrm>
            <a:prstGeom prst="ellipse">
              <a:avLst/>
            </a:prstGeom>
            <a:solidFill>
              <a:srgbClr val="BF2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67" name="Google Shape;767;g253ae4fee85_3_73"/>
            <p:cNvSpPr txBox="1"/>
            <p:nvPr/>
          </p:nvSpPr>
          <p:spPr>
            <a:xfrm>
              <a:off x="1868648" y="2358888"/>
              <a:ext cx="7167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Arial"/>
                  <a:ea typeface="Arial"/>
                  <a:cs typeface="Arial"/>
                  <a:sym typeface="Arial"/>
                </a:rPr>
                <a:t>161</a:t>
              </a:r>
              <a:endParaRPr sz="1400" b="0" i="0" u="none" strike="noStrike" cap="none">
                <a:solidFill>
                  <a:srgbClr val="000000"/>
                </a:solidFill>
                <a:latin typeface="Arial"/>
                <a:ea typeface="Arial"/>
                <a:cs typeface="Arial"/>
                <a:sym typeface="Arial"/>
              </a:endParaRPr>
            </a:p>
          </p:txBody>
        </p:sp>
        <p:sp>
          <p:nvSpPr>
            <p:cNvPr id="768" name="Google Shape;768;g253ae4fee85_3_73"/>
            <p:cNvSpPr/>
            <p:nvPr/>
          </p:nvSpPr>
          <p:spPr>
            <a:xfrm>
              <a:off x="3606559" y="2620541"/>
              <a:ext cx="204600" cy="104700"/>
            </a:xfrm>
            <a:prstGeom prst="leftRightArrow">
              <a:avLst>
                <a:gd name="adj1" fmla="val 50000"/>
                <a:gd name="adj2" fmla="val 50000"/>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grpSp>
        <p:nvGrpSpPr>
          <p:cNvPr id="769" name="Google Shape;769;g253ae4fee85_3_73"/>
          <p:cNvGrpSpPr/>
          <p:nvPr/>
        </p:nvGrpSpPr>
        <p:grpSpPr>
          <a:xfrm>
            <a:off x="4531083" y="2312717"/>
            <a:ext cx="1954570" cy="469128"/>
            <a:chOff x="4531083" y="2312717"/>
            <a:chExt cx="1954570" cy="469128"/>
          </a:xfrm>
        </p:grpSpPr>
        <p:sp>
          <p:nvSpPr>
            <p:cNvPr id="770" name="Google Shape;770;g253ae4fee85_3_73"/>
            <p:cNvSpPr txBox="1"/>
            <p:nvPr/>
          </p:nvSpPr>
          <p:spPr>
            <a:xfrm>
              <a:off x="5181789" y="2343245"/>
              <a:ext cx="12822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70707"/>
                  </a:solidFill>
                  <a:latin typeface="Arial"/>
                  <a:ea typeface="Arial"/>
                  <a:cs typeface="Arial"/>
                  <a:sym typeface="Arial"/>
                </a:rPr>
                <a:t>SOMALIA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070707"/>
                  </a:solidFill>
                  <a:latin typeface="Arial"/>
                  <a:ea typeface="Arial"/>
                  <a:cs typeface="Arial"/>
                  <a:sym typeface="Arial"/>
                </a:rPr>
                <a:t>Rank change: </a:t>
              </a:r>
              <a:r>
                <a:rPr lang="en-US" sz="1200" b="1" i="0" u="none" strike="noStrike" cap="none">
                  <a:solidFill>
                    <a:srgbClr val="393939"/>
                  </a:solidFill>
                  <a:latin typeface="Arial"/>
                  <a:ea typeface="Arial"/>
                  <a:cs typeface="Arial"/>
                  <a:sym typeface="Arial"/>
                </a:rPr>
                <a:t>2</a:t>
              </a:r>
              <a:endParaRPr sz="1200" b="1" i="0" u="none" strike="noStrike" cap="none">
                <a:solidFill>
                  <a:srgbClr val="393939"/>
                </a:solidFill>
                <a:latin typeface="Arial"/>
                <a:ea typeface="Arial"/>
                <a:cs typeface="Arial"/>
                <a:sym typeface="Arial"/>
              </a:endParaRPr>
            </a:p>
          </p:txBody>
        </p:sp>
        <p:sp>
          <p:nvSpPr>
            <p:cNvPr id="771" name="Google Shape;771;g253ae4fee85_3_73"/>
            <p:cNvSpPr/>
            <p:nvPr/>
          </p:nvSpPr>
          <p:spPr>
            <a:xfrm>
              <a:off x="4625659" y="2312717"/>
              <a:ext cx="460800" cy="460800"/>
            </a:xfrm>
            <a:prstGeom prst="ellipse">
              <a:avLst/>
            </a:prstGeom>
            <a:solidFill>
              <a:srgbClr val="BF2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72" name="Google Shape;772;g253ae4fee85_3_73"/>
            <p:cNvSpPr txBox="1"/>
            <p:nvPr/>
          </p:nvSpPr>
          <p:spPr>
            <a:xfrm>
              <a:off x="4531083" y="2359432"/>
              <a:ext cx="6150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Arial"/>
                  <a:ea typeface="Arial"/>
                  <a:cs typeface="Arial"/>
                  <a:sym typeface="Arial"/>
                </a:rPr>
                <a:t>156</a:t>
              </a:r>
              <a:endParaRPr sz="1400" b="0" i="0" u="none" strike="noStrike" cap="none">
                <a:solidFill>
                  <a:srgbClr val="000000"/>
                </a:solidFill>
                <a:latin typeface="Arial"/>
                <a:ea typeface="Arial"/>
                <a:cs typeface="Arial"/>
                <a:sym typeface="Arial"/>
              </a:endParaRPr>
            </a:p>
          </p:txBody>
        </p:sp>
        <p:sp>
          <p:nvSpPr>
            <p:cNvPr id="773" name="Google Shape;773;g253ae4fee85_3_73"/>
            <p:cNvSpPr/>
            <p:nvPr/>
          </p:nvSpPr>
          <p:spPr>
            <a:xfrm>
              <a:off x="6358453" y="2578005"/>
              <a:ext cx="127200" cy="153600"/>
            </a:xfrm>
            <a:prstGeom prst="upArrow">
              <a:avLst>
                <a:gd name="adj1" fmla="val 50000"/>
                <a:gd name="adj2" fmla="val 50000"/>
              </a:avLst>
            </a:prstGeom>
            <a:solidFill>
              <a:srgbClr val="78AE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grpSp>
        <p:nvGrpSpPr>
          <p:cNvPr id="774" name="Google Shape;774;g253ae4fee85_3_73"/>
          <p:cNvGrpSpPr/>
          <p:nvPr/>
        </p:nvGrpSpPr>
        <p:grpSpPr>
          <a:xfrm>
            <a:off x="1926808" y="2955323"/>
            <a:ext cx="1921634" cy="673191"/>
            <a:chOff x="1926808" y="2955323"/>
            <a:chExt cx="1921634" cy="673191"/>
          </a:xfrm>
        </p:grpSpPr>
        <p:sp>
          <p:nvSpPr>
            <p:cNvPr id="775" name="Google Shape;775;g253ae4fee85_3_73"/>
            <p:cNvSpPr txBox="1"/>
            <p:nvPr/>
          </p:nvSpPr>
          <p:spPr>
            <a:xfrm>
              <a:off x="2566242" y="3005114"/>
              <a:ext cx="1282200" cy="623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70707"/>
                  </a:solidFill>
                  <a:latin typeface="Arial"/>
                  <a:ea typeface="Arial"/>
                  <a:cs typeface="Arial"/>
                  <a:sym typeface="Arial"/>
                </a:rPr>
                <a:t>SOUTH SUDAN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070707"/>
                  </a:solidFill>
                  <a:latin typeface="Arial"/>
                  <a:ea typeface="Arial"/>
                  <a:cs typeface="Arial"/>
                  <a:sym typeface="Arial"/>
                </a:rPr>
                <a:t>Rank change: </a:t>
              </a:r>
              <a:endParaRPr sz="1200" b="0" i="0" u="none" strike="noStrike" cap="none">
                <a:solidFill>
                  <a:srgbClr val="2C374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2C3744"/>
                </a:solidFill>
                <a:latin typeface="Arial"/>
                <a:ea typeface="Arial"/>
                <a:cs typeface="Arial"/>
                <a:sym typeface="Arial"/>
              </a:endParaRPr>
            </a:p>
          </p:txBody>
        </p:sp>
        <p:sp>
          <p:nvSpPr>
            <p:cNvPr id="776" name="Google Shape;776;g253ae4fee85_3_73"/>
            <p:cNvSpPr/>
            <p:nvPr/>
          </p:nvSpPr>
          <p:spPr>
            <a:xfrm>
              <a:off x="2010084" y="2955323"/>
              <a:ext cx="460800" cy="471000"/>
            </a:xfrm>
            <a:prstGeom prst="ellipse">
              <a:avLst/>
            </a:prstGeom>
            <a:solidFill>
              <a:srgbClr val="BF2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77" name="Google Shape;777;g253ae4fee85_3_73"/>
            <p:cNvSpPr txBox="1"/>
            <p:nvPr/>
          </p:nvSpPr>
          <p:spPr>
            <a:xfrm>
              <a:off x="1926808" y="3005408"/>
              <a:ext cx="6171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Arial"/>
                  <a:ea typeface="Arial"/>
                  <a:cs typeface="Arial"/>
                  <a:sym typeface="Arial"/>
                </a:rPr>
                <a:t>160</a:t>
              </a:r>
              <a:endParaRPr sz="1400" b="0" i="0" u="none" strike="noStrike" cap="none">
                <a:solidFill>
                  <a:srgbClr val="000000"/>
                </a:solidFill>
                <a:latin typeface="Arial"/>
                <a:ea typeface="Arial"/>
                <a:cs typeface="Arial"/>
                <a:sym typeface="Arial"/>
              </a:endParaRPr>
            </a:p>
          </p:txBody>
        </p:sp>
        <p:sp>
          <p:nvSpPr>
            <p:cNvPr id="778" name="Google Shape;778;g253ae4fee85_3_73"/>
            <p:cNvSpPr/>
            <p:nvPr/>
          </p:nvSpPr>
          <p:spPr>
            <a:xfrm>
              <a:off x="3606252" y="3278308"/>
              <a:ext cx="204600" cy="104700"/>
            </a:xfrm>
            <a:prstGeom prst="leftRightArrow">
              <a:avLst>
                <a:gd name="adj1" fmla="val 50000"/>
                <a:gd name="adj2" fmla="val 50000"/>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grpSp>
        <p:nvGrpSpPr>
          <p:cNvPr id="779" name="Google Shape;779;g253ae4fee85_3_73"/>
          <p:cNvGrpSpPr/>
          <p:nvPr/>
        </p:nvGrpSpPr>
        <p:grpSpPr>
          <a:xfrm>
            <a:off x="1915537" y="3610948"/>
            <a:ext cx="1932906" cy="469128"/>
            <a:chOff x="1915537" y="3610948"/>
            <a:chExt cx="1932906" cy="469128"/>
          </a:xfrm>
        </p:grpSpPr>
        <p:sp>
          <p:nvSpPr>
            <p:cNvPr id="780" name="Google Shape;780;g253ae4fee85_3_73"/>
            <p:cNvSpPr txBox="1"/>
            <p:nvPr/>
          </p:nvSpPr>
          <p:spPr>
            <a:xfrm>
              <a:off x="2566243" y="3641476"/>
              <a:ext cx="12822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70707"/>
                  </a:solidFill>
                  <a:latin typeface="Arial"/>
                  <a:ea typeface="Arial"/>
                  <a:cs typeface="Arial"/>
                  <a:sym typeface="Arial"/>
                </a:rPr>
                <a:t>CONGO, DRC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070707"/>
                  </a:solidFill>
                  <a:latin typeface="Arial"/>
                  <a:ea typeface="Arial"/>
                  <a:cs typeface="Arial"/>
                  <a:sym typeface="Arial"/>
                </a:rPr>
                <a:t>Rank change: </a:t>
              </a:r>
              <a:endParaRPr sz="1200" b="1" i="0" u="none" strike="noStrike" cap="none">
                <a:solidFill>
                  <a:srgbClr val="393939"/>
                </a:solidFill>
                <a:latin typeface="Arial"/>
                <a:ea typeface="Arial"/>
                <a:cs typeface="Arial"/>
                <a:sym typeface="Arial"/>
              </a:endParaRPr>
            </a:p>
          </p:txBody>
        </p:sp>
        <p:sp>
          <p:nvSpPr>
            <p:cNvPr id="781" name="Google Shape;781;g253ae4fee85_3_73"/>
            <p:cNvSpPr/>
            <p:nvPr/>
          </p:nvSpPr>
          <p:spPr>
            <a:xfrm>
              <a:off x="2010113" y="3610948"/>
              <a:ext cx="460800" cy="460800"/>
            </a:xfrm>
            <a:prstGeom prst="ellipse">
              <a:avLst/>
            </a:prstGeom>
            <a:solidFill>
              <a:srgbClr val="BF2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82" name="Google Shape;782;g253ae4fee85_3_73"/>
            <p:cNvSpPr txBox="1"/>
            <p:nvPr/>
          </p:nvSpPr>
          <p:spPr>
            <a:xfrm>
              <a:off x="1915537" y="3657663"/>
              <a:ext cx="6150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Arial"/>
                  <a:ea typeface="Arial"/>
                  <a:cs typeface="Arial"/>
                  <a:sym typeface="Arial"/>
                </a:rPr>
                <a:t>159</a:t>
              </a:r>
              <a:endParaRPr sz="1400" b="0" i="0" u="none" strike="noStrike" cap="none">
                <a:solidFill>
                  <a:srgbClr val="000000"/>
                </a:solidFill>
                <a:latin typeface="Arial"/>
                <a:ea typeface="Arial"/>
                <a:cs typeface="Arial"/>
                <a:sym typeface="Arial"/>
              </a:endParaRPr>
            </a:p>
          </p:txBody>
        </p:sp>
        <p:sp>
          <p:nvSpPr>
            <p:cNvPr id="783" name="Google Shape;783;g253ae4fee85_3_73"/>
            <p:cNvSpPr/>
            <p:nvPr/>
          </p:nvSpPr>
          <p:spPr>
            <a:xfrm>
              <a:off x="3609560" y="3925663"/>
              <a:ext cx="204600" cy="104700"/>
            </a:xfrm>
            <a:prstGeom prst="leftRightArrow">
              <a:avLst>
                <a:gd name="adj1" fmla="val 50000"/>
                <a:gd name="adj2" fmla="val 50000"/>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grpSp>
        <p:nvGrpSpPr>
          <p:cNvPr id="784" name="Google Shape;784;g253ae4fee85_3_73"/>
          <p:cNvGrpSpPr/>
          <p:nvPr/>
        </p:nvGrpSpPr>
        <p:grpSpPr>
          <a:xfrm>
            <a:off x="4493930" y="2975406"/>
            <a:ext cx="3162411" cy="465943"/>
            <a:chOff x="4493930" y="2975406"/>
            <a:chExt cx="3162411" cy="465943"/>
          </a:xfrm>
        </p:grpSpPr>
        <p:sp>
          <p:nvSpPr>
            <p:cNvPr id="785" name="Google Shape;785;g253ae4fee85_3_73"/>
            <p:cNvSpPr txBox="1"/>
            <p:nvPr/>
          </p:nvSpPr>
          <p:spPr>
            <a:xfrm>
              <a:off x="5177741" y="3002749"/>
              <a:ext cx="24786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70707"/>
                  </a:solidFill>
                  <a:latin typeface="Arial"/>
                  <a:ea typeface="Arial"/>
                  <a:cs typeface="Arial"/>
                  <a:sym typeface="Arial"/>
                </a:rPr>
                <a:t>SUDAN</a:t>
              </a:r>
              <a:endParaRPr sz="1200" b="1" i="0" u="none" strike="noStrike" cap="none">
                <a:solidFill>
                  <a:srgbClr val="07070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070707"/>
                  </a:solidFill>
                  <a:latin typeface="Arial"/>
                  <a:ea typeface="Arial"/>
                  <a:cs typeface="Arial"/>
                  <a:sym typeface="Arial"/>
                </a:rPr>
                <a:t>Rank change: </a:t>
              </a:r>
              <a:endParaRPr sz="1200" b="0" i="0" u="none" strike="noStrike" cap="none">
                <a:solidFill>
                  <a:srgbClr val="2C3744"/>
                </a:solidFill>
                <a:latin typeface="Arial"/>
                <a:ea typeface="Arial"/>
                <a:cs typeface="Arial"/>
                <a:sym typeface="Arial"/>
              </a:endParaRPr>
            </a:p>
          </p:txBody>
        </p:sp>
        <p:sp>
          <p:nvSpPr>
            <p:cNvPr id="786" name="Google Shape;786;g253ae4fee85_3_73"/>
            <p:cNvSpPr/>
            <p:nvPr/>
          </p:nvSpPr>
          <p:spPr>
            <a:xfrm>
              <a:off x="4621509" y="2975406"/>
              <a:ext cx="460800" cy="460800"/>
            </a:xfrm>
            <a:prstGeom prst="ellipse">
              <a:avLst/>
            </a:prstGeom>
            <a:solidFill>
              <a:srgbClr val="BF2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87" name="Google Shape;787;g253ae4fee85_3_73"/>
            <p:cNvSpPr txBox="1"/>
            <p:nvPr/>
          </p:nvSpPr>
          <p:spPr>
            <a:xfrm>
              <a:off x="4493930" y="3022525"/>
              <a:ext cx="6813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Arial"/>
                  <a:ea typeface="Arial"/>
                  <a:cs typeface="Arial"/>
                  <a:sym typeface="Arial"/>
                </a:rPr>
                <a:t>155</a:t>
              </a:r>
              <a:endParaRPr sz="1400" b="0" i="0" u="none" strike="noStrike" cap="none">
                <a:solidFill>
                  <a:srgbClr val="000000"/>
                </a:solidFill>
                <a:latin typeface="Arial"/>
                <a:ea typeface="Arial"/>
                <a:cs typeface="Arial"/>
                <a:sym typeface="Arial"/>
              </a:endParaRPr>
            </a:p>
          </p:txBody>
        </p:sp>
        <p:sp>
          <p:nvSpPr>
            <p:cNvPr id="788" name="Google Shape;788;g253ae4fee85_3_73"/>
            <p:cNvSpPr/>
            <p:nvPr/>
          </p:nvSpPr>
          <p:spPr>
            <a:xfrm>
              <a:off x="6240075" y="3261401"/>
              <a:ext cx="204600" cy="104700"/>
            </a:xfrm>
            <a:prstGeom prst="leftRightArrow">
              <a:avLst>
                <a:gd name="adj1" fmla="val 50000"/>
                <a:gd name="adj2" fmla="val 50000"/>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grpSp>
        <p:nvGrpSpPr>
          <p:cNvPr id="789" name="Google Shape;789;g253ae4fee85_3_73"/>
          <p:cNvGrpSpPr/>
          <p:nvPr/>
        </p:nvGrpSpPr>
        <p:grpSpPr>
          <a:xfrm>
            <a:off x="4536921" y="1679413"/>
            <a:ext cx="2040915" cy="469128"/>
            <a:chOff x="4536921" y="1679413"/>
            <a:chExt cx="2040915" cy="469128"/>
          </a:xfrm>
        </p:grpSpPr>
        <p:sp>
          <p:nvSpPr>
            <p:cNvPr id="790" name="Google Shape;790;g253ae4fee85_3_73"/>
            <p:cNvSpPr txBox="1"/>
            <p:nvPr/>
          </p:nvSpPr>
          <p:spPr>
            <a:xfrm>
              <a:off x="5187626" y="1709941"/>
              <a:ext cx="13734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70707"/>
                  </a:solidFill>
                  <a:latin typeface="Arial"/>
                  <a:ea typeface="Arial"/>
                  <a:cs typeface="Arial"/>
                  <a:sym typeface="Arial"/>
                </a:rPr>
                <a:t>UKRAINE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070707"/>
                  </a:solidFill>
                  <a:latin typeface="Arial"/>
                  <a:ea typeface="Arial"/>
                  <a:cs typeface="Arial"/>
                  <a:sym typeface="Arial"/>
                </a:rPr>
                <a:t>Rank change: </a:t>
              </a:r>
              <a:r>
                <a:rPr lang="en-US" sz="1200" b="1" i="0" u="none" strike="noStrike" cap="none">
                  <a:solidFill>
                    <a:srgbClr val="393939"/>
                  </a:solidFill>
                  <a:latin typeface="Arial"/>
                  <a:ea typeface="Arial"/>
                  <a:cs typeface="Arial"/>
                  <a:sym typeface="Arial"/>
                </a:rPr>
                <a:t>14</a:t>
              </a:r>
              <a:endParaRPr sz="1200" b="1" i="0" u="none" strike="noStrike" cap="none">
                <a:solidFill>
                  <a:srgbClr val="393939"/>
                </a:solidFill>
                <a:latin typeface="Arial"/>
                <a:ea typeface="Arial"/>
                <a:cs typeface="Arial"/>
                <a:sym typeface="Arial"/>
              </a:endParaRPr>
            </a:p>
          </p:txBody>
        </p:sp>
        <p:sp>
          <p:nvSpPr>
            <p:cNvPr id="791" name="Google Shape;791;g253ae4fee85_3_73"/>
            <p:cNvSpPr/>
            <p:nvPr/>
          </p:nvSpPr>
          <p:spPr>
            <a:xfrm>
              <a:off x="4631497" y="1679413"/>
              <a:ext cx="460800" cy="460800"/>
            </a:xfrm>
            <a:prstGeom prst="ellipse">
              <a:avLst/>
            </a:prstGeom>
            <a:solidFill>
              <a:srgbClr val="BF2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92" name="Google Shape;792;g253ae4fee85_3_73"/>
            <p:cNvSpPr txBox="1"/>
            <p:nvPr/>
          </p:nvSpPr>
          <p:spPr>
            <a:xfrm>
              <a:off x="4536921" y="1726128"/>
              <a:ext cx="6150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Arial"/>
                  <a:ea typeface="Arial"/>
                  <a:cs typeface="Arial"/>
                  <a:sym typeface="Arial"/>
                </a:rPr>
                <a:t>157</a:t>
              </a:r>
              <a:endParaRPr sz="1400" b="0" i="0" u="none" strike="noStrike" cap="none">
                <a:solidFill>
                  <a:srgbClr val="000000"/>
                </a:solidFill>
                <a:latin typeface="Arial"/>
                <a:ea typeface="Arial"/>
                <a:cs typeface="Arial"/>
                <a:sym typeface="Arial"/>
              </a:endParaRPr>
            </a:p>
          </p:txBody>
        </p:sp>
        <p:sp>
          <p:nvSpPr>
            <p:cNvPr id="793" name="Google Shape;793;g253ae4fee85_3_73"/>
            <p:cNvSpPr/>
            <p:nvPr/>
          </p:nvSpPr>
          <p:spPr>
            <a:xfrm rot="10800000">
              <a:off x="6450636" y="1945036"/>
              <a:ext cx="127200" cy="153600"/>
            </a:xfrm>
            <a:prstGeom prst="upArrow">
              <a:avLst>
                <a:gd name="adj1" fmla="val 50000"/>
                <a:gd name="adj2" fmla="val 50000"/>
              </a:avLst>
            </a:prstGeom>
            <a:solidFill>
              <a:srgbClr val="BF2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grpSp>
        <p:nvGrpSpPr>
          <p:cNvPr id="794" name="Google Shape;794;g253ae4fee85_3_73"/>
          <p:cNvGrpSpPr/>
          <p:nvPr/>
        </p:nvGrpSpPr>
        <p:grpSpPr>
          <a:xfrm>
            <a:off x="4493930" y="3618809"/>
            <a:ext cx="3162411" cy="465943"/>
            <a:chOff x="4493930" y="3618809"/>
            <a:chExt cx="3162411" cy="465943"/>
          </a:xfrm>
        </p:grpSpPr>
        <p:sp>
          <p:nvSpPr>
            <p:cNvPr id="795" name="Google Shape;795;g253ae4fee85_3_73"/>
            <p:cNvSpPr txBox="1"/>
            <p:nvPr/>
          </p:nvSpPr>
          <p:spPr>
            <a:xfrm>
              <a:off x="5177741" y="3646152"/>
              <a:ext cx="24786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70707"/>
                  </a:solidFill>
                  <a:latin typeface="Arial"/>
                  <a:ea typeface="Arial"/>
                  <a:cs typeface="Arial"/>
                  <a:sym typeface="Arial"/>
                </a:rPr>
                <a:t>IRAQ</a:t>
              </a:r>
              <a:endParaRPr sz="1200" b="1" i="0" u="none" strike="noStrike" cap="none">
                <a:solidFill>
                  <a:srgbClr val="07070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070707"/>
                  </a:solidFill>
                  <a:latin typeface="Arial"/>
                  <a:ea typeface="Arial"/>
                  <a:cs typeface="Arial"/>
                  <a:sym typeface="Arial"/>
                </a:rPr>
                <a:t>Rank change: </a:t>
              </a:r>
              <a:r>
                <a:rPr lang="en-US" sz="1200" b="1" i="0" u="none" strike="noStrike" cap="none">
                  <a:solidFill>
                    <a:srgbClr val="4B4B4B"/>
                  </a:solidFill>
                  <a:latin typeface="Arial"/>
                  <a:ea typeface="Arial"/>
                  <a:cs typeface="Arial"/>
                  <a:sym typeface="Arial"/>
                </a:rPr>
                <a:t>3</a:t>
              </a:r>
              <a:endParaRPr sz="1200" b="0" i="0" u="none" strike="noStrike" cap="none">
                <a:solidFill>
                  <a:srgbClr val="2C3744"/>
                </a:solidFill>
                <a:latin typeface="Arial"/>
                <a:ea typeface="Arial"/>
                <a:cs typeface="Arial"/>
                <a:sym typeface="Arial"/>
              </a:endParaRPr>
            </a:p>
          </p:txBody>
        </p:sp>
        <p:sp>
          <p:nvSpPr>
            <p:cNvPr id="796" name="Google Shape;796;g253ae4fee85_3_73"/>
            <p:cNvSpPr/>
            <p:nvPr/>
          </p:nvSpPr>
          <p:spPr>
            <a:xfrm>
              <a:off x="4621509" y="3618809"/>
              <a:ext cx="460800" cy="460800"/>
            </a:xfrm>
            <a:prstGeom prst="ellipse">
              <a:avLst/>
            </a:prstGeom>
            <a:solidFill>
              <a:srgbClr val="BF2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97" name="Google Shape;797;g253ae4fee85_3_73"/>
            <p:cNvSpPr txBox="1"/>
            <p:nvPr/>
          </p:nvSpPr>
          <p:spPr>
            <a:xfrm>
              <a:off x="4493930" y="3665928"/>
              <a:ext cx="6813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Arial"/>
                  <a:ea typeface="Arial"/>
                  <a:cs typeface="Arial"/>
                  <a:sym typeface="Arial"/>
                </a:rPr>
                <a:t>154</a:t>
              </a:r>
              <a:endParaRPr sz="1400" b="0" i="0" u="none" strike="noStrike" cap="none">
                <a:solidFill>
                  <a:srgbClr val="000000"/>
                </a:solidFill>
                <a:latin typeface="Arial"/>
                <a:ea typeface="Arial"/>
                <a:cs typeface="Arial"/>
                <a:sym typeface="Arial"/>
              </a:endParaRPr>
            </a:p>
          </p:txBody>
        </p:sp>
        <p:sp>
          <p:nvSpPr>
            <p:cNvPr id="798" name="Google Shape;798;g253ae4fee85_3_73"/>
            <p:cNvSpPr/>
            <p:nvPr/>
          </p:nvSpPr>
          <p:spPr>
            <a:xfrm>
              <a:off x="6358453" y="3860769"/>
              <a:ext cx="127200" cy="153600"/>
            </a:xfrm>
            <a:prstGeom prst="upArrow">
              <a:avLst>
                <a:gd name="adj1" fmla="val 50000"/>
                <a:gd name="adj2" fmla="val 50000"/>
              </a:avLst>
            </a:prstGeom>
            <a:solidFill>
              <a:srgbClr val="78AE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799" name="Google Shape;799;g253ae4fee85_3_73"/>
          <p:cNvSpPr txBox="1"/>
          <p:nvPr/>
        </p:nvSpPr>
        <p:spPr>
          <a:xfrm>
            <a:off x="516125" y="300925"/>
            <a:ext cx="4339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10 least peaceful countries</a:t>
            </a:r>
            <a:endParaRPr sz="2000" b="0" i="0" u="none" strike="noStrike" cap="none">
              <a:solidFill>
                <a:schemeClr val="dk1"/>
              </a:solidFill>
              <a:latin typeface="Arial"/>
              <a:ea typeface="Arial"/>
              <a:cs typeface="Arial"/>
              <a:sym typeface="Arial"/>
            </a:endParaRPr>
          </a:p>
        </p:txBody>
      </p:sp>
      <p:cxnSp>
        <p:nvCxnSpPr>
          <p:cNvPr id="800" name="Google Shape;800;g253ae4fee85_3_73"/>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59"/>
                                        </p:tgtEl>
                                        <p:attrNameLst>
                                          <p:attrName>style.visibility</p:attrName>
                                        </p:attrNameLst>
                                      </p:cBhvr>
                                      <p:to>
                                        <p:strVal val="visible"/>
                                      </p:to>
                                    </p:set>
                                    <p:anim calcmode="lin" valueType="num">
                                      <p:cBhvr additive="base">
                                        <p:cTn id="7" dur="2000" fill="hold"/>
                                        <p:tgtEl>
                                          <p:spTgt spid="759"/>
                                        </p:tgtEl>
                                        <p:attrNameLst>
                                          <p:attrName>ppt_x</p:attrName>
                                        </p:attrNameLst>
                                      </p:cBhvr>
                                      <p:tavLst>
                                        <p:tav tm="0">
                                          <p:val>
                                            <p:strVal val="#ppt_x"/>
                                          </p:val>
                                        </p:tav>
                                        <p:tav tm="100000">
                                          <p:val>
                                            <p:strVal val="#ppt_x"/>
                                          </p:val>
                                        </p:tav>
                                      </p:tavLst>
                                    </p:anim>
                                    <p:anim calcmode="lin" valueType="num">
                                      <p:cBhvr additive="base">
                                        <p:cTn id="8" dur="2000" fill="hold"/>
                                        <p:tgtEl>
                                          <p:spTgt spid="75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64"/>
                                        </p:tgtEl>
                                        <p:attrNameLst>
                                          <p:attrName>style.visibility</p:attrName>
                                        </p:attrNameLst>
                                      </p:cBhvr>
                                      <p:to>
                                        <p:strVal val="visible"/>
                                      </p:to>
                                    </p:set>
                                    <p:anim calcmode="lin" valueType="num">
                                      <p:cBhvr additive="base">
                                        <p:cTn id="11" dur="2000" fill="hold"/>
                                        <p:tgtEl>
                                          <p:spTgt spid="764"/>
                                        </p:tgtEl>
                                        <p:attrNameLst>
                                          <p:attrName>ppt_x</p:attrName>
                                        </p:attrNameLst>
                                      </p:cBhvr>
                                      <p:tavLst>
                                        <p:tav tm="0">
                                          <p:val>
                                            <p:strVal val="#ppt_x"/>
                                          </p:val>
                                        </p:tav>
                                        <p:tav tm="100000">
                                          <p:val>
                                            <p:strVal val="#ppt_x"/>
                                          </p:val>
                                        </p:tav>
                                      </p:tavLst>
                                    </p:anim>
                                    <p:anim calcmode="lin" valueType="num">
                                      <p:cBhvr additive="base">
                                        <p:cTn id="12" dur="2000" fill="hold"/>
                                        <p:tgtEl>
                                          <p:spTgt spid="76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74"/>
                                        </p:tgtEl>
                                        <p:attrNameLst>
                                          <p:attrName>style.visibility</p:attrName>
                                        </p:attrNameLst>
                                      </p:cBhvr>
                                      <p:to>
                                        <p:strVal val="visible"/>
                                      </p:to>
                                    </p:set>
                                    <p:anim calcmode="lin" valueType="num">
                                      <p:cBhvr additive="base">
                                        <p:cTn id="15" dur="2000" fill="hold"/>
                                        <p:tgtEl>
                                          <p:spTgt spid="774"/>
                                        </p:tgtEl>
                                        <p:attrNameLst>
                                          <p:attrName>ppt_x</p:attrName>
                                        </p:attrNameLst>
                                      </p:cBhvr>
                                      <p:tavLst>
                                        <p:tav tm="0">
                                          <p:val>
                                            <p:strVal val="#ppt_x"/>
                                          </p:val>
                                        </p:tav>
                                        <p:tav tm="100000">
                                          <p:val>
                                            <p:strVal val="#ppt_x"/>
                                          </p:val>
                                        </p:tav>
                                      </p:tavLst>
                                    </p:anim>
                                    <p:anim calcmode="lin" valueType="num">
                                      <p:cBhvr additive="base">
                                        <p:cTn id="16" dur="2000" fill="hold"/>
                                        <p:tgtEl>
                                          <p:spTgt spid="77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79"/>
                                        </p:tgtEl>
                                        <p:attrNameLst>
                                          <p:attrName>style.visibility</p:attrName>
                                        </p:attrNameLst>
                                      </p:cBhvr>
                                      <p:to>
                                        <p:strVal val="visible"/>
                                      </p:to>
                                    </p:set>
                                    <p:anim calcmode="lin" valueType="num">
                                      <p:cBhvr additive="base">
                                        <p:cTn id="19" dur="2000" fill="hold"/>
                                        <p:tgtEl>
                                          <p:spTgt spid="779"/>
                                        </p:tgtEl>
                                        <p:attrNameLst>
                                          <p:attrName>ppt_x</p:attrName>
                                        </p:attrNameLst>
                                      </p:cBhvr>
                                      <p:tavLst>
                                        <p:tav tm="0">
                                          <p:val>
                                            <p:strVal val="#ppt_x"/>
                                          </p:val>
                                        </p:tav>
                                        <p:tav tm="100000">
                                          <p:val>
                                            <p:strVal val="#ppt_x"/>
                                          </p:val>
                                        </p:tav>
                                      </p:tavLst>
                                    </p:anim>
                                    <p:anim calcmode="lin" valueType="num">
                                      <p:cBhvr additive="base">
                                        <p:cTn id="20" dur="2000" fill="hold"/>
                                        <p:tgtEl>
                                          <p:spTgt spid="77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49"/>
                                        </p:tgtEl>
                                        <p:attrNameLst>
                                          <p:attrName>style.visibility</p:attrName>
                                        </p:attrNameLst>
                                      </p:cBhvr>
                                      <p:to>
                                        <p:strVal val="visible"/>
                                      </p:to>
                                    </p:set>
                                    <p:anim calcmode="lin" valueType="num">
                                      <p:cBhvr additive="base">
                                        <p:cTn id="23" dur="2000" fill="hold"/>
                                        <p:tgtEl>
                                          <p:spTgt spid="749"/>
                                        </p:tgtEl>
                                        <p:attrNameLst>
                                          <p:attrName>ppt_x</p:attrName>
                                        </p:attrNameLst>
                                      </p:cBhvr>
                                      <p:tavLst>
                                        <p:tav tm="0">
                                          <p:val>
                                            <p:strVal val="#ppt_x"/>
                                          </p:val>
                                        </p:tav>
                                        <p:tav tm="100000">
                                          <p:val>
                                            <p:strVal val="#ppt_x"/>
                                          </p:val>
                                        </p:tav>
                                      </p:tavLst>
                                    </p:anim>
                                    <p:anim calcmode="lin" valueType="num">
                                      <p:cBhvr additive="base">
                                        <p:cTn id="24" dur="2000" fill="hold"/>
                                        <p:tgtEl>
                                          <p:spTgt spid="74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89"/>
                                        </p:tgtEl>
                                        <p:attrNameLst>
                                          <p:attrName>style.visibility</p:attrName>
                                        </p:attrNameLst>
                                      </p:cBhvr>
                                      <p:to>
                                        <p:strVal val="visible"/>
                                      </p:to>
                                    </p:set>
                                    <p:anim calcmode="lin" valueType="num">
                                      <p:cBhvr additive="base">
                                        <p:cTn id="27" dur="2000" fill="hold"/>
                                        <p:tgtEl>
                                          <p:spTgt spid="789"/>
                                        </p:tgtEl>
                                        <p:attrNameLst>
                                          <p:attrName>ppt_x</p:attrName>
                                        </p:attrNameLst>
                                      </p:cBhvr>
                                      <p:tavLst>
                                        <p:tav tm="0">
                                          <p:val>
                                            <p:strVal val="#ppt_x"/>
                                          </p:val>
                                        </p:tav>
                                        <p:tav tm="100000">
                                          <p:val>
                                            <p:strVal val="#ppt_x"/>
                                          </p:val>
                                        </p:tav>
                                      </p:tavLst>
                                    </p:anim>
                                    <p:anim calcmode="lin" valueType="num">
                                      <p:cBhvr additive="base">
                                        <p:cTn id="28" dur="2000" fill="hold"/>
                                        <p:tgtEl>
                                          <p:spTgt spid="78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69"/>
                                        </p:tgtEl>
                                        <p:attrNameLst>
                                          <p:attrName>style.visibility</p:attrName>
                                        </p:attrNameLst>
                                      </p:cBhvr>
                                      <p:to>
                                        <p:strVal val="visible"/>
                                      </p:to>
                                    </p:set>
                                    <p:anim calcmode="lin" valueType="num">
                                      <p:cBhvr additive="base">
                                        <p:cTn id="31" dur="2000" fill="hold"/>
                                        <p:tgtEl>
                                          <p:spTgt spid="769"/>
                                        </p:tgtEl>
                                        <p:attrNameLst>
                                          <p:attrName>ppt_x</p:attrName>
                                        </p:attrNameLst>
                                      </p:cBhvr>
                                      <p:tavLst>
                                        <p:tav tm="0">
                                          <p:val>
                                            <p:strVal val="#ppt_x"/>
                                          </p:val>
                                        </p:tav>
                                        <p:tav tm="100000">
                                          <p:val>
                                            <p:strVal val="#ppt_x"/>
                                          </p:val>
                                        </p:tav>
                                      </p:tavLst>
                                    </p:anim>
                                    <p:anim calcmode="lin" valueType="num">
                                      <p:cBhvr additive="base">
                                        <p:cTn id="32" dur="2000" fill="hold"/>
                                        <p:tgtEl>
                                          <p:spTgt spid="76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84"/>
                                        </p:tgtEl>
                                        <p:attrNameLst>
                                          <p:attrName>style.visibility</p:attrName>
                                        </p:attrNameLst>
                                      </p:cBhvr>
                                      <p:to>
                                        <p:strVal val="visible"/>
                                      </p:to>
                                    </p:set>
                                    <p:anim calcmode="lin" valueType="num">
                                      <p:cBhvr additive="base">
                                        <p:cTn id="35" dur="2000" fill="hold"/>
                                        <p:tgtEl>
                                          <p:spTgt spid="784"/>
                                        </p:tgtEl>
                                        <p:attrNameLst>
                                          <p:attrName>ppt_x</p:attrName>
                                        </p:attrNameLst>
                                      </p:cBhvr>
                                      <p:tavLst>
                                        <p:tav tm="0">
                                          <p:val>
                                            <p:strVal val="#ppt_x"/>
                                          </p:val>
                                        </p:tav>
                                        <p:tav tm="100000">
                                          <p:val>
                                            <p:strVal val="#ppt_x"/>
                                          </p:val>
                                        </p:tav>
                                      </p:tavLst>
                                    </p:anim>
                                    <p:anim calcmode="lin" valueType="num">
                                      <p:cBhvr additive="base">
                                        <p:cTn id="36" dur="2000" fill="hold"/>
                                        <p:tgtEl>
                                          <p:spTgt spid="78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94"/>
                                        </p:tgtEl>
                                        <p:attrNameLst>
                                          <p:attrName>style.visibility</p:attrName>
                                        </p:attrNameLst>
                                      </p:cBhvr>
                                      <p:to>
                                        <p:strVal val="visible"/>
                                      </p:to>
                                    </p:set>
                                    <p:anim calcmode="lin" valueType="num">
                                      <p:cBhvr additive="base">
                                        <p:cTn id="39" dur="2000" fill="hold"/>
                                        <p:tgtEl>
                                          <p:spTgt spid="794"/>
                                        </p:tgtEl>
                                        <p:attrNameLst>
                                          <p:attrName>ppt_x</p:attrName>
                                        </p:attrNameLst>
                                      </p:cBhvr>
                                      <p:tavLst>
                                        <p:tav tm="0">
                                          <p:val>
                                            <p:strVal val="#ppt_x"/>
                                          </p:val>
                                        </p:tav>
                                        <p:tav tm="100000">
                                          <p:val>
                                            <p:strVal val="#ppt_x"/>
                                          </p:val>
                                        </p:tav>
                                      </p:tavLst>
                                    </p:anim>
                                    <p:anim calcmode="lin" valueType="num">
                                      <p:cBhvr additive="base">
                                        <p:cTn id="40" dur="2000" fill="hold"/>
                                        <p:tgtEl>
                                          <p:spTgt spid="79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54"/>
                                        </p:tgtEl>
                                        <p:attrNameLst>
                                          <p:attrName>style.visibility</p:attrName>
                                        </p:attrNameLst>
                                      </p:cBhvr>
                                      <p:to>
                                        <p:strVal val="visible"/>
                                      </p:to>
                                    </p:set>
                                    <p:anim calcmode="lin" valueType="num">
                                      <p:cBhvr additive="base">
                                        <p:cTn id="43" dur="2000" fill="hold"/>
                                        <p:tgtEl>
                                          <p:spTgt spid="754"/>
                                        </p:tgtEl>
                                        <p:attrNameLst>
                                          <p:attrName>ppt_x</p:attrName>
                                        </p:attrNameLst>
                                      </p:cBhvr>
                                      <p:tavLst>
                                        <p:tav tm="0">
                                          <p:val>
                                            <p:strVal val="#ppt_x"/>
                                          </p:val>
                                        </p:tav>
                                        <p:tav tm="100000">
                                          <p:val>
                                            <p:strVal val="#ppt_x"/>
                                          </p:val>
                                        </p:tav>
                                      </p:tavLst>
                                    </p:anim>
                                    <p:anim calcmode="lin" valueType="num">
                                      <p:cBhvr additive="base">
                                        <p:cTn id="44" dur="2000" fill="hold"/>
                                        <p:tgtEl>
                                          <p:spTgt spid="7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pic>
        <p:nvPicPr>
          <p:cNvPr id="806" name="Google Shape;806;g253ae4fee85_3_93"/>
          <p:cNvPicPr preferRelativeResize="0"/>
          <p:nvPr/>
        </p:nvPicPr>
        <p:blipFill rotWithShape="1">
          <a:blip r:embed="rId4">
            <a:alphaModFix/>
          </a:blip>
          <a:srcRect/>
          <a:stretch/>
        </p:blipFill>
        <p:spPr>
          <a:xfrm>
            <a:off x="0" y="2475350"/>
            <a:ext cx="9144003" cy="2428876"/>
          </a:xfrm>
          <a:prstGeom prst="rect">
            <a:avLst/>
          </a:prstGeom>
          <a:noFill/>
          <a:ln>
            <a:noFill/>
          </a:ln>
        </p:spPr>
      </p:pic>
      <p:pic>
        <p:nvPicPr>
          <p:cNvPr id="807" name="Google Shape;807;g253ae4fee85_3_93"/>
          <p:cNvPicPr preferRelativeResize="0"/>
          <p:nvPr/>
        </p:nvPicPr>
        <p:blipFill rotWithShape="1">
          <a:blip r:embed="rId5">
            <a:alphaModFix/>
          </a:blip>
          <a:srcRect/>
          <a:stretch/>
        </p:blipFill>
        <p:spPr>
          <a:xfrm>
            <a:off x="8472432" y="146033"/>
            <a:ext cx="530175" cy="404859"/>
          </a:xfrm>
          <a:prstGeom prst="rect">
            <a:avLst/>
          </a:prstGeom>
          <a:noFill/>
          <a:ln>
            <a:noFill/>
          </a:ln>
        </p:spPr>
      </p:pic>
      <p:sp>
        <p:nvSpPr>
          <p:cNvPr id="808" name="Google Shape;808;g253ae4fee85_3_93"/>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809" name="Google Shape;809;g253ae4fee85_3_93"/>
          <p:cNvPicPr preferRelativeResize="0"/>
          <p:nvPr/>
        </p:nvPicPr>
        <p:blipFill rotWithShape="1">
          <a:blip r:embed="rId6">
            <a:alphaModFix/>
          </a:blip>
          <a:srcRect/>
          <a:stretch/>
        </p:blipFill>
        <p:spPr>
          <a:xfrm>
            <a:off x="193153" y="4984751"/>
            <a:ext cx="1646664" cy="84431"/>
          </a:xfrm>
          <a:prstGeom prst="rect">
            <a:avLst/>
          </a:prstGeom>
          <a:noFill/>
          <a:ln>
            <a:noFill/>
          </a:ln>
        </p:spPr>
      </p:pic>
      <p:sp>
        <p:nvSpPr>
          <p:cNvPr id="810" name="Google Shape;810;g253ae4fee85_3_93"/>
          <p:cNvSpPr txBox="1"/>
          <p:nvPr/>
        </p:nvSpPr>
        <p:spPr>
          <a:xfrm>
            <a:off x="299905" y="205786"/>
            <a:ext cx="40641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700"/>
              <a:buFont typeface="Arial"/>
              <a:buNone/>
            </a:pPr>
            <a:endParaRPr sz="2000" b="1" i="0" u="none" strike="noStrike" cap="none">
              <a:solidFill>
                <a:srgbClr val="262626"/>
              </a:solidFill>
              <a:latin typeface="Arial"/>
              <a:ea typeface="Arial"/>
              <a:cs typeface="Arial"/>
              <a:sym typeface="Arial"/>
            </a:endParaRPr>
          </a:p>
        </p:txBody>
      </p:sp>
      <p:grpSp>
        <p:nvGrpSpPr>
          <p:cNvPr id="811" name="Google Shape;811;g253ae4fee85_3_93"/>
          <p:cNvGrpSpPr/>
          <p:nvPr/>
        </p:nvGrpSpPr>
        <p:grpSpPr>
          <a:xfrm>
            <a:off x="2071040" y="1215229"/>
            <a:ext cx="1574700" cy="696846"/>
            <a:chOff x="2071040" y="1215229"/>
            <a:chExt cx="1574700" cy="696846"/>
          </a:xfrm>
        </p:grpSpPr>
        <p:sp>
          <p:nvSpPr>
            <p:cNvPr id="812" name="Google Shape;812;g253ae4fee85_3_93"/>
            <p:cNvSpPr txBox="1"/>
            <p:nvPr/>
          </p:nvSpPr>
          <p:spPr>
            <a:xfrm>
              <a:off x="2091740" y="1215229"/>
              <a:ext cx="15540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000000"/>
                  </a:solidFill>
                  <a:latin typeface="Arial"/>
                  <a:ea typeface="Arial"/>
                  <a:cs typeface="Arial"/>
                  <a:sym typeface="Arial"/>
                </a:rPr>
                <a:t>LIBYA</a:t>
              </a:r>
              <a:endParaRPr sz="1600" b="1" i="0" u="none" strike="noStrike" cap="none" dirty="0">
                <a:solidFill>
                  <a:srgbClr val="000000"/>
                </a:solidFill>
                <a:latin typeface="Arial"/>
                <a:ea typeface="Arial"/>
                <a:cs typeface="Arial"/>
                <a:sym typeface="Arial"/>
              </a:endParaRPr>
            </a:p>
          </p:txBody>
        </p:sp>
        <p:sp>
          <p:nvSpPr>
            <p:cNvPr id="813" name="Google Shape;813;g253ae4fee85_3_93"/>
            <p:cNvSpPr txBox="1"/>
            <p:nvPr/>
          </p:nvSpPr>
          <p:spPr>
            <a:xfrm>
              <a:off x="2071040" y="1431245"/>
              <a:ext cx="12540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5C1AA"/>
                </a:buClr>
                <a:buSzPts val="1600"/>
                <a:buFont typeface="Arial"/>
                <a:buNone/>
              </a:pPr>
              <a:r>
                <a:rPr lang="en-US" sz="1600" b="0" i="0" u="none" strike="noStrike" cap="none">
                  <a:solidFill>
                    <a:srgbClr val="78AE75"/>
                  </a:solidFill>
                  <a:latin typeface="Arial"/>
                  <a:ea typeface="Arial"/>
                  <a:cs typeface="Arial"/>
                  <a:sym typeface="Arial"/>
                </a:rPr>
                <a:t>Rank: 137</a:t>
              </a:r>
              <a:endParaRPr sz="1600" b="0" i="0" u="none" strike="noStrike" cap="none">
                <a:solidFill>
                  <a:srgbClr val="78AE75"/>
                </a:solidFill>
                <a:latin typeface="Arial"/>
                <a:ea typeface="Arial"/>
                <a:cs typeface="Arial"/>
                <a:sym typeface="Arial"/>
              </a:endParaRPr>
            </a:p>
          </p:txBody>
        </p:sp>
        <p:sp>
          <p:nvSpPr>
            <p:cNvPr id="814" name="Google Shape;814;g253ae4fee85_3_93"/>
            <p:cNvSpPr txBox="1"/>
            <p:nvPr/>
          </p:nvSpPr>
          <p:spPr>
            <a:xfrm>
              <a:off x="2115565" y="1702975"/>
              <a:ext cx="1276200" cy="209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 Rose 14 places</a:t>
              </a:r>
              <a:endParaRPr sz="1400" b="0" i="0" u="none" strike="noStrike" cap="none">
                <a:solidFill>
                  <a:srgbClr val="000000"/>
                </a:solidFill>
                <a:latin typeface="Arial"/>
                <a:ea typeface="Arial"/>
                <a:cs typeface="Arial"/>
                <a:sym typeface="Arial"/>
              </a:endParaRPr>
            </a:p>
          </p:txBody>
        </p:sp>
        <p:pic>
          <p:nvPicPr>
            <p:cNvPr id="815" name="Google Shape;815;g253ae4fee85_3_93"/>
            <p:cNvPicPr preferRelativeResize="0"/>
            <p:nvPr/>
          </p:nvPicPr>
          <p:blipFill rotWithShape="1">
            <a:blip r:embed="rId7">
              <a:alphaModFix/>
            </a:blip>
            <a:srcRect/>
            <a:stretch/>
          </p:blipFill>
          <p:spPr>
            <a:xfrm>
              <a:off x="3301250" y="1462900"/>
              <a:ext cx="275400" cy="275400"/>
            </a:xfrm>
            <a:prstGeom prst="rect">
              <a:avLst/>
            </a:prstGeom>
            <a:noFill/>
            <a:ln>
              <a:noFill/>
            </a:ln>
          </p:spPr>
        </p:pic>
      </p:grpSp>
      <p:grpSp>
        <p:nvGrpSpPr>
          <p:cNvPr id="816" name="Google Shape;816;g253ae4fee85_3_93"/>
          <p:cNvGrpSpPr/>
          <p:nvPr/>
        </p:nvGrpSpPr>
        <p:grpSpPr>
          <a:xfrm>
            <a:off x="6371744" y="1860632"/>
            <a:ext cx="2002500" cy="720298"/>
            <a:chOff x="6585644" y="2076407"/>
            <a:chExt cx="2002500" cy="720298"/>
          </a:xfrm>
        </p:grpSpPr>
        <p:sp>
          <p:nvSpPr>
            <p:cNvPr id="817" name="Google Shape;817;g253ae4fee85_3_93"/>
            <p:cNvSpPr txBox="1"/>
            <p:nvPr/>
          </p:nvSpPr>
          <p:spPr>
            <a:xfrm>
              <a:off x="6585644" y="2076407"/>
              <a:ext cx="2002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OMAN</a:t>
              </a:r>
              <a:endParaRPr sz="1600" b="1" i="0" u="none" strike="noStrike" cap="none">
                <a:solidFill>
                  <a:srgbClr val="000000"/>
                </a:solidFill>
                <a:latin typeface="Arial"/>
                <a:ea typeface="Arial"/>
                <a:cs typeface="Arial"/>
                <a:sym typeface="Arial"/>
              </a:endParaRPr>
            </a:p>
          </p:txBody>
        </p:sp>
        <p:sp>
          <p:nvSpPr>
            <p:cNvPr id="818" name="Google Shape;818;g253ae4fee85_3_93"/>
            <p:cNvSpPr txBox="1"/>
            <p:nvPr/>
          </p:nvSpPr>
          <p:spPr>
            <a:xfrm>
              <a:off x="6585644" y="2296612"/>
              <a:ext cx="12540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5C1AA"/>
                </a:buClr>
                <a:buSzPts val="1600"/>
                <a:buFont typeface="Arial"/>
                <a:buNone/>
              </a:pPr>
              <a:r>
                <a:rPr lang="en-US" sz="1600" b="0" i="0" u="none" strike="noStrike" cap="none">
                  <a:solidFill>
                    <a:srgbClr val="78AE75"/>
                  </a:solidFill>
                  <a:latin typeface="Arial"/>
                  <a:ea typeface="Arial"/>
                  <a:cs typeface="Arial"/>
                  <a:sym typeface="Arial"/>
                </a:rPr>
                <a:t>Rank: 48</a:t>
              </a:r>
              <a:endParaRPr sz="1600" b="0" i="0" u="none" strike="noStrike" cap="none">
                <a:solidFill>
                  <a:srgbClr val="78AE75"/>
                </a:solidFill>
                <a:latin typeface="Arial"/>
                <a:ea typeface="Arial"/>
                <a:cs typeface="Arial"/>
                <a:sym typeface="Arial"/>
              </a:endParaRPr>
            </a:p>
          </p:txBody>
        </p:sp>
        <p:sp>
          <p:nvSpPr>
            <p:cNvPr id="819" name="Google Shape;819;g253ae4fee85_3_93"/>
            <p:cNvSpPr txBox="1"/>
            <p:nvPr/>
          </p:nvSpPr>
          <p:spPr>
            <a:xfrm>
              <a:off x="6686144" y="2587605"/>
              <a:ext cx="1276200" cy="209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Rose 18 places</a:t>
              </a:r>
              <a:endParaRPr sz="1400" b="0" i="0" u="none" strike="noStrike" cap="none">
                <a:solidFill>
                  <a:srgbClr val="000000"/>
                </a:solidFill>
                <a:latin typeface="Arial"/>
                <a:ea typeface="Arial"/>
                <a:cs typeface="Arial"/>
                <a:sym typeface="Arial"/>
              </a:endParaRPr>
            </a:p>
          </p:txBody>
        </p:sp>
        <p:pic>
          <p:nvPicPr>
            <p:cNvPr id="820" name="Google Shape;820;g253ae4fee85_3_93"/>
            <p:cNvPicPr preferRelativeResize="0"/>
            <p:nvPr/>
          </p:nvPicPr>
          <p:blipFill rotWithShape="1">
            <a:blip r:embed="rId7">
              <a:alphaModFix/>
            </a:blip>
            <a:srcRect/>
            <a:stretch/>
          </p:blipFill>
          <p:spPr>
            <a:xfrm>
              <a:off x="7686950" y="2328238"/>
              <a:ext cx="275400" cy="275400"/>
            </a:xfrm>
            <a:prstGeom prst="rect">
              <a:avLst/>
            </a:prstGeom>
            <a:noFill/>
            <a:ln>
              <a:noFill/>
            </a:ln>
          </p:spPr>
        </p:pic>
      </p:grpSp>
      <p:grpSp>
        <p:nvGrpSpPr>
          <p:cNvPr id="821" name="Google Shape;821;g253ae4fee85_3_93"/>
          <p:cNvGrpSpPr/>
          <p:nvPr/>
        </p:nvGrpSpPr>
        <p:grpSpPr>
          <a:xfrm>
            <a:off x="5954900" y="1045864"/>
            <a:ext cx="1943700" cy="714734"/>
            <a:chOff x="5954900" y="1045864"/>
            <a:chExt cx="1943700" cy="714734"/>
          </a:xfrm>
        </p:grpSpPr>
        <p:sp>
          <p:nvSpPr>
            <p:cNvPr id="822" name="Google Shape;822;g253ae4fee85_3_93"/>
            <p:cNvSpPr txBox="1"/>
            <p:nvPr/>
          </p:nvSpPr>
          <p:spPr>
            <a:xfrm>
              <a:off x="5954900" y="1045864"/>
              <a:ext cx="19437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BURUNDI</a:t>
              </a:r>
              <a:endParaRPr sz="1600" b="1" i="0" u="none" strike="noStrike" cap="none">
                <a:solidFill>
                  <a:srgbClr val="000000"/>
                </a:solidFill>
                <a:latin typeface="Arial"/>
                <a:ea typeface="Arial"/>
                <a:cs typeface="Arial"/>
                <a:sym typeface="Arial"/>
              </a:endParaRPr>
            </a:p>
          </p:txBody>
        </p:sp>
        <p:sp>
          <p:nvSpPr>
            <p:cNvPr id="823" name="Google Shape;823;g253ae4fee85_3_93"/>
            <p:cNvSpPr txBox="1"/>
            <p:nvPr/>
          </p:nvSpPr>
          <p:spPr>
            <a:xfrm>
              <a:off x="5954900" y="1260168"/>
              <a:ext cx="1254000" cy="338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55C1AA"/>
                </a:buClr>
                <a:buSzPts val="1600"/>
                <a:buFont typeface="Arial"/>
                <a:buNone/>
              </a:pPr>
              <a:r>
                <a:rPr lang="en-US" sz="1600" b="0" i="0" u="none" strike="noStrike" cap="none">
                  <a:solidFill>
                    <a:srgbClr val="78AE75"/>
                  </a:solidFill>
                  <a:latin typeface="Arial"/>
                  <a:ea typeface="Arial"/>
                  <a:cs typeface="Arial"/>
                  <a:sym typeface="Arial"/>
                </a:rPr>
                <a:t>Rank: 128    </a:t>
              </a:r>
              <a:endParaRPr sz="1600" b="0" i="0" u="none" strike="noStrike" cap="none">
                <a:solidFill>
                  <a:srgbClr val="78AE75"/>
                </a:solidFill>
                <a:latin typeface="Arial"/>
                <a:ea typeface="Arial"/>
                <a:cs typeface="Arial"/>
                <a:sym typeface="Arial"/>
              </a:endParaRPr>
            </a:p>
          </p:txBody>
        </p:sp>
        <p:sp>
          <p:nvSpPr>
            <p:cNvPr id="824" name="Google Shape;824;g253ae4fee85_3_93"/>
            <p:cNvSpPr txBox="1"/>
            <p:nvPr/>
          </p:nvSpPr>
          <p:spPr>
            <a:xfrm>
              <a:off x="6081810" y="1551498"/>
              <a:ext cx="1276200" cy="209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Rose 6 places</a:t>
              </a:r>
              <a:endParaRPr sz="1400" b="0" i="0" u="none" strike="noStrike" cap="none">
                <a:solidFill>
                  <a:srgbClr val="000000"/>
                </a:solidFill>
                <a:latin typeface="Arial"/>
                <a:ea typeface="Arial"/>
                <a:cs typeface="Arial"/>
                <a:sym typeface="Arial"/>
              </a:endParaRPr>
            </a:p>
          </p:txBody>
        </p:sp>
        <p:pic>
          <p:nvPicPr>
            <p:cNvPr id="825" name="Google Shape;825;g253ae4fee85_3_93"/>
            <p:cNvPicPr preferRelativeResize="0"/>
            <p:nvPr/>
          </p:nvPicPr>
          <p:blipFill rotWithShape="1">
            <a:blip r:embed="rId7">
              <a:alphaModFix/>
            </a:blip>
            <a:srcRect/>
            <a:stretch/>
          </p:blipFill>
          <p:spPr>
            <a:xfrm>
              <a:off x="7186550" y="1276100"/>
              <a:ext cx="275400" cy="275400"/>
            </a:xfrm>
            <a:prstGeom prst="rect">
              <a:avLst/>
            </a:prstGeom>
            <a:noFill/>
            <a:ln>
              <a:noFill/>
            </a:ln>
          </p:spPr>
        </p:pic>
      </p:grpSp>
      <p:grpSp>
        <p:nvGrpSpPr>
          <p:cNvPr id="826" name="Google Shape;826;g253ae4fee85_3_93"/>
          <p:cNvGrpSpPr/>
          <p:nvPr/>
        </p:nvGrpSpPr>
        <p:grpSpPr>
          <a:xfrm>
            <a:off x="7325938" y="2652228"/>
            <a:ext cx="1788624" cy="688035"/>
            <a:chOff x="7325938" y="2652228"/>
            <a:chExt cx="1788624" cy="688035"/>
          </a:xfrm>
        </p:grpSpPr>
        <p:sp>
          <p:nvSpPr>
            <p:cNvPr id="827" name="Google Shape;827;g253ae4fee85_3_93"/>
            <p:cNvSpPr txBox="1"/>
            <p:nvPr/>
          </p:nvSpPr>
          <p:spPr>
            <a:xfrm>
              <a:off x="7325962" y="2652228"/>
              <a:ext cx="1788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AFGHANISTAN</a:t>
              </a:r>
              <a:endParaRPr sz="1600" b="1" i="0" u="none" strike="noStrike" cap="none">
                <a:solidFill>
                  <a:srgbClr val="000000"/>
                </a:solidFill>
                <a:latin typeface="Arial"/>
                <a:ea typeface="Arial"/>
                <a:cs typeface="Arial"/>
                <a:sym typeface="Arial"/>
              </a:endParaRPr>
            </a:p>
          </p:txBody>
        </p:sp>
        <p:sp>
          <p:nvSpPr>
            <p:cNvPr id="828" name="Google Shape;828;g253ae4fee85_3_93"/>
            <p:cNvSpPr txBox="1"/>
            <p:nvPr/>
          </p:nvSpPr>
          <p:spPr>
            <a:xfrm>
              <a:off x="7325938" y="2857343"/>
              <a:ext cx="1242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5C1AA"/>
                </a:buClr>
                <a:buSzPts val="1600"/>
                <a:buFont typeface="Arial"/>
                <a:buNone/>
              </a:pPr>
              <a:r>
                <a:rPr lang="en-US" sz="1600" b="0" i="0" u="none" strike="noStrike" cap="none">
                  <a:solidFill>
                    <a:srgbClr val="78AE75"/>
                  </a:solidFill>
                  <a:latin typeface="Arial"/>
                  <a:ea typeface="Arial"/>
                  <a:cs typeface="Arial"/>
                  <a:sym typeface="Arial"/>
                </a:rPr>
                <a:t>Rank: 163</a:t>
              </a:r>
              <a:endParaRPr sz="1600" b="0" i="0" u="none" strike="noStrike" cap="none">
                <a:solidFill>
                  <a:srgbClr val="78AE75"/>
                </a:solidFill>
                <a:latin typeface="Arial"/>
                <a:ea typeface="Arial"/>
                <a:cs typeface="Arial"/>
                <a:sym typeface="Arial"/>
              </a:endParaRPr>
            </a:p>
          </p:txBody>
        </p:sp>
        <p:sp>
          <p:nvSpPr>
            <p:cNvPr id="829" name="Google Shape;829;g253ae4fee85_3_93"/>
            <p:cNvSpPr txBox="1"/>
            <p:nvPr/>
          </p:nvSpPr>
          <p:spPr>
            <a:xfrm>
              <a:off x="7423625" y="3131163"/>
              <a:ext cx="1488000" cy="209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No Change in Rank</a:t>
              </a:r>
              <a:endParaRPr sz="1200" b="1" i="0" u="none" strike="noStrike" cap="none">
                <a:solidFill>
                  <a:srgbClr val="000000"/>
                </a:solidFill>
                <a:latin typeface="Arial"/>
                <a:ea typeface="Arial"/>
                <a:cs typeface="Arial"/>
                <a:sym typeface="Arial"/>
              </a:endParaRPr>
            </a:p>
          </p:txBody>
        </p:sp>
      </p:grpSp>
      <p:grpSp>
        <p:nvGrpSpPr>
          <p:cNvPr id="830" name="Google Shape;830;g253ae4fee85_3_93"/>
          <p:cNvGrpSpPr/>
          <p:nvPr/>
        </p:nvGrpSpPr>
        <p:grpSpPr>
          <a:xfrm>
            <a:off x="1193697" y="2146653"/>
            <a:ext cx="3264000" cy="1529850"/>
            <a:chOff x="1193697" y="2146653"/>
            <a:chExt cx="3264000" cy="1529850"/>
          </a:xfrm>
        </p:grpSpPr>
        <p:grpSp>
          <p:nvGrpSpPr>
            <p:cNvPr id="831" name="Google Shape;831;g253ae4fee85_3_93"/>
            <p:cNvGrpSpPr/>
            <p:nvPr/>
          </p:nvGrpSpPr>
          <p:grpSpPr>
            <a:xfrm>
              <a:off x="1193697" y="2146653"/>
              <a:ext cx="1712400" cy="696019"/>
              <a:chOff x="1193697" y="2146653"/>
              <a:chExt cx="1712400" cy="696019"/>
            </a:xfrm>
          </p:grpSpPr>
          <p:sp>
            <p:nvSpPr>
              <p:cNvPr id="832" name="Google Shape;832;g253ae4fee85_3_93"/>
              <p:cNvSpPr txBox="1"/>
              <p:nvPr/>
            </p:nvSpPr>
            <p:spPr>
              <a:xfrm>
                <a:off x="1193697" y="2146653"/>
                <a:ext cx="17124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000000"/>
                    </a:solidFill>
                    <a:latin typeface="Arial"/>
                    <a:ea typeface="Arial"/>
                    <a:cs typeface="Arial"/>
                    <a:sym typeface="Arial"/>
                  </a:rPr>
                  <a:t>COTE D’IVOIRE</a:t>
                </a:r>
                <a:endParaRPr sz="1600" b="1" i="0" u="none" strike="noStrike" cap="none" dirty="0">
                  <a:solidFill>
                    <a:srgbClr val="000000"/>
                  </a:solidFill>
                  <a:latin typeface="Arial"/>
                  <a:ea typeface="Arial"/>
                  <a:cs typeface="Arial"/>
                  <a:sym typeface="Arial"/>
                </a:endParaRPr>
              </a:p>
            </p:txBody>
          </p:sp>
          <p:sp>
            <p:nvSpPr>
              <p:cNvPr id="833" name="Google Shape;833;g253ae4fee85_3_93"/>
              <p:cNvSpPr txBox="1"/>
              <p:nvPr/>
            </p:nvSpPr>
            <p:spPr>
              <a:xfrm>
                <a:off x="1193701" y="2374554"/>
                <a:ext cx="11289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5C1AA"/>
                  </a:buClr>
                  <a:buSzPts val="1600"/>
                  <a:buFont typeface="Arial"/>
                  <a:buNone/>
                </a:pPr>
                <a:r>
                  <a:rPr lang="en-US" sz="1600" b="0" i="0" u="none" strike="noStrike" cap="none">
                    <a:solidFill>
                      <a:srgbClr val="78AE75"/>
                    </a:solidFill>
                    <a:latin typeface="Arial"/>
                    <a:ea typeface="Arial"/>
                    <a:cs typeface="Arial"/>
                    <a:sym typeface="Arial"/>
                  </a:rPr>
                  <a:t>Rank: 90</a:t>
                </a:r>
                <a:endParaRPr sz="1600" b="0" i="0" u="none" strike="noStrike" cap="none">
                  <a:solidFill>
                    <a:srgbClr val="78AE75"/>
                  </a:solidFill>
                  <a:latin typeface="Arial"/>
                  <a:ea typeface="Arial"/>
                  <a:cs typeface="Arial"/>
                  <a:sym typeface="Arial"/>
                </a:endParaRPr>
              </a:p>
            </p:txBody>
          </p:sp>
          <p:sp>
            <p:nvSpPr>
              <p:cNvPr id="834" name="Google Shape;834;g253ae4fee85_3_93"/>
              <p:cNvSpPr txBox="1"/>
              <p:nvPr/>
            </p:nvSpPr>
            <p:spPr>
              <a:xfrm>
                <a:off x="1279161" y="2633572"/>
                <a:ext cx="1276200" cy="209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Rose 18 places</a:t>
                </a:r>
                <a:endParaRPr sz="1400" b="0" i="0" u="none" strike="noStrike" cap="none">
                  <a:solidFill>
                    <a:srgbClr val="000000"/>
                  </a:solidFill>
                  <a:latin typeface="Arial"/>
                  <a:ea typeface="Arial"/>
                  <a:cs typeface="Arial"/>
                  <a:sym typeface="Arial"/>
                </a:endParaRPr>
              </a:p>
            </p:txBody>
          </p:sp>
          <p:pic>
            <p:nvPicPr>
              <p:cNvPr id="835" name="Google Shape;835;g253ae4fee85_3_93"/>
              <p:cNvPicPr preferRelativeResize="0"/>
              <p:nvPr/>
            </p:nvPicPr>
            <p:blipFill rotWithShape="1">
              <a:blip r:embed="rId7">
                <a:alphaModFix/>
              </a:blip>
              <a:srcRect/>
              <a:stretch/>
            </p:blipFill>
            <p:spPr>
              <a:xfrm>
                <a:off x="2450575" y="2515413"/>
                <a:ext cx="275400" cy="275400"/>
              </a:xfrm>
              <a:prstGeom prst="rect">
                <a:avLst/>
              </a:prstGeom>
              <a:noFill/>
              <a:ln>
                <a:noFill/>
              </a:ln>
            </p:spPr>
          </p:pic>
        </p:grpSp>
        <p:cxnSp>
          <p:nvCxnSpPr>
            <p:cNvPr id="836" name="Google Shape;836;g253ae4fee85_3_93"/>
            <p:cNvCxnSpPr>
              <a:stCxn id="832" idx="3"/>
            </p:cNvCxnSpPr>
            <p:nvPr/>
          </p:nvCxnSpPr>
          <p:spPr>
            <a:xfrm>
              <a:off x="2906097" y="2316003"/>
              <a:ext cx="1551600" cy="1360500"/>
            </a:xfrm>
            <a:prstGeom prst="bentConnector3">
              <a:avLst>
                <a:gd name="adj1" fmla="val 100000"/>
              </a:avLst>
            </a:prstGeom>
            <a:noFill/>
            <a:ln w="9525" cap="flat" cmpd="sng">
              <a:solidFill>
                <a:schemeClr val="dk2"/>
              </a:solidFill>
              <a:prstDash val="solid"/>
              <a:round/>
              <a:headEnd type="oval" w="med" len="med"/>
              <a:tailEnd type="none" w="sm" len="sm"/>
            </a:ln>
          </p:spPr>
        </p:cxnSp>
      </p:grpSp>
      <p:cxnSp>
        <p:nvCxnSpPr>
          <p:cNvPr id="837" name="Google Shape;837;g253ae4fee85_3_93"/>
          <p:cNvCxnSpPr/>
          <p:nvPr/>
        </p:nvCxnSpPr>
        <p:spPr>
          <a:xfrm rot="-5400000" flipH="1">
            <a:off x="3420300" y="1818450"/>
            <a:ext cx="1839900" cy="1365300"/>
          </a:xfrm>
          <a:prstGeom prst="bentConnector3">
            <a:avLst>
              <a:gd name="adj1" fmla="val 1295"/>
            </a:avLst>
          </a:prstGeom>
          <a:noFill/>
          <a:ln w="9525" cap="flat" cmpd="sng">
            <a:solidFill>
              <a:schemeClr val="dk2"/>
            </a:solidFill>
            <a:prstDash val="solid"/>
            <a:round/>
            <a:headEnd type="oval" w="med" len="med"/>
            <a:tailEnd type="none" w="sm" len="sm"/>
          </a:ln>
        </p:spPr>
      </p:cxnSp>
      <p:cxnSp>
        <p:nvCxnSpPr>
          <p:cNvPr id="838" name="Google Shape;838;g253ae4fee85_3_93"/>
          <p:cNvCxnSpPr>
            <a:stCxn id="822" idx="1"/>
          </p:cNvCxnSpPr>
          <p:nvPr/>
        </p:nvCxnSpPr>
        <p:spPr>
          <a:xfrm flipH="1">
            <a:off x="5172200" y="1215214"/>
            <a:ext cx="782700" cy="2609100"/>
          </a:xfrm>
          <a:prstGeom prst="bentConnector2">
            <a:avLst/>
          </a:prstGeom>
          <a:noFill/>
          <a:ln w="9525" cap="flat" cmpd="sng">
            <a:solidFill>
              <a:schemeClr val="dk2"/>
            </a:solidFill>
            <a:prstDash val="solid"/>
            <a:round/>
            <a:headEnd type="oval" w="med" len="med"/>
            <a:tailEnd type="none" w="sm" len="sm"/>
          </a:ln>
        </p:spPr>
      </p:cxnSp>
      <p:cxnSp>
        <p:nvCxnSpPr>
          <p:cNvPr id="839" name="Google Shape;839;g253ae4fee85_3_93"/>
          <p:cNvCxnSpPr/>
          <p:nvPr/>
        </p:nvCxnSpPr>
        <p:spPr>
          <a:xfrm rot="5400000">
            <a:off x="5235500" y="2540514"/>
            <a:ext cx="1663500" cy="609000"/>
          </a:xfrm>
          <a:prstGeom prst="bentConnector3">
            <a:avLst>
              <a:gd name="adj1" fmla="val 1222"/>
            </a:avLst>
          </a:prstGeom>
          <a:noFill/>
          <a:ln w="9525" cap="flat" cmpd="sng">
            <a:solidFill>
              <a:schemeClr val="dk2"/>
            </a:solidFill>
            <a:prstDash val="solid"/>
            <a:round/>
            <a:headEnd type="oval" w="med" len="med"/>
            <a:tailEnd type="none" w="sm" len="sm"/>
          </a:ln>
        </p:spPr>
      </p:cxnSp>
      <p:cxnSp>
        <p:nvCxnSpPr>
          <p:cNvPr id="840" name="Google Shape;840;g253ae4fee85_3_93"/>
          <p:cNvCxnSpPr/>
          <p:nvPr/>
        </p:nvCxnSpPr>
        <p:spPr>
          <a:xfrm flipH="1">
            <a:off x="6053150" y="2790825"/>
            <a:ext cx="1333500" cy="747600"/>
          </a:xfrm>
          <a:prstGeom prst="bentConnector3">
            <a:avLst>
              <a:gd name="adj1" fmla="val 100000"/>
            </a:avLst>
          </a:prstGeom>
          <a:noFill/>
          <a:ln w="9525" cap="flat" cmpd="sng">
            <a:solidFill>
              <a:schemeClr val="dk2"/>
            </a:solidFill>
            <a:prstDash val="solid"/>
            <a:round/>
            <a:headEnd type="oval" w="med" len="med"/>
            <a:tailEnd type="none" w="sm" len="sm"/>
          </a:ln>
        </p:spPr>
      </p:cxnSp>
      <p:sp>
        <p:nvSpPr>
          <p:cNvPr id="841" name="Google Shape;841;g253ae4fee85_3_93"/>
          <p:cNvSpPr txBox="1"/>
          <p:nvPr/>
        </p:nvSpPr>
        <p:spPr>
          <a:xfrm>
            <a:off x="516125" y="300925"/>
            <a:ext cx="4339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5 most improved countries</a:t>
            </a:r>
            <a:endParaRPr sz="2000" b="0" i="0" u="none" strike="noStrike" cap="none">
              <a:solidFill>
                <a:schemeClr val="dk1"/>
              </a:solidFill>
              <a:latin typeface="Arial"/>
              <a:ea typeface="Arial"/>
              <a:cs typeface="Arial"/>
              <a:sym typeface="Arial"/>
            </a:endParaRPr>
          </a:p>
        </p:txBody>
      </p:sp>
      <p:cxnSp>
        <p:nvCxnSpPr>
          <p:cNvPr id="842" name="Google Shape;842;g253ae4fee85_3_93"/>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06"/>
                                        </p:tgtEl>
                                        <p:attrNameLst>
                                          <p:attrName>style.visibility</p:attrName>
                                        </p:attrNameLst>
                                      </p:cBhvr>
                                      <p:to>
                                        <p:strVal val="visible"/>
                                      </p:to>
                                    </p:set>
                                    <p:anim calcmode="lin" valueType="num">
                                      <p:cBhvr additive="base">
                                        <p:cTn id="7" dur="2000"/>
                                        <p:tgtEl>
                                          <p:spTgt spid="806"/>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830"/>
                                        </p:tgtEl>
                                        <p:attrNameLst>
                                          <p:attrName>style.visibility</p:attrName>
                                        </p:attrNameLst>
                                      </p:cBhvr>
                                      <p:to>
                                        <p:strVal val="visible"/>
                                      </p:to>
                                    </p:set>
                                    <p:anim calcmode="lin" valueType="num">
                                      <p:cBhvr additive="base">
                                        <p:cTn id="10" dur="2000" fill="hold"/>
                                        <p:tgtEl>
                                          <p:spTgt spid="830"/>
                                        </p:tgtEl>
                                        <p:attrNameLst>
                                          <p:attrName>ppt_x</p:attrName>
                                        </p:attrNameLst>
                                      </p:cBhvr>
                                      <p:tavLst>
                                        <p:tav tm="0">
                                          <p:val>
                                            <p:strVal val="#ppt_x"/>
                                          </p:val>
                                        </p:tav>
                                        <p:tav tm="100000">
                                          <p:val>
                                            <p:strVal val="#ppt_x"/>
                                          </p:val>
                                        </p:tav>
                                      </p:tavLst>
                                    </p:anim>
                                    <p:anim calcmode="lin" valueType="num">
                                      <p:cBhvr additive="base">
                                        <p:cTn id="11" dur="2000" fill="hold"/>
                                        <p:tgtEl>
                                          <p:spTgt spid="830"/>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837"/>
                                        </p:tgtEl>
                                        <p:attrNameLst>
                                          <p:attrName>style.visibility</p:attrName>
                                        </p:attrNameLst>
                                      </p:cBhvr>
                                      <p:to>
                                        <p:strVal val="visible"/>
                                      </p:to>
                                    </p:set>
                                    <p:anim calcmode="lin" valueType="num">
                                      <p:cBhvr additive="base">
                                        <p:cTn id="14" dur="2000" fill="hold"/>
                                        <p:tgtEl>
                                          <p:spTgt spid="837"/>
                                        </p:tgtEl>
                                        <p:attrNameLst>
                                          <p:attrName>ppt_x</p:attrName>
                                        </p:attrNameLst>
                                      </p:cBhvr>
                                      <p:tavLst>
                                        <p:tav tm="0">
                                          <p:val>
                                            <p:strVal val="#ppt_x"/>
                                          </p:val>
                                        </p:tav>
                                        <p:tav tm="100000">
                                          <p:val>
                                            <p:strVal val="#ppt_x"/>
                                          </p:val>
                                        </p:tav>
                                      </p:tavLst>
                                    </p:anim>
                                    <p:anim calcmode="lin" valueType="num">
                                      <p:cBhvr additive="base">
                                        <p:cTn id="15" dur="2000" fill="hold"/>
                                        <p:tgtEl>
                                          <p:spTgt spid="83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811"/>
                                        </p:tgtEl>
                                        <p:attrNameLst>
                                          <p:attrName>style.visibility</p:attrName>
                                        </p:attrNameLst>
                                      </p:cBhvr>
                                      <p:to>
                                        <p:strVal val="visible"/>
                                      </p:to>
                                    </p:set>
                                    <p:anim calcmode="lin" valueType="num">
                                      <p:cBhvr additive="base">
                                        <p:cTn id="18" dur="2000" fill="hold"/>
                                        <p:tgtEl>
                                          <p:spTgt spid="811"/>
                                        </p:tgtEl>
                                        <p:attrNameLst>
                                          <p:attrName>ppt_x</p:attrName>
                                        </p:attrNameLst>
                                      </p:cBhvr>
                                      <p:tavLst>
                                        <p:tav tm="0">
                                          <p:val>
                                            <p:strVal val="#ppt_x"/>
                                          </p:val>
                                        </p:tav>
                                        <p:tav tm="100000">
                                          <p:val>
                                            <p:strVal val="#ppt_x"/>
                                          </p:val>
                                        </p:tav>
                                      </p:tavLst>
                                    </p:anim>
                                    <p:anim calcmode="lin" valueType="num">
                                      <p:cBhvr additive="base">
                                        <p:cTn id="19" dur="2000" fill="hold"/>
                                        <p:tgtEl>
                                          <p:spTgt spid="811"/>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821"/>
                                        </p:tgtEl>
                                        <p:attrNameLst>
                                          <p:attrName>style.visibility</p:attrName>
                                        </p:attrNameLst>
                                      </p:cBhvr>
                                      <p:to>
                                        <p:strVal val="visible"/>
                                      </p:to>
                                    </p:set>
                                    <p:anim calcmode="lin" valueType="num">
                                      <p:cBhvr additive="base">
                                        <p:cTn id="22" dur="2000" fill="hold"/>
                                        <p:tgtEl>
                                          <p:spTgt spid="821"/>
                                        </p:tgtEl>
                                        <p:attrNameLst>
                                          <p:attrName>ppt_x</p:attrName>
                                        </p:attrNameLst>
                                      </p:cBhvr>
                                      <p:tavLst>
                                        <p:tav tm="0">
                                          <p:val>
                                            <p:strVal val="#ppt_x"/>
                                          </p:val>
                                        </p:tav>
                                        <p:tav tm="100000">
                                          <p:val>
                                            <p:strVal val="#ppt_x"/>
                                          </p:val>
                                        </p:tav>
                                      </p:tavLst>
                                    </p:anim>
                                    <p:anim calcmode="lin" valueType="num">
                                      <p:cBhvr additive="base">
                                        <p:cTn id="23" dur="2000" fill="hold"/>
                                        <p:tgtEl>
                                          <p:spTgt spid="821"/>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38"/>
                                        </p:tgtEl>
                                        <p:attrNameLst>
                                          <p:attrName>style.visibility</p:attrName>
                                        </p:attrNameLst>
                                      </p:cBhvr>
                                      <p:to>
                                        <p:strVal val="visible"/>
                                      </p:to>
                                    </p:set>
                                    <p:anim calcmode="lin" valueType="num">
                                      <p:cBhvr additive="base">
                                        <p:cTn id="26" dur="2000" fill="hold"/>
                                        <p:tgtEl>
                                          <p:spTgt spid="838"/>
                                        </p:tgtEl>
                                        <p:attrNameLst>
                                          <p:attrName>ppt_x</p:attrName>
                                        </p:attrNameLst>
                                      </p:cBhvr>
                                      <p:tavLst>
                                        <p:tav tm="0">
                                          <p:val>
                                            <p:strVal val="#ppt_x"/>
                                          </p:val>
                                        </p:tav>
                                        <p:tav tm="100000">
                                          <p:val>
                                            <p:strVal val="#ppt_x"/>
                                          </p:val>
                                        </p:tav>
                                      </p:tavLst>
                                    </p:anim>
                                    <p:anim calcmode="lin" valueType="num">
                                      <p:cBhvr additive="base">
                                        <p:cTn id="27" dur="2000" fill="hold"/>
                                        <p:tgtEl>
                                          <p:spTgt spid="83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816"/>
                                        </p:tgtEl>
                                        <p:attrNameLst>
                                          <p:attrName>style.visibility</p:attrName>
                                        </p:attrNameLst>
                                      </p:cBhvr>
                                      <p:to>
                                        <p:strVal val="visible"/>
                                      </p:to>
                                    </p:set>
                                    <p:anim calcmode="lin" valueType="num">
                                      <p:cBhvr additive="base">
                                        <p:cTn id="30" dur="2000" fill="hold"/>
                                        <p:tgtEl>
                                          <p:spTgt spid="816"/>
                                        </p:tgtEl>
                                        <p:attrNameLst>
                                          <p:attrName>ppt_x</p:attrName>
                                        </p:attrNameLst>
                                      </p:cBhvr>
                                      <p:tavLst>
                                        <p:tav tm="0">
                                          <p:val>
                                            <p:strVal val="#ppt_x"/>
                                          </p:val>
                                        </p:tav>
                                        <p:tav tm="100000">
                                          <p:val>
                                            <p:strVal val="#ppt_x"/>
                                          </p:val>
                                        </p:tav>
                                      </p:tavLst>
                                    </p:anim>
                                    <p:anim calcmode="lin" valueType="num">
                                      <p:cBhvr additive="base">
                                        <p:cTn id="31" dur="2000" fill="hold"/>
                                        <p:tgtEl>
                                          <p:spTgt spid="816"/>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839"/>
                                        </p:tgtEl>
                                        <p:attrNameLst>
                                          <p:attrName>style.visibility</p:attrName>
                                        </p:attrNameLst>
                                      </p:cBhvr>
                                      <p:to>
                                        <p:strVal val="visible"/>
                                      </p:to>
                                    </p:set>
                                    <p:anim calcmode="lin" valueType="num">
                                      <p:cBhvr additive="base">
                                        <p:cTn id="34" dur="2000" fill="hold"/>
                                        <p:tgtEl>
                                          <p:spTgt spid="839"/>
                                        </p:tgtEl>
                                        <p:attrNameLst>
                                          <p:attrName>ppt_x</p:attrName>
                                        </p:attrNameLst>
                                      </p:cBhvr>
                                      <p:tavLst>
                                        <p:tav tm="0">
                                          <p:val>
                                            <p:strVal val="#ppt_x"/>
                                          </p:val>
                                        </p:tav>
                                        <p:tav tm="100000">
                                          <p:val>
                                            <p:strVal val="#ppt_x"/>
                                          </p:val>
                                        </p:tav>
                                      </p:tavLst>
                                    </p:anim>
                                    <p:anim calcmode="lin" valueType="num">
                                      <p:cBhvr additive="base">
                                        <p:cTn id="35" dur="2000" fill="hold"/>
                                        <p:tgtEl>
                                          <p:spTgt spid="839"/>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826"/>
                                        </p:tgtEl>
                                        <p:attrNameLst>
                                          <p:attrName>style.visibility</p:attrName>
                                        </p:attrNameLst>
                                      </p:cBhvr>
                                      <p:to>
                                        <p:strVal val="visible"/>
                                      </p:to>
                                    </p:set>
                                    <p:anim calcmode="lin" valueType="num">
                                      <p:cBhvr additive="base">
                                        <p:cTn id="38" dur="2000" fill="hold"/>
                                        <p:tgtEl>
                                          <p:spTgt spid="826"/>
                                        </p:tgtEl>
                                        <p:attrNameLst>
                                          <p:attrName>ppt_x</p:attrName>
                                        </p:attrNameLst>
                                      </p:cBhvr>
                                      <p:tavLst>
                                        <p:tav tm="0">
                                          <p:val>
                                            <p:strVal val="#ppt_x"/>
                                          </p:val>
                                        </p:tav>
                                        <p:tav tm="100000">
                                          <p:val>
                                            <p:strVal val="#ppt_x"/>
                                          </p:val>
                                        </p:tav>
                                      </p:tavLst>
                                    </p:anim>
                                    <p:anim calcmode="lin" valueType="num">
                                      <p:cBhvr additive="base">
                                        <p:cTn id="39" dur="2000" fill="hold"/>
                                        <p:tgtEl>
                                          <p:spTgt spid="826"/>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840"/>
                                        </p:tgtEl>
                                        <p:attrNameLst>
                                          <p:attrName>style.visibility</p:attrName>
                                        </p:attrNameLst>
                                      </p:cBhvr>
                                      <p:to>
                                        <p:strVal val="visible"/>
                                      </p:to>
                                    </p:set>
                                    <p:anim calcmode="lin" valueType="num">
                                      <p:cBhvr additive="base">
                                        <p:cTn id="42" dur="2000" fill="hold"/>
                                        <p:tgtEl>
                                          <p:spTgt spid="840"/>
                                        </p:tgtEl>
                                        <p:attrNameLst>
                                          <p:attrName>ppt_x</p:attrName>
                                        </p:attrNameLst>
                                      </p:cBhvr>
                                      <p:tavLst>
                                        <p:tav tm="0">
                                          <p:val>
                                            <p:strVal val="#ppt_x"/>
                                          </p:val>
                                        </p:tav>
                                        <p:tav tm="100000">
                                          <p:val>
                                            <p:strVal val="#ppt_x"/>
                                          </p:val>
                                        </p:tav>
                                      </p:tavLst>
                                    </p:anim>
                                    <p:anim calcmode="lin" valueType="num">
                                      <p:cBhvr additive="base">
                                        <p:cTn id="43" dur="2000" fill="hold"/>
                                        <p:tgtEl>
                                          <p:spTgt spid="8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pic>
        <p:nvPicPr>
          <p:cNvPr id="848" name="Google Shape;848;g253ae4fee85_3_114"/>
          <p:cNvPicPr preferRelativeResize="0"/>
          <p:nvPr/>
        </p:nvPicPr>
        <p:blipFill rotWithShape="1">
          <a:blip r:embed="rId4">
            <a:alphaModFix/>
          </a:blip>
          <a:srcRect/>
          <a:stretch/>
        </p:blipFill>
        <p:spPr>
          <a:xfrm>
            <a:off x="0" y="2475350"/>
            <a:ext cx="9144003" cy="2428876"/>
          </a:xfrm>
          <a:prstGeom prst="rect">
            <a:avLst/>
          </a:prstGeom>
          <a:noFill/>
          <a:ln>
            <a:noFill/>
          </a:ln>
        </p:spPr>
      </p:pic>
      <p:pic>
        <p:nvPicPr>
          <p:cNvPr id="849" name="Google Shape;849;g253ae4fee85_3_114"/>
          <p:cNvPicPr preferRelativeResize="0"/>
          <p:nvPr/>
        </p:nvPicPr>
        <p:blipFill rotWithShape="1">
          <a:blip r:embed="rId5">
            <a:alphaModFix/>
          </a:blip>
          <a:srcRect/>
          <a:stretch/>
        </p:blipFill>
        <p:spPr>
          <a:xfrm>
            <a:off x="8472432" y="146033"/>
            <a:ext cx="530175" cy="404859"/>
          </a:xfrm>
          <a:prstGeom prst="rect">
            <a:avLst/>
          </a:prstGeom>
          <a:noFill/>
          <a:ln>
            <a:noFill/>
          </a:ln>
        </p:spPr>
      </p:pic>
      <p:sp>
        <p:nvSpPr>
          <p:cNvPr id="850" name="Google Shape;850;g253ae4fee85_3_114"/>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851" name="Google Shape;851;g253ae4fee85_3_114"/>
          <p:cNvPicPr preferRelativeResize="0"/>
          <p:nvPr/>
        </p:nvPicPr>
        <p:blipFill rotWithShape="1">
          <a:blip r:embed="rId6">
            <a:alphaModFix/>
          </a:blip>
          <a:srcRect/>
          <a:stretch/>
        </p:blipFill>
        <p:spPr>
          <a:xfrm>
            <a:off x="193153" y="4984751"/>
            <a:ext cx="1646664" cy="84431"/>
          </a:xfrm>
          <a:prstGeom prst="rect">
            <a:avLst/>
          </a:prstGeom>
          <a:noFill/>
          <a:ln>
            <a:noFill/>
          </a:ln>
        </p:spPr>
      </p:pic>
      <p:grpSp>
        <p:nvGrpSpPr>
          <p:cNvPr id="852" name="Google Shape;852;g253ae4fee85_3_114"/>
          <p:cNvGrpSpPr/>
          <p:nvPr/>
        </p:nvGrpSpPr>
        <p:grpSpPr>
          <a:xfrm>
            <a:off x="668000" y="2439975"/>
            <a:ext cx="2322675" cy="1334750"/>
            <a:chOff x="668000" y="2439975"/>
            <a:chExt cx="2322675" cy="1334750"/>
          </a:xfrm>
        </p:grpSpPr>
        <p:sp>
          <p:nvSpPr>
            <p:cNvPr id="853" name="Google Shape;853;g253ae4fee85_3_114"/>
            <p:cNvSpPr txBox="1"/>
            <p:nvPr/>
          </p:nvSpPr>
          <p:spPr>
            <a:xfrm>
              <a:off x="668000" y="2439975"/>
              <a:ext cx="12429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000000"/>
                  </a:solidFill>
                  <a:latin typeface="Arial"/>
                  <a:ea typeface="Arial"/>
                  <a:cs typeface="Arial"/>
                  <a:sym typeface="Arial"/>
                </a:rPr>
                <a:t>HAITI</a:t>
              </a:r>
              <a:endParaRPr sz="16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Arial"/>
                <a:buNone/>
              </a:pPr>
              <a:r>
                <a:rPr lang="en-US" sz="1600" b="0" i="0" u="none" strike="noStrike" cap="none" dirty="0">
                  <a:solidFill>
                    <a:srgbClr val="ED1C24"/>
                  </a:solidFill>
                  <a:latin typeface="Arial"/>
                  <a:ea typeface="Arial"/>
                  <a:cs typeface="Arial"/>
                  <a:sym typeface="Arial"/>
                </a:rPr>
                <a:t>Rank:129</a:t>
              </a:r>
              <a:endParaRPr sz="1600" b="0" i="0" u="none" strike="noStrike" cap="none" dirty="0">
                <a:solidFill>
                  <a:srgbClr val="ED1C24"/>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1" i="0" u="none" strike="noStrike" cap="none" dirty="0">
                  <a:solidFill>
                    <a:schemeClr val="dk1"/>
                  </a:solidFill>
                  <a:latin typeface="Arial"/>
                  <a:ea typeface="Arial"/>
                  <a:cs typeface="Arial"/>
                  <a:sym typeface="Arial"/>
                </a:rPr>
                <a:t>Fell 17 places</a:t>
              </a:r>
              <a:endParaRPr sz="1600" b="1" i="0" u="none" strike="noStrike" cap="none" dirty="0">
                <a:solidFill>
                  <a:srgbClr val="000000"/>
                </a:solidFill>
                <a:latin typeface="Arial"/>
                <a:ea typeface="Arial"/>
                <a:cs typeface="Arial"/>
                <a:sym typeface="Arial"/>
              </a:endParaRPr>
            </a:p>
          </p:txBody>
        </p:sp>
        <p:pic>
          <p:nvPicPr>
            <p:cNvPr id="854" name="Google Shape;854;g253ae4fee85_3_114"/>
            <p:cNvPicPr preferRelativeResize="0"/>
            <p:nvPr/>
          </p:nvPicPr>
          <p:blipFill rotWithShape="1">
            <a:blip r:embed="rId7">
              <a:alphaModFix/>
            </a:blip>
            <a:srcRect/>
            <a:stretch/>
          </p:blipFill>
          <p:spPr>
            <a:xfrm>
              <a:off x="1766888" y="2673950"/>
              <a:ext cx="274320" cy="274320"/>
            </a:xfrm>
            <a:prstGeom prst="rect">
              <a:avLst/>
            </a:prstGeom>
            <a:noFill/>
            <a:ln>
              <a:noFill/>
            </a:ln>
          </p:spPr>
        </p:pic>
        <p:cxnSp>
          <p:nvCxnSpPr>
            <p:cNvPr id="855" name="Google Shape;855;g253ae4fee85_3_114"/>
            <p:cNvCxnSpPr/>
            <p:nvPr/>
          </p:nvCxnSpPr>
          <p:spPr>
            <a:xfrm rot="-5400000" flipH="1">
              <a:off x="2079725" y="2863775"/>
              <a:ext cx="969600" cy="852300"/>
            </a:xfrm>
            <a:prstGeom prst="bentConnector3">
              <a:avLst>
                <a:gd name="adj1" fmla="val 1965"/>
              </a:avLst>
            </a:prstGeom>
            <a:noFill/>
            <a:ln w="9525" cap="flat" cmpd="sng">
              <a:solidFill>
                <a:schemeClr val="dk2"/>
              </a:solidFill>
              <a:prstDash val="solid"/>
              <a:round/>
              <a:headEnd type="oval" w="med" len="med"/>
              <a:tailEnd type="none" w="sm" len="sm"/>
            </a:ln>
          </p:spPr>
        </p:cxnSp>
      </p:grpSp>
      <p:grpSp>
        <p:nvGrpSpPr>
          <p:cNvPr id="856" name="Google Shape;856;g253ae4fee85_3_114"/>
          <p:cNvGrpSpPr/>
          <p:nvPr/>
        </p:nvGrpSpPr>
        <p:grpSpPr>
          <a:xfrm>
            <a:off x="1658275" y="1322850"/>
            <a:ext cx="2835975" cy="2206425"/>
            <a:chOff x="1658275" y="1322850"/>
            <a:chExt cx="2835975" cy="2206425"/>
          </a:xfrm>
        </p:grpSpPr>
        <p:sp>
          <p:nvSpPr>
            <p:cNvPr id="857" name="Google Shape;857;g253ae4fee85_3_114"/>
            <p:cNvSpPr txBox="1"/>
            <p:nvPr/>
          </p:nvSpPr>
          <p:spPr>
            <a:xfrm>
              <a:off x="1658275" y="1322850"/>
              <a:ext cx="11997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000000"/>
                  </a:solidFill>
                  <a:latin typeface="Arial"/>
                  <a:ea typeface="Arial"/>
                  <a:cs typeface="Arial"/>
                  <a:sym typeface="Arial"/>
                </a:rPr>
                <a:t>MALI</a:t>
              </a:r>
              <a:endParaRPr sz="16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Arial"/>
                <a:buNone/>
              </a:pPr>
              <a:r>
                <a:rPr lang="en-US" sz="1600" b="0" i="0" u="none" strike="noStrike" cap="none" dirty="0">
                  <a:solidFill>
                    <a:srgbClr val="ED1C24"/>
                  </a:solidFill>
                  <a:latin typeface="Arial"/>
                  <a:ea typeface="Arial"/>
                  <a:cs typeface="Arial"/>
                  <a:sym typeface="Arial"/>
                </a:rPr>
                <a:t>Rank:153</a:t>
              </a:r>
              <a:endParaRPr sz="1600" b="0" i="0" u="none" strike="noStrike" cap="none" dirty="0">
                <a:solidFill>
                  <a:srgbClr val="ED1C24"/>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1" i="0" u="none" strike="noStrike" cap="none" dirty="0">
                  <a:solidFill>
                    <a:schemeClr val="dk1"/>
                  </a:solidFill>
                  <a:latin typeface="Arial"/>
                  <a:ea typeface="Arial"/>
                  <a:cs typeface="Arial"/>
                  <a:sym typeface="Arial"/>
                </a:rPr>
                <a:t>Fell 4 places</a:t>
              </a:r>
              <a:endParaRPr sz="1600" b="1" i="0" u="none" strike="noStrike" cap="none" dirty="0">
                <a:solidFill>
                  <a:srgbClr val="000000"/>
                </a:solidFill>
                <a:latin typeface="Arial"/>
                <a:ea typeface="Arial"/>
                <a:cs typeface="Arial"/>
                <a:sym typeface="Arial"/>
              </a:endParaRPr>
            </a:p>
          </p:txBody>
        </p:sp>
        <p:pic>
          <p:nvPicPr>
            <p:cNvPr id="858" name="Google Shape;858;g253ae4fee85_3_114"/>
            <p:cNvPicPr preferRelativeResize="0"/>
            <p:nvPr/>
          </p:nvPicPr>
          <p:blipFill rotWithShape="1">
            <a:blip r:embed="rId7">
              <a:alphaModFix/>
            </a:blip>
            <a:srcRect/>
            <a:stretch/>
          </p:blipFill>
          <p:spPr>
            <a:xfrm>
              <a:off x="2712513" y="1573900"/>
              <a:ext cx="274320" cy="274320"/>
            </a:xfrm>
            <a:prstGeom prst="rect">
              <a:avLst/>
            </a:prstGeom>
            <a:noFill/>
            <a:ln>
              <a:noFill/>
            </a:ln>
          </p:spPr>
        </p:pic>
        <p:cxnSp>
          <p:nvCxnSpPr>
            <p:cNvPr id="859" name="Google Shape;859;g253ae4fee85_3_114"/>
            <p:cNvCxnSpPr/>
            <p:nvPr/>
          </p:nvCxnSpPr>
          <p:spPr>
            <a:xfrm rot="-5400000" flipH="1">
              <a:off x="2891650" y="1926675"/>
              <a:ext cx="1839900" cy="1365300"/>
            </a:xfrm>
            <a:prstGeom prst="bentConnector3">
              <a:avLst>
                <a:gd name="adj1" fmla="val 1295"/>
              </a:avLst>
            </a:prstGeom>
            <a:noFill/>
            <a:ln w="9525" cap="flat" cmpd="sng">
              <a:solidFill>
                <a:schemeClr val="dk2"/>
              </a:solidFill>
              <a:prstDash val="solid"/>
              <a:round/>
              <a:headEnd type="oval" w="med" len="med"/>
              <a:tailEnd type="none" w="sm" len="sm"/>
            </a:ln>
          </p:spPr>
        </p:cxnSp>
      </p:grpSp>
      <p:grpSp>
        <p:nvGrpSpPr>
          <p:cNvPr id="860" name="Google Shape;860;g253ae4fee85_3_114"/>
          <p:cNvGrpSpPr/>
          <p:nvPr/>
        </p:nvGrpSpPr>
        <p:grpSpPr>
          <a:xfrm>
            <a:off x="5291300" y="797630"/>
            <a:ext cx="1655283" cy="2369395"/>
            <a:chOff x="5291300" y="797630"/>
            <a:chExt cx="1655283" cy="2369395"/>
          </a:xfrm>
        </p:grpSpPr>
        <p:sp>
          <p:nvSpPr>
            <p:cNvPr id="861" name="Google Shape;861;g253ae4fee85_3_114"/>
            <p:cNvSpPr txBox="1"/>
            <p:nvPr/>
          </p:nvSpPr>
          <p:spPr>
            <a:xfrm>
              <a:off x="5556909" y="797630"/>
              <a:ext cx="13038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UKRAINE</a:t>
              </a:r>
              <a:endParaRPr sz="16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Arial"/>
                <a:buNone/>
              </a:pPr>
              <a:r>
                <a:rPr lang="en-US" sz="1600" b="0" i="0" u="none" strike="noStrike" cap="none">
                  <a:solidFill>
                    <a:srgbClr val="ED1C24"/>
                  </a:solidFill>
                  <a:latin typeface="Arial"/>
                  <a:ea typeface="Arial"/>
                  <a:cs typeface="Arial"/>
                  <a:sym typeface="Arial"/>
                </a:rPr>
                <a:t>Rank:157</a:t>
              </a:r>
              <a:endParaRPr sz="1600" b="0" i="0" u="none" strike="noStrike" cap="none">
                <a:solidFill>
                  <a:srgbClr val="ED1C24"/>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Fell 14 places</a:t>
              </a:r>
              <a:endParaRPr sz="1600" b="1" i="0" u="none" strike="noStrike" cap="none">
                <a:solidFill>
                  <a:srgbClr val="000000"/>
                </a:solidFill>
                <a:latin typeface="Arial"/>
                <a:ea typeface="Arial"/>
                <a:cs typeface="Arial"/>
                <a:sym typeface="Arial"/>
              </a:endParaRPr>
            </a:p>
          </p:txBody>
        </p:sp>
        <p:pic>
          <p:nvPicPr>
            <p:cNvPr id="862" name="Google Shape;862;g253ae4fee85_3_114"/>
            <p:cNvPicPr preferRelativeResize="0"/>
            <p:nvPr/>
          </p:nvPicPr>
          <p:blipFill rotWithShape="1">
            <a:blip r:embed="rId7">
              <a:alphaModFix/>
            </a:blip>
            <a:srcRect/>
            <a:stretch/>
          </p:blipFill>
          <p:spPr>
            <a:xfrm>
              <a:off x="6672263" y="1083300"/>
              <a:ext cx="274320" cy="274320"/>
            </a:xfrm>
            <a:prstGeom prst="rect">
              <a:avLst/>
            </a:prstGeom>
            <a:noFill/>
            <a:ln>
              <a:noFill/>
            </a:ln>
          </p:spPr>
        </p:pic>
        <p:cxnSp>
          <p:nvCxnSpPr>
            <p:cNvPr id="863" name="Google Shape;863;g253ae4fee85_3_114"/>
            <p:cNvCxnSpPr/>
            <p:nvPr/>
          </p:nvCxnSpPr>
          <p:spPr>
            <a:xfrm rot="5400000">
              <a:off x="4331600" y="1921725"/>
              <a:ext cx="2205000" cy="285600"/>
            </a:xfrm>
            <a:prstGeom prst="bentConnector3">
              <a:avLst>
                <a:gd name="adj1" fmla="val -432"/>
              </a:avLst>
            </a:prstGeom>
            <a:noFill/>
            <a:ln w="9525" cap="flat" cmpd="sng">
              <a:solidFill>
                <a:schemeClr val="dk2"/>
              </a:solidFill>
              <a:prstDash val="solid"/>
              <a:round/>
              <a:headEnd type="oval" w="med" len="med"/>
              <a:tailEnd type="none" w="sm" len="sm"/>
            </a:ln>
          </p:spPr>
        </p:cxnSp>
      </p:grpSp>
      <p:grpSp>
        <p:nvGrpSpPr>
          <p:cNvPr id="864" name="Google Shape;864;g253ae4fee85_3_114"/>
          <p:cNvGrpSpPr/>
          <p:nvPr/>
        </p:nvGrpSpPr>
        <p:grpSpPr>
          <a:xfrm>
            <a:off x="5348375" y="1844075"/>
            <a:ext cx="1783033" cy="1585075"/>
            <a:chOff x="5348375" y="1844075"/>
            <a:chExt cx="1783033" cy="1585075"/>
          </a:xfrm>
        </p:grpSpPr>
        <p:sp>
          <p:nvSpPr>
            <p:cNvPr id="865" name="Google Shape;865;g253ae4fee85_3_114"/>
            <p:cNvSpPr txBox="1"/>
            <p:nvPr/>
          </p:nvSpPr>
          <p:spPr>
            <a:xfrm>
              <a:off x="5788500" y="1844075"/>
              <a:ext cx="12762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ISRAEL</a:t>
              </a:r>
              <a:endParaRPr sz="16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ED1C24"/>
                  </a:solidFill>
                  <a:latin typeface="Arial"/>
                  <a:ea typeface="Arial"/>
                  <a:cs typeface="Arial"/>
                  <a:sym typeface="Arial"/>
                </a:rPr>
                <a:t>Rank:143</a:t>
              </a:r>
              <a:endParaRPr sz="1600" b="0" i="0" u="none" strike="noStrike" cap="none">
                <a:solidFill>
                  <a:srgbClr val="ED1C24"/>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Fell 8 places</a:t>
              </a:r>
              <a:endParaRPr sz="1600" b="1" i="0" u="none" strike="noStrike" cap="none">
                <a:solidFill>
                  <a:srgbClr val="000000"/>
                </a:solidFill>
                <a:latin typeface="Arial"/>
                <a:ea typeface="Arial"/>
                <a:cs typeface="Arial"/>
                <a:sym typeface="Arial"/>
              </a:endParaRPr>
            </a:p>
          </p:txBody>
        </p:sp>
        <p:pic>
          <p:nvPicPr>
            <p:cNvPr id="866" name="Google Shape;866;g253ae4fee85_3_114"/>
            <p:cNvPicPr preferRelativeResize="0"/>
            <p:nvPr/>
          </p:nvPicPr>
          <p:blipFill rotWithShape="1">
            <a:blip r:embed="rId7">
              <a:alphaModFix/>
            </a:blip>
            <a:srcRect/>
            <a:stretch/>
          </p:blipFill>
          <p:spPr>
            <a:xfrm>
              <a:off x="6857088" y="2076450"/>
              <a:ext cx="274320" cy="274320"/>
            </a:xfrm>
            <a:prstGeom prst="rect">
              <a:avLst/>
            </a:prstGeom>
            <a:noFill/>
            <a:ln>
              <a:noFill/>
            </a:ln>
          </p:spPr>
        </p:pic>
        <p:cxnSp>
          <p:nvCxnSpPr>
            <p:cNvPr id="867" name="Google Shape;867;g253ae4fee85_3_114"/>
            <p:cNvCxnSpPr/>
            <p:nvPr/>
          </p:nvCxnSpPr>
          <p:spPr>
            <a:xfrm rot="5400000">
              <a:off x="4857725" y="2490900"/>
              <a:ext cx="1428900" cy="447600"/>
            </a:xfrm>
            <a:prstGeom prst="bentConnector3">
              <a:avLst>
                <a:gd name="adj1" fmla="val 2000"/>
              </a:avLst>
            </a:prstGeom>
            <a:noFill/>
            <a:ln w="9525" cap="flat" cmpd="sng">
              <a:solidFill>
                <a:schemeClr val="dk2"/>
              </a:solidFill>
              <a:prstDash val="solid"/>
              <a:round/>
              <a:headEnd type="oval" w="med" len="med"/>
              <a:tailEnd type="none" w="sm" len="sm"/>
            </a:ln>
          </p:spPr>
        </p:cxnSp>
      </p:grpSp>
      <p:grpSp>
        <p:nvGrpSpPr>
          <p:cNvPr id="868" name="Google Shape;868;g253ae4fee85_3_114"/>
          <p:cNvGrpSpPr/>
          <p:nvPr/>
        </p:nvGrpSpPr>
        <p:grpSpPr>
          <a:xfrm>
            <a:off x="6706275" y="2696375"/>
            <a:ext cx="1992908" cy="1015800"/>
            <a:chOff x="6706275" y="2696375"/>
            <a:chExt cx="1992908" cy="1015800"/>
          </a:xfrm>
        </p:grpSpPr>
        <p:sp>
          <p:nvSpPr>
            <p:cNvPr id="869" name="Google Shape;869;g253ae4fee85_3_114"/>
            <p:cNvSpPr txBox="1"/>
            <p:nvPr/>
          </p:nvSpPr>
          <p:spPr>
            <a:xfrm>
              <a:off x="7377475" y="2696375"/>
              <a:ext cx="11997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RUSSIA</a:t>
              </a:r>
              <a:endParaRPr sz="16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Arial"/>
                <a:buNone/>
              </a:pPr>
              <a:r>
                <a:rPr lang="en-US" sz="1600" b="0" i="0" u="none" strike="noStrike" cap="none">
                  <a:solidFill>
                    <a:srgbClr val="ED1C24"/>
                  </a:solidFill>
                  <a:latin typeface="Arial"/>
                  <a:ea typeface="Arial"/>
                  <a:cs typeface="Arial"/>
                  <a:sym typeface="Arial"/>
                </a:rPr>
                <a:t>Rank:158</a:t>
              </a:r>
              <a:endParaRPr sz="1600" b="0" i="0" u="none" strike="noStrike" cap="none">
                <a:solidFill>
                  <a:srgbClr val="ED1C24"/>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Fell 2 places</a:t>
              </a:r>
              <a:endParaRPr sz="16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Arial"/>
                <a:ea typeface="Arial"/>
                <a:cs typeface="Arial"/>
                <a:sym typeface="Arial"/>
              </a:endParaRPr>
            </a:p>
          </p:txBody>
        </p:sp>
        <p:pic>
          <p:nvPicPr>
            <p:cNvPr id="870" name="Google Shape;870;g253ae4fee85_3_114"/>
            <p:cNvPicPr preferRelativeResize="0"/>
            <p:nvPr/>
          </p:nvPicPr>
          <p:blipFill rotWithShape="1">
            <a:blip r:embed="rId7">
              <a:alphaModFix/>
            </a:blip>
            <a:srcRect/>
            <a:stretch/>
          </p:blipFill>
          <p:spPr>
            <a:xfrm>
              <a:off x="8424863" y="2974075"/>
              <a:ext cx="274320" cy="274320"/>
            </a:xfrm>
            <a:prstGeom prst="rect">
              <a:avLst/>
            </a:prstGeom>
            <a:noFill/>
            <a:ln>
              <a:noFill/>
            </a:ln>
          </p:spPr>
        </p:pic>
        <p:cxnSp>
          <p:nvCxnSpPr>
            <p:cNvPr id="871" name="Google Shape;871;g253ae4fee85_3_114"/>
            <p:cNvCxnSpPr/>
            <p:nvPr/>
          </p:nvCxnSpPr>
          <p:spPr>
            <a:xfrm flipH="1">
              <a:off x="6706275" y="2843225"/>
              <a:ext cx="713700" cy="569100"/>
            </a:xfrm>
            <a:prstGeom prst="bentConnector3">
              <a:avLst>
                <a:gd name="adj1" fmla="val 99426"/>
              </a:avLst>
            </a:prstGeom>
            <a:noFill/>
            <a:ln w="9525" cap="flat" cmpd="sng">
              <a:solidFill>
                <a:schemeClr val="dk2"/>
              </a:solidFill>
              <a:prstDash val="solid"/>
              <a:round/>
              <a:headEnd type="oval" w="med" len="med"/>
              <a:tailEnd type="none" w="sm" len="sm"/>
            </a:ln>
          </p:spPr>
        </p:cxnSp>
      </p:grpSp>
      <p:sp>
        <p:nvSpPr>
          <p:cNvPr id="872" name="Google Shape;872;g253ae4fee85_3_114"/>
          <p:cNvSpPr txBox="1"/>
          <p:nvPr/>
        </p:nvSpPr>
        <p:spPr>
          <a:xfrm>
            <a:off x="516125" y="300925"/>
            <a:ext cx="4339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5 most deteriorated countries</a:t>
            </a:r>
            <a:endParaRPr sz="2000" b="0" i="0" u="none" strike="noStrike" cap="none">
              <a:solidFill>
                <a:schemeClr val="dk1"/>
              </a:solidFill>
              <a:latin typeface="Arial"/>
              <a:ea typeface="Arial"/>
              <a:cs typeface="Arial"/>
              <a:sym typeface="Arial"/>
            </a:endParaRPr>
          </a:p>
        </p:txBody>
      </p:sp>
      <p:cxnSp>
        <p:nvCxnSpPr>
          <p:cNvPr id="873" name="Google Shape;873;g253ae4fee85_3_114"/>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48"/>
                                        </p:tgtEl>
                                        <p:attrNameLst>
                                          <p:attrName>style.visibility</p:attrName>
                                        </p:attrNameLst>
                                      </p:cBhvr>
                                      <p:to>
                                        <p:strVal val="visible"/>
                                      </p:to>
                                    </p:set>
                                    <p:anim calcmode="lin" valueType="num">
                                      <p:cBhvr additive="base">
                                        <p:cTn id="7" dur="2000"/>
                                        <p:tgtEl>
                                          <p:spTgt spid="84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852"/>
                                        </p:tgtEl>
                                        <p:attrNameLst>
                                          <p:attrName>style.visibility</p:attrName>
                                        </p:attrNameLst>
                                      </p:cBhvr>
                                      <p:to>
                                        <p:strVal val="visible"/>
                                      </p:to>
                                    </p:set>
                                    <p:anim calcmode="lin" valueType="num">
                                      <p:cBhvr additive="base">
                                        <p:cTn id="10" dur="2000" fill="hold"/>
                                        <p:tgtEl>
                                          <p:spTgt spid="852"/>
                                        </p:tgtEl>
                                        <p:attrNameLst>
                                          <p:attrName>ppt_x</p:attrName>
                                        </p:attrNameLst>
                                      </p:cBhvr>
                                      <p:tavLst>
                                        <p:tav tm="0">
                                          <p:val>
                                            <p:strVal val="#ppt_x"/>
                                          </p:val>
                                        </p:tav>
                                        <p:tav tm="100000">
                                          <p:val>
                                            <p:strVal val="#ppt_x"/>
                                          </p:val>
                                        </p:tav>
                                      </p:tavLst>
                                    </p:anim>
                                    <p:anim calcmode="lin" valueType="num">
                                      <p:cBhvr additive="base">
                                        <p:cTn id="11" dur="2000" fill="hold"/>
                                        <p:tgtEl>
                                          <p:spTgt spid="852"/>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856"/>
                                        </p:tgtEl>
                                        <p:attrNameLst>
                                          <p:attrName>style.visibility</p:attrName>
                                        </p:attrNameLst>
                                      </p:cBhvr>
                                      <p:to>
                                        <p:strVal val="visible"/>
                                      </p:to>
                                    </p:set>
                                    <p:anim calcmode="lin" valueType="num">
                                      <p:cBhvr additive="base">
                                        <p:cTn id="14" dur="2000" fill="hold"/>
                                        <p:tgtEl>
                                          <p:spTgt spid="856"/>
                                        </p:tgtEl>
                                        <p:attrNameLst>
                                          <p:attrName>ppt_x</p:attrName>
                                        </p:attrNameLst>
                                      </p:cBhvr>
                                      <p:tavLst>
                                        <p:tav tm="0">
                                          <p:val>
                                            <p:strVal val="#ppt_x"/>
                                          </p:val>
                                        </p:tav>
                                        <p:tav tm="100000">
                                          <p:val>
                                            <p:strVal val="#ppt_x"/>
                                          </p:val>
                                        </p:tav>
                                      </p:tavLst>
                                    </p:anim>
                                    <p:anim calcmode="lin" valueType="num">
                                      <p:cBhvr additive="base">
                                        <p:cTn id="15" dur="2000" fill="hold"/>
                                        <p:tgtEl>
                                          <p:spTgt spid="856"/>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860"/>
                                        </p:tgtEl>
                                        <p:attrNameLst>
                                          <p:attrName>style.visibility</p:attrName>
                                        </p:attrNameLst>
                                      </p:cBhvr>
                                      <p:to>
                                        <p:strVal val="visible"/>
                                      </p:to>
                                    </p:set>
                                    <p:anim calcmode="lin" valueType="num">
                                      <p:cBhvr additive="base">
                                        <p:cTn id="18" dur="2000" fill="hold"/>
                                        <p:tgtEl>
                                          <p:spTgt spid="860"/>
                                        </p:tgtEl>
                                        <p:attrNameLst>
                                          <p:attrName>ppt_x</p:attrName>
                                        </p:attrNameLst>
                                      </p:cBhvr>
                                      <p:tavLst>
                                        <p:tav tm="0">
                                          <p:val>
                                            <p:strVal val="#ppt_x"/>
                                          </p:val>
                                        </p:tav>
                                        <p:tav tm="100000">
                                          <p:val>
                                            <p:strVal val="#ppt_x"/>
                                          </p:val>
                                        </p:tav>
                                      </p:tavLst>
                                    </p:anim>
                                    <p:anim calcmode="lin" valueType="num">
                                      <p:cBhvr additive="base">
                                        <p:cTn id="19" dur="2000" fill="hold"/>
                                        <p:tgtEl>
                                          <p:spTgt spid="86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864"/>
                                        </p:tgtEl>
                                        <p:attrNameLst>
                                          <p:attrName>style.visibility</p:attrName>
                                        </p:attrNameLst>
                                      </p:cBhvr>
                                      <p:to>
                                        <p:strVal val="visible"/>
                                      </p:to>
                                    </p:set>
                                    <p:anim calcmode="lin" valueType="num">
                                      <p:cBhvr additive="base">
                                        <p:cTn id="22" dur="2000" fill="hold"/>
                                        <p:tgtEl>
                                          <p:spTgt spid="864"/>
                                        </p:tgtEl>
                                        <p:attrNameLst>
                                          <p:attrName>ppt_x</p:attrName>
                                        </p:attrNameLst>
                                      </p:cBhvr>
                                      <p:tavLst>
                                        <p:tav tm="0">
                                          <p:val>
                                            <p:strVal val="#ppt_x"/>
                                          </p:val>
                                        </p:tav>
                                        <p:tav tm="100000">
                                          <p:val>
                                            <p:strVal val="#ppt_x"/>
                                          </p:val>
                                        </p:tav>
                                      </p:tavLst>
                                    </p:anim>
                                    <p:anim calcmode="lin" valueType="num">
                                      <p:cBhvr additive="base">
                                        <p:cTn id="23" dur="2000" fill="hold"/>
                                        <p:tgtEl>
                                          <p:spTgt spid="86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68"/>
                                        </p:tgtEl>
                                        <p:attrNameLst>
                                          <p:attrName>style.visibility</p:attrName>
                                        </p:attrNameLst>
                                      </p:cBhvr>
                                      <p:to>
                                        <p:strVal val="visible"/>
                                      </p:to>
                                    </p:set>
                                    <p:anim calcmode="lin" valueType="num">
                                      <p:cBhvr additive="base">
                                        <p:cTn id="26" dur="2000" fill="hold"/>
                                        <p:tgtEl>
                                          <p:spTgt spid="868"/>
                                        </p:tgtEl>
                                        <p:attrNameLst>
                                          <p:attrName>ppt_x</p:attrName>
                                        </p:attrNameLst>
                                      </p:cBhvr>
                                      <p:tavLst>
                                        <p:tav tm="0">
                                          <p:val>
                                            <p:strVal val="#ppt_x"/>
                                          </p:val>
                                        </p:tav>
                                        <p:tav tm="100000">
                                          <p:val>
                                            <p:strVal val="#ppt_x"/>
                                          </p:val>
                                        </p:tav>
                                      </p:tavLst>
                                    </p:anim>
                                    <p:anim calcmode="lin" valueType="num">
                                      <p:cBhvr additive="base">
                                        <p:cTn id="27" dur="2000" fill="hold"/>
                                        <p:tgtEl>
                                          <p:spTgt spid="8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pic>
        <p:nvPicPr>
          <p:cNvPr id="878" name="Google Shape;878;g253fa14b5a6_0_1153"/>
          <p:cNvPicPr preferRelativeResize="0"/>
          <p:nvPr/>
        </p:nvPicPr>
        <p:blipFill rotWithShape="1">
          <a:blip r:embed="rId3">
            <a:alphaModFix/>
          </a:blip>
          <a:srcRect l="-31098" r="31327"/>
          <a:stretch/>
        </p:blipFill>
        <p:spPr>
          <a:xfrm>
            <a:off x="1506575" y="789"/>
            <a:ext cx="7714755" cy="5141928"/>
          </a:xfrm>
          <a:prstGeom prst="rect">
            <a:avLst/>
          </a:prstGeom>
          <a:noFill/>
          <a:ln>
            <a:noFill/>
          </a:ln>
        </p:spPr>
      </p:pic>
      <p:sp>
        <p:nvSpPr>
          <p:cNvPr id="879" name="Google Shape;879;g253fa14b5a6_0_1153"/>
          <p:cNvSpPr/>
          <p:nvPr/>
        </p:nvSpPr>
        <p:spPr>
          <a:xfrm>
            <a:off x="0" y="0"/>
            <a:ext cx="4677300" cy="5145000"/>
          </a:xfrm>
          <a:prstGeom prst="rect">
            <a:avLst/>
          </a:prstGeom>
          <a:solidFill>
            <a:srgbClr val="00081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70000"/>
              </a:lnSpc>
              <a:spcBef>
                <a:spcPts val="0"/>
              </a:spcBef>
              <a:spcAft>
                <a:spcPts val="0"/>
              </a:spcAft>
              <a:buClr>
                <a:srgbClr val="000000"/>
              </a:buClr>
              <a:buSzPts val="4400"/>
              <a:buFont typeface="Arial"/>
              <a:buNone/>
            </a:pPr>
            <a:endParaRPr sz="4400" b="1" i="0" u="none" strike="noStrike" cap="none">
              <a:solidFill>
                <a:schemeClr val="lt1"/>
              </a:solidFill>
              <a:latin typeface="Helvetica Neue"/>
              <a:ea typeface="Helvetica Neue"/>
              <a:cs typeface="Helvetica Neue"/>
              <a:sym typeface="Helvetica Neue"/>
            </a:endParaRPr>
          </a:p>
        </p:txBody>
      </p:sp>
      <p:pic>
        <p:nvPicPr>
          <p:cNvPr id="880" name="Google Shape;880;g253fa14b5a6_0_1153"/>
          <p:cNvPicPr preferRelativeResize="0"/>
          <p:nvPr/>
        </p:nvPicPr>
        <p:blipFill rotWithShape="1">
          <a:blip r:embed="rId4">
            <a:alphaModFix/>
          </a:blip>
          <a:srcRect/>
          <a:stretch/>
        </p:blipFill>
        <p:spPr>
          <a:xfrm>
            <a:off x="8372235" y="198573"/>
            <a:ext cx="603847" cy="461119"/>
          </a:xfrm>
          <a:prstGeom prst="rect">
            <a:avLst/>
          </a:prstGeom>
          <a:noFill/>
          <a:ln>
            <a:noFill/>
          </a:ln>
        </p:spPr>
      </p:pic>
      <p:sp>
        <p:nvSpPr>
          <p:cNvPr id="881" name="Google Shape;881;g253fa14b5a6_0_1153"/>
          <p:cNvSpPr txBox="1"/>
          <p:nvPr/>
        </p:nvSpPr>
        <p:spPr>
          <a:xfrm>
            <a:off x="431809" y="1803868"/>
            <a:ext cx="6088500" cy="5256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rgbClr val="000000"/>
              </a:buClr>
              <a:buSzPts val="4100"/>
              <a:buFont typeface="Arial"/>
              <a:buNone/>
            </a:pPr>
            <a:r>
              <a:rPr lang="en-US" sz="3900" b="0" i="0" u="none" strike="noStrike" cap="none">
                <a:solidFill>
                  <a:schemeClr val="lt1"/>
                </a:solidFill>
                <a:latin typeface="Arial"/>
                <a:ea typeface="Arial"/>
                <a:cs typeface="Arial"/>
                <a:sym typeface="Arial"/>
              </a:rPr>
              <a:t>TRENDS IN </a:t>
            </a:r>
            <a:endParaRPr sz="3900" b="0" i="0" u="none" strike="noStrike" cap="none">
              <a:solidFill>
                <a:schemeClr val="lt1"/>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4100"/>
              <a:buFont typeface="Arial"/>
              <a:buNone/>
            </a:pPr>
            <a:r>
              <a:rPr lang="en-US" sz="3900" b="0" i="0" u="none" strike="noStrike" cap="none">
                <a:solidFill>
                  <a:schemeClr val="lt1"/>
                </a:solidFill>
                <a:latin typeface="Arial"/>
                <a:ea typeface="Arial"/>
                <a:cs typeface="Arial"/>
                <a:sym typeface="Arial"/>
              </a:rPr>
              <a:t>PEACE</a:t>
            </a:r>
            <a:endParaRPr sz="300" b="0" i="0" u="none" strike="noStrike" cap="none">
              <a:solidFill>
                <a:schemeClr val="lt1"/>
              </a:solidFill>
              <a:latin typeface="Arial"/>
              <a:ea typeface="Arial"/>
              <a:cs typeface="Arial"/>
              <a:sym typeface="Arial"/>
            </a:endParaRPr>
          </a:p>
        </p:txBody>
      </p:sp>
      <p:cxnSp>
        <p:nvCxnSpPr>
          <p:cNvPr id="882" name="Google Shape;882;g253fa14b5a6_0_1153"/>
          <p:cNvCxnSpPr/>
          <p:nvPr/>
        </p:nvCxnSpPr>
        <p:spPr>
          <a:xfrm>
            <a:off x="947747" y="2889343"/>
            <a:ext cx="0" cy="871800"/>
          </a:xfrm>
          <a:prstGeom prst="straightConnector1">
            <a:avLst/>
          </a:prstGeom>
          <a:noFill/>
          <a:ln w="19050" cap="flat" cmpd="sng">
            <a:solidFill>
              <a:schemeClr val="lt1"/>
            </a:solidFill>
            <a:prstDash val="solid"/>
            <a:miter lim="800000"/>
            <a:headEnd type="none" w="sm" len="sm"/>
            <a:tailEnd type="none" w="sm" len="sm"/>
          </a:ln>
        </p:spPr>
      </p:cxnSp>
      <p:sp>
        <p:nvSpPr>
          <p:cNvPr id="883" name="Google Shape;883;g253fa14b5a6_0_1153"/>
          <p:cNvSpPr txBox="1"/>
          <p:nvPr/>
        </p:nvSpPr>
        <p:spPr>
          <a:xfrm>
            <a:off x="481025" y="4002350"/>
            <a:ext cx="3210900" cy="7494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15 year trends</a:t>
            </a:r>
            <a:endParaRPr sz="1500" b="0" i="0" u="none" strike="noStrike" cap="none">
              <a:solidFill>
                <a:schemeClr val="lt1"/>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Improvements &amp; deterorations </a:t>
            </a:r>
            <a:endParaRPr sz="1500" b="0" i="0" u="none" strike="noStrike" cap="none">
              <a:solidFill>
                <a:schemeClr val="lt1"/>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Conflict &amp; militarisation trends </a:t>
            </a:r>
            <a:endParaRPr sz="1500" b="0" i="0" u="none" strike="noStrike" cap="non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pic>
        <p:nvPicPr>
          <p:cNvPr id="889" name="Google Shape;889;g253ae4fee85_3_134"/>
          <p:cNvPicPr preferRelativeResize="0"/>
          <p:nvPr/>
        </p:nvPicPr>
        <p:blipFill rotWithShape="1">
          <a:blip r:embed="rId3">
            <a:alphaModFix/>
          </a:blip>
          <a:srcRect/>
          <a:stretch/>
        </p:blipFill>
        <p:spPr>
          <a:xfrm>
            <a:off x="1002375" y="617526"/>
            <a:ext cx="6962632" cy="3760379"/>
          </a:xfrm>
          <a:prstGeom prst="rect">
            <a:avLst/>
          </a:prstGeom>
          <a:noFill/>
          <a:ln>
            <a:noFill/>
          </a:ln>
        </p:spPr>
      </p:pic>
      <p:pic>
        <p:nvPicPr>
          <p:cNvPr id="890" name="Google Shape;890;g253ae4fee85_3_134"/>
          <p:cNvPicPr preferRelativeResize="0"/>
          <p:nvPr/>
        </p:nvPicPr>
        <p:blipFill rotWithShape="1">
          <a:blip r:embed="rId4">
            <a:alphaModFix/>
          </a:blip>
          <a:srcRect/>
          <a:stretch/>
        </p:blipFill>
        <p:spPr>
          <a:xfrm>
            <a:off x="8472432" y="146033"/>
            <a:ext cx="530175" cy="404859"/>
          </a:xfrm>
          <a:prstGeom prst="rect">
            <a:avLst/>
          </a:prstGeom>
          <a:noFill/>
          <a:ln>
            <a:noFill/>
          </a:ln>
        </p:spPr>
      </p:pic>
      <p:sp>
        <p:nvSpPr>
          <p:cNvPr id="891" name="Google Shape;891;g253ae4fee85_3_134"/>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892" name="Google Shape;892;g253ae4fee85_3_134"/>
          <p:cNvPicPr preferRelativeResize="0"/>
          <p:nvPr/>
        </p:nvPicPr>
        <p:blipFill rotWithShape="1">
          <a:blip r:embed="rId5">
            <a:alphaModFix/>
          </a:blip>
          <a:srcRect/>
          <a:stretch/>
        </p:blipFill>
        <p:spPr>
          <a:xfrm>
            <a:off x="193153" y="4984751"/>
            <a:ext cx="1646664" cy="84431"/>
          </a:xfrm>
          <a:prstGeom prst="rect">
            <a:avLst/>
          </a:prstGeom>
          <a:noFill/>
          <a:ln>
            <a:noFill/>
          </a:ln>
        </p:spPr>
      </p:pic>
      <p:sp>
        <p:nvSpPr>
          <p:cNvPr id="893" name="Google Shape;893;g253ae4fee85_3_134"/>
          <p:cNvSpPr txBox="1"/>
          <p:nvPr/>
        </p:nvSpPr>
        <p:spPr>
          <a:xfrm>
            <a:off x="516114" y="643351"/>
            <a:ext cx="5458200" cy="200400"/>
          </a:xfrm>
          <a:prstGeom prst="rect">
            <a:avLst/>
          </a:prstGeom>
          <a:noFill/>
          <a:ln>
            <a:noFill/>
          </a:ln>
        </p:spPr>
        <p:txBody>
          <a:bodyPr spcFirstLastPara="1" wrap="square" lIns="0" tIns="0" rIns="0" bIns="0" anchor="t" anchorCtr="0">
            <a:noAutofit/>
          </a:bodyPr>
          <a:lstStyle/>
          <a:p>
            <a:pPr marL="0" marR="0" lvl="2" indent="0" algn="l" rtl="0">
              <a:lnSpc>
                <a:spcPct val="90000"/>
              </a:lnSpc>
              <a:spcBef>
                <a:spcPts val="0"/>
              </a:spcBef>
              <a:spcAft>
                <a:spcPts val="0"/>
              </a:spcAft>
              <a:buClr>
                <a:srgbClr val="808080"/>
              </a:buClr>
              <a:buSzPts val="1100"/>
              <a:buFont typeface="Arial"/>
              <a:buNone/>
            </a:pPr>
            <a:r>
              <a:rPr lang="en-US" sz="1200" b="0" i="0" u="none" strike="noStrike" cap="none">
                <a:solidFill>
                  <a:srgbClr val="393939"/>
                </a:solidFill>
                <a:latin typeface="Arial"/>
                <a:ea typeface="Arial"/>
                <a:cs typeface="Arial"/>
                <a:sym typeface="Arial"/>
              </a:rPr>
              <a:t>Peacefulness has declined year on year for 13 of the last 15 years.</a:t>
            </a:r>
            <a:endParaRPr sz="1200" b="0" i="0" u="none" strike="noStrike" cap="none">
              <a:solidFill>
                <a:srgbClr val="393939"/>
              </a:solidFill>
              <a:latin typeface="Arial"/>
              <a:ea typeface="Arial"/>
              <a:cs typeface="Arial"/>
              <a:sym typeface="Arial"/>
            </a:endParaRPr>
          </a:p>
        </p:txBody>
      </p:sp>
      <p:sp>
        <p:nvSpPr>
          <p:cNvPr id="894" name="Google Shape;894;g253ae4fee85_3_134"/>
          <p:cNvSpPr txBox="1"/>
          <p:nvPr/>
        </p:nvSpPr>
        <p:spPr>
          <a:xfrm>
            <a:off x="516125" y="300925"/>
            <a:ext cx="4339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Peacefulness since 2008</a:t>
            </a:r>
            <a:endParaRPr sz="2000" b="0" i="0" u="none" strike="noStrike" cap="none">
              <a:solidFill>
                <a:schemeClr val="dk1"/>
              </a:solidFill>
              <a:latin typeface="Arial"/>
              <a:ea typeface="Arial"/>
              <a:cs typeface="Arial"/>
              <a:sym typeface="Arial"/>
            </a:endParaRPr>
          </a:p>
        </p:txBody>
      </p:sp>
      <p:cxnSp>
        <p:nvCxnSpPr>
          <p:cNvPr id="895" name="Google Shape;895;g253ae4fee85_3_134"/>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896" name="Google Shape;896;g253ae4fee85_3_134"/>
          <p:cNvSpPr txBox="1"/>
          <p:nvPr/>
        </p:nvSpPr>
        <p:spPr>
          <a:xfrm>
            <a:off x="1002375" y="4371700"/>
            <a:ext cx="3000000" cy="307800"/>
          </a:xfrm>
          <a:prstGeom prst="rect">
            <a:avLst/>
          </a:prstGeom>
          <a:noFill/>
          <a:ln>
            <a:noFill/>
          </a:ln>
        </p:spPr>
        <p:txBody>
          <a:bodyPr spcFirstLastPara="1" wrap="square" lIns="91425" tIns="91425" rIns="91425" bIns="91425" anchor="t" anchorCtr="0">
            <a:spAutoFit/>
          </a:bodyPr>
          <a:lstStyle/>
          <a:p>
            <a:pPr marL="0" marR="0" lvl="2" indent="0" algn="l" rtl="0">
              <a:lnSpc>
                <a:spcPct val="100000"/>
              </a:lnSpc>
              <a:spcBef>
                <a:spcPts val="0"/>
              </a:spcBef>
              <a:spcAft>
                <a:spcPts val="0"/>
              </a:spcAft>
              <a:buClr>
                <a:srgbClr val="000000"/>
              </a:buClr>
              <a:buSzPts val="800"/>
              <a:buFont typeface="Arial"/>
              <a:buNone/>
            </a:pPr>
            <a:r>
              <a:rPr lang="en-US" sz="800" b="0" i="0" u="none" strike="noStrike" cap="none">
                <a:solidFill>
                  <a:srgbClr val="393939"/>
                </a:solidFill>
                <a:latin typeface="Arial"/>
                <a:ea typeface="Arial"/>
                <a:cs typeface="Arial"/>
                <a:sym typeface="Arial"/>
              </a:rPr>
              <a:t>Source: IEP</a:t>
            </a:r>
            <a:endParaRPr sz="800" b="0" i="0" u="none" strike="noStrike" cap="none">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200F08CD-85FC-9EF1-9DF9-B4FD3D699176}"/>
              </a:ext>
            </a:extLst>
          </p:cNvPr>
          <p:cNvSpPr txBox="1"/>
          <p:nvPr/>
        </p:nvSpPr>
        <p:spPr>
          <a:xfrm>
            <a:off x="3287017" y="4291042"/>
            <a:ext cx="3910361" cy="307777"/>
          </a:xfrm>
          <a:prstGeom prst="rect">
            <a:avLst/>
          </a:prstGeom>
          <a:noFill/>
        </p:spPr>
        <p:txBody>
          <a:bodyPr wrap="square" rtlCol="0">
            <a:spAutoFit/>
          </a:bodyPr>
          <a:lstStyle/>
          <a:p>
            <a:r>
              <a:rPr lang="en-AU" i="1" dirty="0"/>
              <a:t>97 countries deteriorated while 66 improved</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89"/>
                                        </p:tgtEl>
                                        <p:attrNameLst>
                                          <p:attrName>style.visibility</p:attrName>
                                        </p:attrNameLst>
                                      </p:cBhvr>
                                      <p:to>
                                        <p:strVal val="visible"/>
                                      </p:to>
                                    </p:set>
                                    <p:animEffect transition="in" filter="wipe(left)">
                                      <p:cBhvr>
                                        <p:cTn id="7" dur="2000"/>
                                        <p:tgtEl>
                                          <p:spTgt spid="889"/>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pic>
        <p:nvPicPr>
          <p:cNvPr id="923" name="Google Shape;923;g253ae4fee85_3_174"/>
          <p:cNvPicPr preferRelativeResize="0"/>
          <p:nvPr/>
        </p:nvPicPr>
        <p:blipFill rotWithShape="1">
          <a:blip r:embed="rId3">
            <a:alphaModFix/>
          </a:blip>
          <a:srcRect/>
          <a:stretch/>
        </p:blipFill>
        <p:spPr>
          <a:xfrm>
            <a:off x="8472432" y="146033"/>
            <a:ext cx="530175" cy="404859"/>
          </a:xfrm>
          <a:prstGeom prst="rect">
            <a:avLst/>
          </a:prstGeom>
          <a:noFill/>
          <a:ln>
            <a:noFill/>
          </a:ln>
        </p:spPr>
      </p:pic>
      <p:sp>
        <p:nvSpPr>
          <p:cNvPr id="924" name="Google Shape;924;g253ae4fee85_3_174"/>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925" name="Google Shape;925;g253ae4fee85_3_174"/>
          <p:cNvPicPr preferRelativeResize="0"/>
          <p:nvPr/>
        </p:nvPicPr>
        <p:blipFill rotWithShape="1">
          <a:blip r:embed="rId4">
            <a:alphaModFix/>
          </a:blip>
          <a:srcRect/>
          <a:stretch/>
        </p:blipFill>
        <p:spPr>
          <a:xfrm>
            <a:off x="193153" y="4984751"/>
            <a:ext cx="1646664" cy="84431"/>
          </a:xfrm>
          <a:prstGeom prst="rect">
            <a:avLst/>
          </a:prstGeom>
          <a:noFill/>
          <a:ln>
            <a:noFill/>
          </a:ln>
        </p:spPr>
      </p:pic>
      <p:sp>
        <p:nvSpPr>
          <p:cNvPr id="926" name="Google Shape;926;g253ae4fee85_3_174"/>
          <p:cNvSpPr txBox="1"/>
          <p:nvPr/>
        </p:nvSpPr>
        <p:spPr>
          <a:xfrm>
            <a:off x="516125" y="300925"/>
            <a:ext cx="4339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Peace over the last 15 years </a:t>
            </a:r>
            <a:endParaRPr sz="2000" b="0" i="0" u="none" strike="noStrike" cap="none">
              <a:solidFill>
                <a:schemeClr val="dk1"/>
              </a:solidFill>
              <a:latin typeface="Arial"/>
              <a:ea typeface="Arial"/>
              <a:cs typeface="Arial"/>
              <a:sym typeface="Arial"/>
            </a:endParaRPr>
          </a:p>
        </p:txBody>
      </p:sp>
      <p:cxnSp>
        <p:nvCxnSpPr>
          <p:cNvPr id="927" name="Google Shape;927;g253ae4fee85_3_174"/>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928" name="Google Shape;928;g253ae4fee85_3_174"/>
          <p:cNvSpPr txBox="1"/>
          <p:nvPr/>
        </p:nvSpPr>
        <p:spPr>
          <a:xfrm>
            <a:off x="675427" y="873475"/>
            <a:ext cx="6422700" cy="200400"/>
          </a:xfrm>
          <a:prstGeom prst="rect">
            <a:avLst/>
          </a:prstGeom>
          <a:noFill/>
          <a:ln>
            <a:noFill/>
          </a:ln>
        </p:spPr>
        <p:txBody>
          <a:bodyPr spcFirstLastPara="1" wrap="square" lIns="0" tIns="0" rIns="0" bIns="0" anchor="t" anchorCtr="0">
            <a:noAutofit/>
          </a:bodyPr>
          <a:lstStyle/>
          <a:p>
            <a:pPr marL="457200" marR="0" lvl="0" indent="-304800" algn="l" rtl="0">
              <a:lnSpc>
                <a:spcPct val="90000"/>
              </a:lnSpc>
              <a:spcBef>
                <a:spcPts val="0"/>
              </a:spcBef>
              <a:spcAft>
                <a:spcPts val="0"/>
              </a:spcAft>
              <a:buClr>
                <a:srgbClr val="393939"/>
              </a:buClr>
              <a:buSzPts val="1200"/>
              <a:buFont typeface="Arial"/>
              <a:buChar char="●"/>
            </a:pPr>
            <a:r>
              <a:rPr lang="en-US" sz="1200" b="0" i="0" u="none" strike="noStrike" cap="none" err="1">
                <a:solidFill>
                  <a:srgbClr val="393939"/>
                </a:solidFill>
                <a:latin typeface="Arial"/>
                <a:ea typeface="Arial"/>
                <a:cs typeface="Arial"/>
                <a:sym typeface="Arial"/>
              </a:rPr>
              <a:t>Militarisation</a:t>
            </a:r>
            <a:r>
              <a:rPr lang="en-US" sz="1200" b="0" i="0" u="none" strike="noStrike" cap="none">
                <a:solidFill>
                  <a:srgbClr val="393939"/>
                </a:solidFill>
                <a:latin typeface="Arial"/>
                <a:ea typeface="Arial"/>
                <a:cs typeface="Arial"/>
                <a:sym typeface="Arial"/>
              </a:rPr>
              <a:t> was the only domain to improve since 2008. Ongoing conflict deteriorated substantially since the mid 2010s.</a:t>
            </a:r>
            <a:endParaRPr sz="1200" b="0" i="0" u="none" strike="noStrike" cap="none">
              <a:solidFill>
                <a:srgbClr val="393939"/>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200"/>
              <a:buFont typeface="Arial"/>
              <a:buNone/>
            </a:pPr>
            <a:endParaRPr sz="1200" b="0" i="0" u="none" strike="noStrike" cap="none">
              <a:solidFill>
                <a:srgbClr val="393939"/>
              </a:solidFill>
              <a:latin typeface="Arial"/>
              <a:ea typeface="Arial"/>
              <a:cs typeface="Arial"/>
              <a:sym typeface="Arial"/>
            </a:endParaRPr>
          </a:p>
          <a:p>
            <a:pPr marL="0" marR="0" lvl="2" indent="0" algn="l" rtl="0">
              <a:lnSpc>
                <a:spcPct val="90000"/>
              </a:lnSpc>
              <a:spcBef>
                <a:spcPts val="0"/>
              </a:spcBef>
              <a:spcAft>
                <a:spcPts val="0"/>
              </a:spcAft>
              <a:buClr>
                <a:srgbClr val="808080"/>
              </a:buClr>
              <a:buSzPts val="1100"/>
              <a:buFont typeface="Arial"/>
              <a:buNone/>
            </a:pPr>
            <a:endParaRPr sz="1200" b="0" i="0" u="none" strike="noStrike" cap="none">
              <a:solidFill>
                <a:srgbClr val="393939"/>
              </a:solidFill>
              <a:latin typeface="Arial"/>
              <a:ea typeface="Arial"/>
              <a:cs typeface="Arial"/>
              <a:sym typeface="Arial"/>
            </a:endParaRPr>
          </a:p>
        </p:txBody>
      </p:sp>
      <p:pic>
        <p:nvPicPr>
          <p:cNvPr id="929" name="Google Shape;929;g253ae4fee85_3_174"/>
          <p:cNvPicPr preferRelativeResize="0"/>
          <p:nvPr/>
        </p:nvPicPr>
        <p:blipFill rotWithShape="1">
          <a:blip r:embed="rId5">
            <a:alphaModFix/>
          </a:blip>
          <a:srcRect/>
          <a:stretch/>
        </p:blipFill>
        <p:spPr>
          <a:xfrm>
            <a:off x="326400" y="1452400"/>
            <a:ext cx="8559801" cy="2837554"/>
          </a:xfrm>
          <a:prstGeom prst="rect">
            <a:avLst/>
          </a:prstGeom>
          <a:noFill/>
          <a:ln>
            <a:noFill/>
          </a:ln>
        </p:spPr>
      </p:pic>
      <p:sp>
        <p:nvSpPr>
          <p:cNvPr id="930" name="Google Shape;930;g253ae4fee85_3_174"/>
          <p:cNvSpPr txBox="1"/>
          <p:nvPr/>
        </p:nvSpPr>
        <p:spPr>
          <a:xfrm>
            <a:off x="1002375" y="4371700"/>
            <a:ext cx="3000000" cy="307800"/>
          </a:xfrm>
          <a:prstGeom prst="rect">
            <a:avLst/>
          </a:prstGeom>
          <a:noFill/>
          <a:ln>
            <a:noFill/>
          </a:ln>
        </p:spPr>
        <p:txBody>
          <a:bodyPr spcFirstLastPara="1" wrap="square" lIns="91425" tIns="91425" rIns="91425" bIns="91425" anchor="t" anchorCtr="0">
            <a:spAutoFit/>
          </a:bodyPr>
          <a:lstStyle/>
          <a:p>
            <a:pPr marL="0" marR="0" lvl="2" indent="0" algn="l" rtl="0">
              <a:lnSpc>
                <a:spcPct val="100000"/>
              </a:lnSpc>
              <a:spcBef>
                <a:spcPts val="0"/>
              </a:spcBef>
              <a:spcAft>
                <a:spcPts val="0"/>
              </a:spcAft>
              <a:buClr>
                <a:srgbClr val="000000"/>
              </a:buClr>
              <a:buSzPts val="800"/>
              <a:buFont typeface="Arial"/>
              <a:buNone/>
            </a:pPr>
            <a:r>
              <a:rPr lang="en-US" sz="800" b="0" i="0" u="none" strike="noStrike" cap="none">
                <a:solidFill>
                  <a:srgbClr val="393939"/>
                </a:solidFill>
                <a:latin typeface="Arial"/>
                <a:ea typeface="Arial"/>
                <a:cs typeface="Arial"/>
                <a:sym typeface="Arial"/>
              </a:rPr>
              <a:t>Source: IEP</a:t>
            </a:r>
            <a:endParaRPr sz="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29"/>
                                        </p:tgtEl>
                                        <p:attrNameLst>
                                          <p:attrName>style.visibility</p:attrName>
                                        </p:attrNameLst>
                                      </p:cBhvr>
                                      <p:to>
                                        <p:strVal val="visible"/>
                                      </p:to>
                                    </p:set>
                                    <p:animEffect transition="in" filter="wipe(left)">
                                      <p:cBhvr>
                                        <p:cTn id="7" dur="2000"/>
                                        <p:tgtEl>
                                          <p:spTgt spid="9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pic>
        <p:nvPicPr>
          <p:cNvPr id="937" name="Google Shape;937;g253ae4fee85_3_194"/>
          <p:cNvPicPr preferRelativeResize="0"/>
          <p:nvPr/>
        </p:nvPicPr>
        <p:blipFill rotWithShape="1">
          <a:blip r:embed="rId4">
            <a:alphaModFix/>
          </a:blip>
          <a:srcRect/>
          <a:stretch/>
        </p:blipFill>
        <p:spPr>
          <a:xfrm>
            <a:off x="8472432" y="146033"/>
            <a:ext cx="530175" cy="404859"/>
          </a:xfrm>
          <a:prstGeom prst="rect">
            <a:avLst/>
          </a:prstGeom>
          <a:noFill/>
          <a:ln>
            <a:noFill/>
          </a:ln>
        </p:spPr>
      </p:pic>
      <p:sp>
        <p:nvSpPr>
          <p:cNvPr id="938" name="Google Shape;938;g253ae4fee85_3_194"/>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939" name="Google Shape;939;g253ae4fee85_3_194"/>
          <p:cNvPicPr preferRelativeResize="0"/>
          <p:nvPr/>
        </p:nvPicPr>
        <p:blipFill rotWithShape="1">
          <a:blip r:embed="rId5">
            <a:alphaModFix/>
          </a:blip>
          <a:srcRect/>
          <a:stretch/>
        </p:blipFill>
        <p:spPr>
          <a:xfrm>
            <a:off x="193153" y="4984751"/>
            <a:ext cx="1646664" cy="84431"/>
          </a:xfrm>
          <a:prstGeom prst="rect">
            <a:avLst/>
          </a:prstGeom>
          <a:noFill/>
          <a:ln>
            <a:noFill/>
          </a:ln>
        </p:spPr>
      </p:pic>
      <p:sp>
        <p:nvSpPr>
          <p:cNvPr id="942" name="Google Shape;942;g253ae4fee85_3_194"/>
          <p:cNvSpPr txBox="1"/>
          <p:nvPr/>
        </p:nvSpPr>
        <p:spPr>
          <a:xfrm>
            <a:off x="231238" y="808550"/>
            <a:ext cx="7880400" cy="416100"/>
          </a:xfrm>
          <a:prstGeom prst="rect">
            <a:avLst/>
          </a:prstGeom>
          <a:noFill/>
          <a:ln>
            <a:noFill/>
          </a:ln>
        </p:spPr>
        <p:txBody>
          <a:bodyPr spcFirstLastPara="1" wrap="square" lIns="0" tIns="0" rIns="0" bIns="0" anchor="t" anchorCtr="0">
            <a:noAutofit/>
          </a:bodyPr>
          <a:lstStyle/>
          <a:p>
            <a:pPr marL="0" marR="0" lvl="2" indent="0" algn="l" rtl="0">
              <a:lnSpc>
                <a:spcPct val="90000"/>
              </a:lnSpc>
              <a:spcBef>
                <a:spcPts val="0"/>
              </a:spcBef>
              <a:spcAft>
                <a:spcPts val="0"/>
              </a:spcAft>
              <a:buClr>
                <a:srgbClr val="808080"/>
              </a:buClr>
              <a:buSzPts val="1100"/>
              <a:buFont typeface="Arial"/>
              <a:buNone/>
            </a:pPr>
            <a:endParaRPr sz="1200" b="0" i="0" u="none" strike="noStrike" cap="none">
              <a:solidFill>
                <a:srgbClr val="393939"/>
              </a:solidFill>
              <a:latin typeface="Arial"/>
              <a:ea typeface="Arial"/>
              <a:cs typeface="Arial"/>
              <a:sym typeface="Arial"/>
            </a:endParaRPr>
          </a:p>
        </p:txBody>
      </p:sp>
      <p:sp>
        <p:nvSpPr>
          <p:cNvPr id="943" name="Google Shape;943;g253ae4fee85_3_194"/>
          <p:cNvSpPr txBox="1"/>
          <p:nvPr/>
        </p:nvSpPr>
        <p:spPr>
          <a:xfrm>
            <a:off x="516127" y="643350"/>
            <a:ext cx="6422700" cy="200400"/>
          </a:xfrm>
          <a:prstGeom prst="rect">
            <a:avLst/>
          </a:prstGeom>
          <a:noFill/>
          <a:ln>
            <a:noFill/>
          </a:ln>
        </p:spPr>
        <p:txBody>
          <a:bodyPr spcFirstLastPara="1" wrap="square" lIns="0" tIns="0" rIns="0" bIns="0" anchor="t" anchorCtr="0">
            <a:noAutofit/>
          </a:bodyPr>
          <a:lstStyle/>
          <a:p>
            <a:pPr marL="0" marR="0" lvl="2" indent="0" algn="l" rtl="0">
              <a:lnSpc>
                <a:spcPct val="90000"/>
              </a:lnSpc>
              <a:spcBef>
                <a:spcPts val="0"/>
              </a:spcBef>
              <a:spcAft>
                <a:spcPts val="0"/>
              </a:spcAft>
              <a:buClr>
                <a:srgbClr val="808080"/>
              </a:buClr>
              <a:buSzPts val="1100"/>
              <a:buFont typeface="Arial"/>
              <a:buNone/>
            </a:pPr>
            <a:r>
              <a:rPr lang="en-US" sz="1200" b="0" i="0" u="none" strike="noStrike" cap="none">
                <a:solidFill>
                  <a:srgbClr val="393939"/>
                </a:solidFill>
                <a:latin typeface="Arial"/>
                <a:ea typeface="Arial"/>
                <a:cs typeface="Arial"/>
                <a:sym typeface="Arial"/>
              </a:rPr>
              <a:t>The Violent Demonstrations and External Conflicts fought indicators both deteriorated by more than 50 per cent since 2008</a:t>
            </a:r>
            <a:endParaRPr sz="1200" b="0" i="0" u="none" strike="noStrike" cap="none">
              <a:solidFill>
                <a:srgbClr val="393939"/>
              </a:solidFill>
              <a:latin typeface="Arial"/>
              <a:ea typeface="Arial"/>
              <a:cs typeface="Arial"/>
              <a:sym typeface="Arial"/>
            </a:endParaRPr>
          </a:p>
          <a:p>
            <a:pPr marL="0" marR="0" lvl="2" indent="0" algn="l" rtl="0">
              <a:lnSpc>
                <a:spcPct val="90000"/>
              </a:lnSpc>
              <a:spcBef>
                <a:spcPts val="0"/>
              </a:spcBef>
              <a:spcAft>
                <a:spcPts val="0"/>
              </a:spcAft>
              <a:buClr>
                <a:srgbClr val="808080"/>
              </a:buClr>
              <a:buSzPts val="1100"/>
              <a:buFont typeface="Arial"/>
              <a:buNone/>
            </a:pPr>
            <a:endParaRPr sz="1200" b="0" i="0" u="none" strike="noStrike" cap="none">
              <a:solidFill>
                <a:srgbClr val="393939"/>
              </a:solidFill>
              <a:latin typeface="Arial"/>
              <a:ea typeface="Arial"/>
              <a:cs typeface="Arial"/>
              <a:sym typeface="Arial"/>
            </a:endParaRPr>
          </a:p>
        </p:txBody>
      </p:sp>
      <p:sp>
        <p:nvSpPr>
          <p:cNvPr id="944" name="Google Shape;944;g253ae4fee85_3_194"/>
          <p:cNvSpPr txBox="1"/>
          <p:nvPr/>
        </p:nvSpPr>
        <p:spPr>
          <a:xfrm>
            <a:off x="516125" y="300925"/>
            <a:ext cx="50715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Changes in indicator scores, 2008 - 2023</a:t>
            </a:r>
            <a:endParaRPr sz="2000" b="0" i="0" u="none" strike="noStrike" cap="none">
              <a:solidFill>
                <a:schemeClr val="dk1"/>
              </a:solidFill>
              <a:latin typeface="Arial"/>
              <a:ea typeface="Arial"/>
              <a:cs typeface="Arial"/>
              <a:sym typeface="Arial"/>
            </a:endParaRPr>
          </a:p>
        </p:txBody>
      </p:sp>
      <p:cxnSp>
        <p:nvCxnSpPr>
          <p:cNvPr id="945" name="Google Shape;945;g253ae4fee85_3_194"/>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graphicFrame>
        <p:nvGraphicFramePr>
          <p:cNvPr id="2" name="Chart 1">
            <a:extLst>
              <a:ext uri="{FF2B5EF4-FFF2-40B4-BE49-F238E27FC236}">
                <a16:creationId xmlns:a16="http://schemas.microsoft.com/office/drawing/2014/main" id="{DE5A60E6-8AA8-40E6-900F-61533285984D}"/>
              </a:ext>
            </a:extLst>
          </p:cNvPr>
          <p:cNvGraphicFramePr>
            <a:graphicFrameLocks/>
          </p:cNvGraphicFramePr>
          <p:nvPr>
            <p:extLst>
              <p:ext uri="{D42A27DB-BD31-4B8C-83A1-F6EECF244321}">
                <p14:modId xmlns:p14="http://schemas.microsoft.com/office/powerpoint/2010/main" val="1450881311"/>
              </p:ext>
            </p:extLst>
          </p:nvPr>
        </p:nvGraphicFramePr>
        <p:xfrm>
          <a:off x="1313381" y="1008950"/>
          <a:ext cx="5760000" cy="3600000"/>
        </p:xfrm>
        <a:graphic>
          <a:graphicData uri="http://schemas.openxmlformats.org/drawingml/2006/chart">
            <c:chart xmlns:c="http://schemas.openxmlformats.org/drawingml/2006/chart" xmlns:r="http://schemas.openxmlformats.org/officeDocument/2006/relationships" r:id="rId6"/>
          </a:graphicData>
        </a:graphic>
      </p:graphicFrame>
      <p:sp>
        <p:nvSpPr>
          <p:cNvPr id="3" name="Google Shape;940;g253ae4fee85_3_194">
            <a:extLst>
              <a:ext uri="{FF2B5EF4-FFF2-40B4-BE49-F238E27FC236}">
                <a16:creationId xmlns:a16="http://schemas.microsoft.com/office/drawing/2014/main" id="{C3ED81D9-C70C-3865-DA9C-B582E0D03DBB}"/>
              </a:ext>
            </a:extLst>
          </p:cNvPr>
          <p:cNvSpPr txBox="1"/>
          <p:nvPr/>
        </p:nvSpPr>
        <p:spPr>
          <a:xfrm>
            <a:off x="2959504" y="4404881"/>
            <a:ext cx="13437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Arial"/>
                <a:ea typeface="Arial"/>
                <a:cs typeface="Arial"/>
                <a:sym typeface="Arial"/>
              </a:rPr>
              <a:t>←More Peaceful</a:t>
            </a:r>
            <a:endParaRPr sz="1000" b="1" i="0" u="none" strike="noStrike" cap="none">
              <a:solidFill>
                <a:schemeClr val="dk1"/>
              </a:solidFill>
              <a:latin typeface="Arial"/>
              <a:ea typeface="Arial"/>
              <a:cs typeface="Arial"/>
              <a:sym typeface="Arial"/>
            </a:endParaRPr>
          </a:p>
        </p:txBody>
      </p:sp>
      <p:sp>
        <p:nvSpPr>
          <p:cNvPr id="4" name="Google Shape;941;g253ae4fee85_3_194">
            <a:extLst>
              <a:ext uri="{FF2B5EF4-FFF2-40B4-BE49-F238E27FC236}">
                <a16:creationId xmlns:a16="http://schemas.microsoft.com/office/drawing/2014/main" id="{BEF26C05-F38D-73BE-7644-E321A322CF60}"/>
              </a:ext>
            </a:extLst>
          </p:cNvPr>
          <p:cNvSpPr txBox="1"/>
          <p:nvPr/>
        </p:nvSpPr>
        <p:spPr>
          <a:xfrm>
            <a:off x="4571991" y="4404881"/>
            <a:ext cx="13437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Arial"/>
                <a:ea typeface="Arial"/>
                <a:cs typeface="Arial"/>
                <a:sym typeface="Arial"/>
              </a:rPr>
              <a:t>Less Peaceful→</a:t>
            </a:r>
            <a:endParaRPr sz="1000" b="1"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pic>
        <p:nvPicPr>
          <p:cNvPr id="1263" name="Google Shape;1263;g253ae4fee85_3_1127"/>
          <p:cNvPicPr preferRelativeResize="0"/>
          <p:nvPr/>
        </p:nvPicPr>
        <p:blipFill rotWithShape="1">
          <a:blip r:embed="rId3">
            <a:alphaModFix/>
          </a:blip>
          <a:srcRect/>
          <a:stretch/>
        </p:blipFill>
        <p:spPr>
          <a:xfrm>
            <a:off x="8472432" y="146033"/>
            <a:ext cx="530175" cy="404859"/>
          </a:xfrm>
          <a:prstGeom prst="rect">
            <a:avLst/>
          </a:prstGeom>
          <a:noFill/>
          <a:ln>
            <a:noFill/>
          </a:ln>
        </p:spPr>
      </p:pic>
      <p:sp>
        <p:nvSpPr>
          <p:cNvPr id="1264" name="Google Shape;1264;g253ae4fee85_3_1127"/>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265" name="Google Shape;1265;g253ae4fee85_3_1127"/>
          <p:cNvPicPr preferRelativeResize="0"/>
          <p:nvPr/>
        </p:nvPicPr>
        <p:blipFill rotWithShape="1">
          <a:blip r:embed="rId4">
            <a:alphaModFix/>
          </a:blip>
          <a:srcRect/>
          <a:stretch/>
        </p:blipFill>
        <p:spPr>
          <a:xfrm>
            <a:off x="193153" y="4984751"/>
            <a:ext cx="1646664" cy="84431"/>
          </a:xfrm>
          <a:prstGeom prst="rect">
            <a:avLst/>
          </a:prstGeom>
          <a:noFill/>
          <a:ln>
            <a:noFill/>
          </a:ln>
        </p:spPr>
      </p:pic>
      <p:grpSp>
        <p:nvGrpSpPr>
          <p:cNvPr id="1266" name="Google Shape;1266;g253ae4fee85_3_1127"/>
          <p:cNvGrpSpPr/>
          <p:nvPr/>
        </p:nvGrpSpPr>
        <p:grpSpPr>
          <a:xfrm>
            <a:off x="1200736" y="1697050"/>
            <a:ext cx="6166046" cy="3065876"/>
            <a:chOff x="1200736" y="1697050"/>
            <a:chExt cx="6166046" cy="3065876"/>
          </a:xfrm>
        </p:grpSpPr>
        <p:sp>
          <p:nvSpPr>
            <p:cNvPr id="1267" name="Google Shape;1267;g253ae4fee85_3_1127"/>
            <p:cNvSpPr txBox="1"/>
            <p:nvPr/>
          </p:nvSpPr>
          <p:spPr>
            <a:xfrm>
              <a:off x="3398363" y="4487526"/>
              <a:ext cx="39684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700"/>
                <a:buFont typeface="Arial"/>
                <a:buNone/>
              </a:pPr>
              <a:r>
                <a:rPr lang="en-US" sz="1000" b="1" i="0" u="none" strike="noStrike" cap="none">
                  <a:solidFill>
                    <a:srgbClr val="000000"/>
                  </a:solidFill>
                  <a:latin typeface="Arial"/>
                  <a:ea typeface="Arial"/>
                  <a:cs typeface="Arial"/>
                  <a:sym typeface="Arial"/>
                </a:rPr>
                <a:t>Total Battle Deaths, 2000 - 2022</a:t>
              </a:r>
              <a:endParaRPr sz="1000" b="0" i="0" u="none" strike="noStrike" cap="none">
                <a:solidFill>
                  <a:srgbClr val="000000"/>
                </a:solidFill>
                <a:latin typeface="Arial"/>
                <a:ea typeface="Arial"/>
                <a:cs typeface="Arial"/>
                <a:sym typeface="Arial"/>
              </a:endParaRPr>
            </a:p>
          </p:txBody>
        </p:sp>
        <p:sp>
          <p:nvSpPr>
            <p:cNvPr id="1268" name="Google Shape;1268;g253ae4fee85_3_1127"/>
            <p:cNvSpPr txBox="1"/>
            <p:nvPr/>
          </p:nvSpPr>
          <p:spPr>
            <a:xfrm>
              <a:off x="1200736" y="4341542"/>
              <a:ext cx="1390800" cy="200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Source: UCDP</a:t>
              </a:r>
              <a:endParaRPr sz="700" b="0" i="0" u="none" strike="noStrike" cap="none">
                <a:solidFill>
                  <a:schemeClr val="dk1"/>
                </a:solidFill>
                <a:latin typeface="Arial"/>
                <a:ea typeface="Arial"/>
                <a:cs typeface="Arial"/>
                <a:sym typeface="Arial"/>
              </a:endParaRPr>
            </a:p>
          </p:txBody>
        </p:sp>
        <p:pic>
          <p:nvPicPr>
            <p:cNvPr id="1269" name="Google Shape;1269;g253ae4fee85_3_1127"/>
            <p:cNvPicPr preferRelativeResize="0"/>
            <p:nvPr/>
          </p:nvPicPr>
          <p:blipFill rotWithShape="1">
            <a:blip r:embed="rId5">
              <a:alphaModFix/>
            </a:blip>
            <a:srcRect/>
            <a:stretch/>
          </p:blipFill>
          <p:spPr>
            <a:xfrm>
              <a:off x="1299282" y="1697050"/>
              <a:ext cx="6067500" cy="2644500"/>
            </a:xfrm>
            <a:prstGeom prst="rect">
              <a:avLst/>
            </a:prstGeom>
            <a:noFill/>
            <a:ln>
              <a:noFill/>
            </a:ln>
          </p:spPr>
        </p:pic>
      </p:grpSp>
      <p:cxnSp>
        <p:nvCxnSpPr>
          <p:cNvPr id="1270" name="Google Shape;1270;g253ae4fee85_3_1127"/>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1271" name="Google Shape;1271;g253ae4fee85_3_1127"/>
          <p:cNvSpPr txBox="1"/>
          <p:nvPr/>
        </p:nvSpPr>
        <p:spPr>
          <a:xfrm>
            <a:off x="616325" y="797987"/>
            <a:ext cx="7154400" cy="338700"/>
          </a:xfrm>
          <a:prstGeom prst="rect">
            <a:avLst/>
          </a:prstGeom>
          <a:noFill/>
          <a:ln>
            <a:noFill/>
          </a:ln>
        </p:spPr>
        <p:txBody>
          <a:bodyPr spcFirstLastPara="1" wrap="square" lIns="0" tIns="0" rIns="0" bIns="0" anchor="t" anchorCtr="0">
            <a:noAutofit/>
          </a:bodyPr>
          <a:lstStyle/>
          <a:p>
            <a:pPr marL="457200" marR="0" lvl="0" indent="-304800" algn="l" rtl="0">
              <a:lnSpc>
                <a:spcPct val="100000"/>
              </a:lnSpc>
              <a:spcBef>
                <a:spcPts val="0"/>
              </a:spcBef>
              <a:spcAft>
                <a:spcPts val="0"/>
              </a:spcAft>
              <a:buClr>
                <a:srgbClr val="393939"/>
              </a:buClr>
              <a:buSzPts val="1200"/>
              <a:buFont typeface="Arial"/>
              <a:buChar char="●"/>
            </a:pPr>
            <a:r>
              <a:rPr lang="en-US" b="0" i="0" u="none" strike="noStrike" cap="none" dirty="0">
                <a:solidFill>
                  <a:schemeClr val="dk1"/>
                </a:solidFill>
                <a:latin typeface="Arial"/>
                <a:ea typeface="Arial"/>
                <a:cs typeface="Arial"/>
                <a:sym typeface="Arial"/>
              </a:rPr>
              <a:t>Over 180,000 of the battlefield deaths occurred in Ethiopia and the Ukraine</a:t>
            </a:r>
          </a:p>
          <a:p>
            <a:pPr marL="457200" marR="0" lvl="0" indent="-304800" algn="l" rtl="0">
              <a:lnSpc>
                <a:spcPct val="100000"/>
              </a:lnSpc>
              <a:spcBef>
                <a:spcPts val="0"/>
              </a:spcBef>
              <a:spcAft>
                <a:spcPts val="0"/>
              </a:spcAft>
              <a:buClr>
                <a:srgbClr val="393939"/>
              </a:buClr>
              <a:buSzPts val="1200"/>
              <a:buFont typeface="Arial"/>
              <a:buChar char="●"/>
            </a:pPr>
            <a:endParaRPr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200"/>
              <a:buFont typeface="Arial"/>
              <a:buNone/>
            </a:pPr>
            <a:endParaRPr b="0" i="0" u="none" strike="noStrike" cap="none" dirty="0">
              <a:solidFill>
                <a:srgbClr val="393939"/>
              </a:solidFill>
              <a:latin typeface="Arial"/>
              <a:ea typeface="Arial"/>
              <a:cs typeface="Arial"/>
              <a:sym typeface="Arial"/>
            </a:endParaRPr>
          </a:p>
          <a:p>
            <a:pPr marL="0" marR="0" lvl="2" indent="0" algn="l" rtl="0">
              <a:lnSpc>
                <a:spcPct val="115000"/>
              </a:lnSpc>
              <a:spcBef>
                <a:spcPts val="0"/>
              </a:spcBef>
              <a:spcAft>
                <a:spcPts val="0"/>
              </a:spcAft>
              <a:buClr>
                <a:srgbClr val="808080"/>
              </a:buClr>
              <a:buSzPts val="1100"/>
              <a:buFont typeface="Arial"/>
              <a:buNone/>
            </a:pPr>
            <a:endParaRPr sz="1200" b="0" i="0" u="none" strike="noStrike" cap="none" dirty="0">
              <a:solidFill>
                <a:srgbClr val="393939"/>
              </a:solidFill>
              <a:latin typeface="Arial"/>
              <a:ea typeface="Arial"/>
              <a:cs typeface="Arial"/>
              <a:sym typeface="Arial"/>
            </a:endParaRPr>
          </a:p>
        </p:txBody>
      </p:sp>
      <p:sp>
        <p:nvSpPr>
          <p:cNvPr id="1272" name="Google Shape;1272;g253ae4fee85_3_1127"/>
          <p:cNvSpPr txBox="1"/>
          <p:nvPr/>
        </p:nvSpPr>
        <p:spPr>
          <a:xfrm>
            <a:off x="516125" y="300925"/>
            <a:ext cx="7354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Total battle deaths, 2000 - 2022 </a:t>
            </a:r>
            <a:endParaRPr sz="20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66"/>
                                        </p:tgtEl>
                                        <p:attrNameLst>
                                          <p:attrName>style.visibility</p:attrName>
                                        </p:attrNameLst>
                                      </p:cBhvr>
                                      <p:to>
                                        <p:strVal val="visible"/>
                                      </p:to>
                                    </p:set>
                                    <p:animEffect transition="in" filter="wipe(down)">
                                      <p:cBhvr>
                                        <p:cTn id="7" dur="2000"/>
                                        <p:tgtEl>
                                          <p:spTgt spid="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pic>
        <p:nvPicPr>
          <p:cNvPr id="982" name="Google Shape;982;g253ae4fee85_3_251"/>
          <p:cNvPicPr preferRelativeResize="0"/>
          <p:nvPr/>
        </p:nvPicPr>
        <p:blipFill rotWithShape="1">
          <a:blip r:embed="rId4">
            <a:alphaModFix/>
          </a:blip>
          <a:srcRect/>
          <a:stretch/>
        </p:blipFill>
        <p:spPr>
          <a:xfrm>
            <a:off x="8472432" y="146033"/>
            <a:ext cx="530175" cy="404859"/>
          </a:xfrm>
          <a:prstGeom prst="rect">
            <a:avLst/>
          </a:prstGeom>
          <a:noFill/>
          <a:ln>
            <a:noFill/>
          </a:ln>
        </p:spPr>
      </p:pic>
      <p:sp>
        <p:nvSpPr>
          <p:cNvPr id="983" name="Google Shape;983;g253ae4fee85_3_251"/>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984" name="Google Shape;984;g253ae4fee85_3_251"/>
          <p:cNvPicPr preferRelativeResize="0"/>
          <p:nvPr/>
        </p:nvPicPr>
        <p:blipFill rotWithShape="1">
          <a:blip r:embed="rId5">
            <a:alphaModFix/>
          </a:blip>
          <a:srcRect/>
          <a:stretch/>
        </p:blipFill>
        <p:spPr>
          <a:xfrm>
            <a:off x="193153" y="4984751"/>
            <a:ext cx="1646664" cy="84431"/>
          </a:xfrm>
          <a:prstGeom prst="rect">
            <a:avLst/>
          </a:prstGeom>
          <a:noFill/>
          <a:ln>
            <a:noFill/>
          </a:ln>
        </p:spPr>
      </p:pic>
      <p:sp>
        <p:nvSpPr>
          <p:cNvPr id="987" name="Google Shape;987;g253ae4fee85_3_251"/>
          <p:cNvSpPr txBox="1"/>
          <p:nvPr/>
        </p:nvSpPr>
        <p:spPr>
          <a:xfrm>
            <a:off x="516125" y="300925"/>
            <a:ext cx="6109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Trends in Internal &amp; External Conflict indicators </a:t>
            </a:r>
            <a:endParaRPr sz="2000" b="0" i="0" u="none" strike="noStrike" cap="none">
              <a:solidFill>
                <a:schemeClr val="dk1"/>
              </a:solidFill>
              <a:latin typeface="Arial"/>
              <a:ea typeface="Arial"/>
              <a:cs typeface="Arial"/>
              <a:sym typeface="Arial"/>
            </a:endParaRPr>
          </a:p>
        </p:txBody>
      </p:sp>
      <p:cxnSp>
        <p:nvCxnSpPr>
          <p:cNvPr id="988" name="Google Shape;988;g253ae4fee85_3_251"/>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989" name="Google Shape;989;g253ae4fee85_3_251"/>
          <p:cNvSpPr txBox="1"/>
          <p:nvPr/>
        </p:nvSpPr>
        <p:spPr>
          <a:xfrm>
            <a:off x="675427" y="873475"/>
            <a:ext cx="6422700" cy="200400"/>
          </a:xfrm>
          <a:prstGeom prst="rect">
            <a:avLst/>
          </a:prstGeom>
          <a:noFill/>
          <a:ln>
            <a:noFill/>
          </a:ln>
        </p:spPr>
        <p:txBody>
          <a:bodyPr spcFirstLastPara="1" wrap="square" lIns="0" tIns="0" rIns="0" bIns="0" anchor="t" anchorCtr="0">
            <a:noAutofit/>
          </a:bodyPr>
          <a:lstStyle/>
          <a:p>
            <a:pPr marL="457200" marR="0" lvl="0" indent="-304800" algn="l" rtl="0">
              <a:lnSpc>
                <a:spcPct val="115000"/>
              </a:lnSpc>
              <a:spcBef>
                <a:spcPts val="0"/>
              </a:spcBef>
              <a:spcAft>
                <a:spcPts val="0"/>
              </a:spcAft>
              <a:buClr>
                <a:srgbClr val="393939"/>
              </a:buClr>
              <a:buSzPts val="1200"/>
              <a:buFont typeface="Arial"/>
              <a:buChar char="●"/>
            </a:pPr>
            <a:r>
              <a:rPr lang="en-US" sz="1200" b="0" i="0" u="none" strike="noStrike" cap="none">
                <a:solidFill>
                  <a:srgbClr val="0B1107"/>
                </a:solidFill>
                <a:latin typeface="Arial"/>
                <a:ea typeface="Arial"/>
                <a:cs typeface="Arial"/>
                <a:sym typeface="Arial"/>
              </a:rPr>
              <a:t>More countries are involved in external conflicts than at any other time</a:t>
            </a:r>
            <a:endParaRPr sz="1200" b="0" i="0" u="none" strike="noStrike" cap="none">
              <a:solidFill>
                <a:srgbClr val="0B1107"/>
              </a:solidFill>
              <a:latin typeface="Arial"/>
              <a:ea typeface="Arial"/>
              <a:cs typeface="Arial"/>
              <a:sym typeface="Arial"/>
            </a:endParaRPr>
          </a:p>
          <a:p>
            <a:pPr marL="457200" marR="0" lvl="0" indent="-304800" algn="l" rtl="0">
              <a:lnSpc>
                <a:spcPct val="115000"/>
              </a:lnSpc>
              <a:spcBef>
                <a:spcPts val="0"/>
              </a:spcBef>
              <a:spcAft>
                <a:spcPts val="0"/>
              </a:spcAft>
              <a:buClr>
                <a:srgbClr val="393939"/>
              </a:buClr>
              <a:buSzPts val="1200"/>
              <a:buFont typeface="Arial"/>
              <a:buChar char="●"/>
            </a:pPr>
            <a:r>
              <a:rPr lang="en-US" sz="1200" b="0" i="0" u="none" strike="noStrike" cap="none">
                <a:solidFill>
                  <a:srgbClr val="0B1107"/>
                </a:solidFill>
                <a:latin typeface="Arial"/>
                <a:ea typeface="Arial"/>
                <a:cs typeface="Arial"/>
                <a:sym typeface="Arial"/>
              </a:rPr>
              <a:t>Average level of internal conflict has risen steadily over the past 15 years</a:t>
            </a:r>
            <a:endParaRPr sz="1200" b="0" i="0" u="none" strike="noStrike" cap="none">
              <a:solidFill>
                <a:srgbClr val="393939"/>
              </a:solidFill>
              <a:latin typeface="Arial"/>
              <a:ea typeface="Arial"/>
              <a:cs typeface="Arial"/>
              <a:sym typeface="Arial"/>
            </a:endParaRPr>
          </a:p>
          <a:p>
            <a:pPr marL="0" marR="0" lvl="2" indent="0" algn="l" rtl="0">
              <a:lnSpc>
                <a:spcPct val="115000"/>
              </a:lnSpc>
              <a:spcBef>
                <a:spcPts val="0"/>
              </a:spcBef>
              <a:spcAft>
                <a:spcPts val="0"/>
              </a:spcAft>
              <a:buClr>
                <a:srgbClr val="808080"/>
              </a:buClr>
              <a:buSzPts val="1100"/>
              <a:buFont typeface="Arial"/>
              <a:buNone/>
            </a:pPr>
            <a:endParaRPr sz="1200" b="0" i="0" u="none" strike="noStrike" cap="none">
              <a:solidFill>
                <a:srgbClr val="393939"/>
              </a:solidFill>
              <a:latin typeface="Arial"/>
              <a:ea typeface="Arial"/>
              <a:cs typeface="Arial"/>
              <a:sym typeface="Arial"/>
            </a:endParaRPr>
          </a:p>
        </p:txBody>
      </p:sp>
      <p:graphicFrame>
        <p:nvGraphicFramePr>
          <p:cNvPr id="2" name="Chart 1">
            <a:extLst>
              <a:ext uri="{FF2B5EF4-FFF2-40B4-BE49-F238E27FC236}">
                <a16:creationId xmlns:a16="http://schemas.microsoft.com/office/drawing/2014/main" id="{1626721F-34DC-4725-B35E-0757F9F54DAA}"/>
              </a:ext>
            </a:extLst>
          </p:cNvPr>
          <p:cNvGraphicFramePr>
            <a:graphicFrameLocks/>
          </p:cNvGraphicFramePr>
          <p:nvPr>
            <p:extLst>
              <p:ext uri="{D42A27DB-BD31-4B8C-83A1-F6EECF244321}">
                <p14:modId xmlns:p14="http://schemas.microsoft.com/office/powerpoint/2010/main" val="1591579457"/>
              </p:ext>
            </p:extLst>
          </p:nvPr>
        </p:nvGraphicFramePr>
        <p:xfrm>
          <a:off x="1016485" y="1685852"/>
          <a:ext cx="3197809" cy="252400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 name="Chart 2">
            <a:extLst>
              <a:ext uri="{FF2B5EF4-FFF2-40B4-BE49-F238E27FC236}">
                <a16:creationId xmlns:a16="http://schemas.microsoft.com/office/drawing/2014/main" id="{E8E348C5-A0C7-44FC-9B67-56211AFD8896}"/>
              </a:ext>
            </a:extLst>
          </p:cNvPr>
          <p:cNvGraphicFramePr>
            <a:graphicFrameLocks/>
          </p:cNvGraphicFramePr>
          <p:nvPr>
            <p:extLst>
              <p:ext uri="{D42A27DB-BD31-4B8C-83A1-F6EECF244321}">
                <p14:modId xmlns:p14="http://schemas.microsoft.com/office/powerpoint/2010/main" val="3435807414"/>
              </p:ext>
            </p:extLst>
          </p:nvPr>
        </p:nvGraphicFramePr>
        <p:xfrm>
          <a:off x="4284782" y="1685042"/>
          <a:ext cx="3253840" cy="2524009"/>
        </p:xfrm>
        <a:graphic>
          <a:graphicData uri="http://schemas.openxmlformats.org/drawingml/2006/chart">
            <c:chart xmlns:c="http://schemas.openxmlformats.org/drawingml/2006/chart" xmlns:r="http://schemas.openxmlformats.org/officeDocument/2006/relationships" r:id="rId7"/>
          </a:graphicData>
        </a:graphic>
      </p:graphicFrame>
      <p:sp>
        <p:nvSpPr>
          <p:cNvPr id="4" name="Google Shape;999;g253ae4fee85_3_258">
            <a:extLst>
              <a:ext uri="{FF2B5EF4-FFF2-40B4-BE49-F238E27FC236}">
                <a16:creationId xmlns:a16="http://schemas.microsoft.com/office/drawing/2014/main" id="{DDBD57F9-7CE4-5E5B-3C99-EF00A8CA242C}"/>
              </a:ext>
            </a:extLst>
          </p:cNvPr>
          <p:cNvSpPr txBox="1"/>
          <p:nvPr/>
        </p:nvSpPr>
        <p:spPr>
          <a:xfrm>
            <a:off x="1337998" y="4181440"/>
            <a:ext cx="1490258" cy="2000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tx1">
                    <a:lumMod val="50000"/>
                    <a:lumOff val="50000"/>
                  </a:schemeClr>
                </a:solidFill>
                <a:latin typeface="Arial"/>
                <a:ea typeface="Arial"/>
                <a:cs typeface="Arial"/>
                <a:sym typeface="Arial"/>
              </a:rPr>
              <a:t>Source: </a:t>
            </a:r>
            <a:r>
              <a:rPr lang="en-US" sz="700">
                <a:solidFill>
                  <a:schemeClr val="tx1">
                    <a:lumMod val="50000"/>
                    <a:lumOff val="50000"/>
                  </a:schemeClr>
                </a:solidFill>
              </a:rPr>
              <a:t>UCDP; IEP calculations</a:t>
            </a:r>
            <a:endParaRPr sz="700" b="0" i="0" u="none" strike="noStrike" cap="none">
              <a:solidFill>
                <a:schemeClr val="tx1">
                  <a:lumMod val="50000"/>
                  <a:lumOff val="50000"/>
                </a:schemeClr>
              </a:solidFill>
              <a:latin typeface="Arial"/>
              <a:ea typeface="Arial"/>
              <a:cs typeface="Arial"/>
              <a:sym typeface="Arial"/>
            </a:endParaRPr>
          </a:p>
        </p:txBody>
      </p:sp>
      <p:sp>
        <p:nvSpPr>
          <p:cNvPr id="5" name="Google Shape;999;g253ae4fee85_3_258">
            <a:extLst>
              <a:ext uri="{FF2B5EF4-FFF2-40B4-BE49-F238E27FC236}">
                <a16:creationId xmlns:a16="http://schemas.microsoft.com/office/drawing/2014/main" id="{0198E8B1-060D-B199-3842-5B7D739A77D2}"/>
              </a:ext>
            </a:extLst>
          </p:cNvPr>
          <p:cNvSpPr txBox="1"/>
          <p:nvPr/>
        </p:nvSpPr>
        <p:spPr>
          <a:xfrm>
            <a:off x="4642129" y="4181440"/>
            <a:ext cx="1490258" cy="2000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tx1">
                    <a:lumMod val="50000"/>
                    <a:lumOff val="50000"/>
                  </a:schemeClr>
                </a:solidFill>
                <a:latin typeface="Arial"/>
                <a:ea typeface="Arial"/>
                <a:cs typeface="Arial"/>
                <a:sym typeface="Arial"/>
              </a:rPr>
              <a:t>Source: E</a:t>
            </a:r>
            <a:r>
              <a:rPr lang="en-US" sz="700">
                <a:solidFill>
                  <a:schemeClr val="tx1">
                    <a:lumMod val="50000"/>
                    <a:lumOff val="50000"/>
                  </a:schemeClr>
                </a:solidFill>
              </a:rPr>
              <a:t>IU</a:t>
            </a:r>
            <a:endParaRPr sz="700" b="0" i="0" u="none" strike="noStrike" cap="none">
              <a:solidFill>
                <a:schemeClr val="tx1">
                  <a:lumMod val="50000"/>
                  <a:lumOff val="50000"/>
                </a:schemeClr>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2000"/>
                                        <p:tgtEl>
                                          <p:spTgt spid="4"/>
                                        </p:tgtEl>
                                      </p:cBhvr>
                                    </p:animEffect>
                                  </p:childTnLst>
                                </p:cTn>
                              </p:par>
                              <p:par>
                                <p:cTn id="11" presetID="22" presetClass="entr" presetSubtype="8" fill="hold" grpId="0" nodeType="withEffect">
                                  <p:stCondLst>
                                    <p:cond delay="200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2000"/>
                                        <p:tgtEl>
                                          <p:spTgt spid="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3" grpId="0">
        <p:bldAsOne/>
      </p:bldGraphic>
      <p:bldP spid="4" grpId="0"/>
      <p:bldP spid="5" grpId="0"/>
    </p:bldLst>
  </p:timing>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253fa14b5a6_0_881"/>
          <p:cNvSpPr/>
          <p:nvPr/>
        </p:nvSpPr>
        <p:spPr>
          <a:xfrm>
            <a:off x="6175801" y="786250"/>
            <a:ext cx="2968200" cy="3909000"/>
          </a:xfrm>
          <a:prstGeom prst="rect">
            <a:avLst/>
          </a:prstGeom>
          <a:solidFill>
            <a:srgbClr val="00081C"/>
          </a:solidFill>
          <a:ln w="12700" cap="flat" cmpd="sng">
            <a:solidFill>
              <a:schemeClr val="accent1"/>
            </a:solidFill>
            <a:prstDash val="solid"/>
            <a:miter lim="800000"/>
            <a:headEnd type="none" w="sm" len="sm"/>
            <a:tailEnd type="none" w="sm" len="sm"/>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82" name="Google Shape;282;g253fa14b5a6_0_881"/>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83" name="Google Shape;283;g253fa14b5a6_0_881"/>
          <p:cNvPicPr preferRelativeResize="0"/>
          <p:nvPr/>
        </p:nvPicPr>
        <p:blipFill rotWithShape="1">
          <a:blip r:embed="rId3">
            <a:alphaModFix/>
          </a:blip>
          <a:srcRect/>
          <a:stretch/>
        </p:blipFill>
        <p:spPr>
          <a:xfrm>
            <a:off x="193153" y="4984751"/>
            <a:ext cx="1646664" cy="84431"/>
          </a:xfrm>
          <a:prstGeom prst="rect">
            <a:avLst/>
          </a:prstGeom>
          <a:noFill/>
          <a:ln>
            <a:noFill/>
          </a:ln>
        </p:spPr>
      </p:pic>
      <p:pic>
        <p:nvPicPr>
          <p:cNvPr id="284" name="Google Shape;284;g253fa14b5a6_0_881"/>
          <p:cNvPicPr preferRelativeResize="0"/>
          <p:nvPr/>
        </p:nvPicPr>
        <p:blipFill rotWithShape="1">
          <a:blip r:embed="rId4">
            <a:alphaModFix/>
          </a:blip>
          <a:srcRect/>
          <a:stretch/>
        </p:blipFill>
        <p:spPr>
          <a:xfrm>
            <a:off x="8487857" y="167483"/>
            <a:ext cx="530175" cy="404859"/>
          </a:xfrm>
          <a:prstGeom prst="rect">
            <a:avLst/>
          </a:prstGeom>
          <a:noFill/>
          <a:ln>
            <a:noFill/>
          </a:ln>
        </p:spPr>
      </p:pic>
      <p:sp>
        <p:nvSpPr>
          <p:cNvPr id="285" name="Google Shape;285;g253fa14b5a6_0_881"/>
          <p:cNvSpPr txBox="1"/>
          <p:nvPr/>
        </p:nvSpPr>
        <p:spPr>
          <a:xfrm>
            <a:off x="1060238" y="960744"/>
            <a:ext cx="3220800" cy="854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accent1"/>
                </a:solidFill>
                <a:latin typeface="Arial"/>
                <a:ea typeface="Arial"/>
                <a:cs typeface="Arial"/>
                <a:sym typeface="Arial"/>
              </a:rPr>
              <a:t>Pioneering research &amp; insight </a:t>
            </a:r>
            <a:endParaRPr sz="500" b="0" i="0" u="none" strike="noStrike" cap="none">
              <a:solidFill>
                <a:srgbClr val="000000"/>
              </a:solidFill>
              <a:latin typeface="Arial"/>
              <a:ea typeface="Arial"/>
              <a:cs typeface="Arial"/>
              <a:sym typeface="Arial"/>
            </a:endParaRPr>
          </a:p>
        </p:txBody>
      </p:sp>
      <p:cxnSp>
        <p:nvCxnSpPr>
          <p:cNvPr id="286" name="Google Shape;286;g253fa14b5a6_0_881"/>
          <p:cNvCxnSpPr/>
          <p:nvPr/>
        </p:nvCxnSpPr>
        <p:spPr>
          <a:xfrm rot="10800000">
            <a:off x="-145" y="1176222"/>
            <a:ext cx="628200" cy="0"/>
          </a:xfrm>
          <a:prstGeom prst="straightConnector1">
            <a:avLst/>
          </a:prstGeom>
          <a:noFill/>
          <a:ln w="19050" cap="flat" cmpd="sng">
            <a:solidFill>
              <a:schemeClr val="dk2"/>
            </a:solidFill>
            <a:prstDash val="solid"/>
            <a:miter lim="800000"/>
            <a:headEnd type="none" w="sm" len="sm"/>
            <a:tailEnd type="none" w="sm" len="sm"/>
          </a:ln>
        </p:spPr>
      </p:cxnSp>
      <p:sp>
        <p:nvSpPr>
          <p:cNvPr id="287" name="Google Shape;287;g253fa14b5a6_0_881"/>
          <p:cNvSpPr txBox="1"/>
          <p:nvPr/>
        </p:nvSpPr>
        <p:spPr>
          <a:xfrm>
            <a:off x="1060235" y="618124"/>
            <a:ext cx="2956500" cy="161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accent1"/>
                </a:solidFill>
                <a:latin typeface="Arial"/>
                <a:ea typeface="Arial"/>
                <a:cs typeface="Arial"/>
                <a:sym typeface="Arial"/>
              </a:rPr>
              <a:t>ABOUT US</a:t>
            </a:r>
            <a:endParaRPr sz="1100" b="0" i="0" u="none" strike="noStrike" cap="none">
              <a:solidFill>
                <a:schemeClr val="accent1"/>
              </a:solidFill>
              <a:latin typeface="Arial"/>
              <a:ea typeface="Arial"/>
              <a:cs typeface="Arial"/>
              <a:sym typeface="Arial"/>
            </a:endParaRPr>
          </a:p>
        </p:txBody>
      </p:sp>
      <p:sp>
        <p:nvSpPr>
          <p:cNvPr id="288" name="Google Shape;288;g253fa14b5a6_0_881"/>
          <p:cNvSpPr txBox="1"/>
          <p:nvPr/>
        </p:nvSpPr>
        <p:spPr>
          <a:xfrm>
            <a:off x="1095674" y="1996125"/>
            <a:ext cx="2264700" cy="4635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1100" b="0" i="0" u="none" strike="noStrike" cap="none">
                <a:solidFill>
                  <a:schemeClr val="dk1"/>
                </a:solidFill>
                <a:latin typeface="Arial"/>
                <a:ea typeface="Arial"/>
                <a:cs typeface="Arial"/>
                <a:sym typeface="Arial"/>
              </a:rPr>
              <a:t>The Institute for Economics and Peace is an independent, not-for-profit think tank dedicated to building a greater understanding of the key drivers of peace, as well as identifying the economic benefits that increased peacefulness can deliver.</a:t>
            </a: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4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400"/>
              <a:buFont typeface="Arial"/>
              <a:buNone/>
            </a:pPr>
            <a:endParaRPr sz="900" b="0" i="0" u="none" strike="noStrike" cap="none">
              <a:solidFill>
                <a:schemeClr val="dk1"/>
              </a:solidFill>
              <a:latin typeface="Arial"/>
              <a:ea typeface="Arial"/>
              <a:cs typeface="Arial"/>
              <a:sym typeface="Arial"/>
            </a:endParaRPr>
          </a:p>
        </p:txBody>
      </p:sp>
      <p:pic>
        <p:nvPicPr>
          <p:cNvPr id="289" name="Google Shape;289;g253fa14b5a6_0_881"/>
          <p:cNvPicPr preferRelativeResize="0"/>
          <p:nvPr/>
        </p:nvPicPr>
        <p:blipFill rotWithShape="1">
          <a:blip r:embed="rId5">
            <a:alphaModFix/>
          </a:blip>
          <a:srcRect/>
          <a:stretch/>
        </p:blipFill>
        <p:spPr>
          <a:xfrm>
            <a:off x="3888349" y="1514839"/>
            <a:ext cx="3626476" cy="2451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fade">
                                      <p:cBhvr>
                                        <p:cTn id="7" dur="1000"/>
                                        <p:tgtEl>
                                          <p:spTgt spid="288"/>
                                        </p:tgtEl>
                                      </p:cBhvr>
                                    </p:animEffect>
                                  </p:childTnLst>
                                </p:cTn>
                              </p:par>
                              <p:par>
                                <p:cTn id="8" presetID="2" presetClass="entr" presetSubtype="2" fill="hold" nodeType="withEffect">
                                  <p:stCondLst>
                                    <p:cond delay="0"/>
                                  </p:stCondLst>
                                  <p:childTnLst>
                                    <p:set>
                                      <p:cBhvr>
                                        <p:cTn id="9" dur="1" fill="hold">
                                          <p:stCondLst>
                                            <p:cond delay="0"/>
                                          </p:stCondLst>
                                        </p:cTn>
                                        <p:tgtEl>
                                          <p:spTgt spid="281"/>
                                        </p:tgtEl>
                                        <p:attrNameLst>
                                          <p:attrName>style.visibility</p:attrName>
                                        </p:attrNameLst>
                                      </p:cBhvr>
                                      <p:to>
                                        <p:strVal val="visible"/>
                                      </p:to>
                                    </p:set>
                                    <p:anim calcmode="lin" valueType="num">
                                      <p:cBhvr additive="base">
                                        <p:cTn id="10" dur="1000"/>
                                        <p:tgtEl>
                                          <p:spTgt spid="281"/>
                                        </p:tgtEl>
                                        <p:attrNameLst>
                                          <p:attrName>ppt_x</p:attrName>
                                        </p:attrNameLst>
                                      </p:cBhvr>
                                      <p:tavLst>
                                        <p:tav tm="0">
                                          <p:val>
                                            <p:strVal val="#ppt_x+1"/>
                                          </p:val>
                                        </p:tav>
                                        <p:tav tm="100000">
                                          <p:val>
                                            <p:strVal val="#ppt_x"/>
                                          </p:val>
                                        </p:tav>
                                      </p:tavLst>
                                    </p:anim>
                                  </p:childTnLst>
                                </p:cTn>
                              </p:par>
                            </p:childTnLst>
                          </p:cTn>
                        </p:par>
                        <p:par>
                          <p:cTn id="11" fill="hold">
                            <p:stCondLst>
                              <p:cond delay="1000"/>
                            </p:stCondLst>
                            <p:childTnLst>
                              <p:par>
                                <p:cTn id="12" presetID="2" presetClass="entr" presetSubtype="2" fill="hold" nodeType="afterEffect">
                                  <p:stCondLst>
                                    <p:cond delay="0"/>
                                  </p:stCondLst>
                                  <p:childTnLst>
                                    <p:set>
                                      <p:cBhvr>
                                        <p:cTn id="13" dur="1" fill="hold">
                                          <p:stCondLst>
                                            <p:cond delay="0"/>
                                          </p:stCondLst>
                                        </p:cTn>
                                        <p:tgtEl>
                                          <p:spTgt spid="289"/>
                                        </p:tgtEl>
                                        <p:attrNameLst>
                                          <p:attrName>style.visibility</p:attrName>
                                        </p:attrNameLst>
                                      </p:cBhvr>
                                      <p:to>
                                        <p:strVal val="visible"/>
                                      </p:to>
                                    </p:set>
                                    <p:anim calcmode="lin" valueType="num">
                                      <p:cBhvr additive="base">
                                        <p:cTn id="14" dur="1000"/>
                                        <p:tgtEl>
                                          <p:spTgt spid="28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pic>
        <p:nvPicPr>
          <p:cNvPr id="4" name="Picture 3">
            <a:extLst>
              <a:ext uri="{FF2B5EF4-FFF2-40B4-BE49-F238E27FC236}">
                <a16:creationId xmlns:a16="http://schemas.microsoft.com/office/drawing/2014/main" id="{3104E7B1-2FAA-904C-404A-317AF322EA7C}"/>
              </a:ext>
            </a:extLst>
          </p:cNvPr>
          <p:cNvPicPr>
            <a:picLocks noChangeAspect="1"/>
          </p:cNvPicPr>
          <p:nvPr/>
        </p:nvPicPr>
        <p:blipFill>
          <a:blip r:embed="rId4"/>
          <a:stretch>
            <a:fillRect/>
          </a:stretch>
        </p:blipFill>
        <p:spPr>
          <a:xfrm>
            <a:off x="402591" y="1803138"/>
            <a:ext cx="4437628" cy="2722826"/>
          </a:xfrm>
          <a:prstGeom prst="rect">
            <a:avLst/>
          </a:prstGeom>
        </p:spPr>
      </p:pic>
      <p:pic>
        <p:nvPicPr>
          <p:cNvPr id="7" name="Picture 6">
            <a:extLst>
              <a:ext uri="{FF2B5EF4-FFF2-40B4-BE49-F238E27FC236}">
                <a16:creationId xmlns:a16="http://schemas.microsoft.com/office/drawing/2014/main" id="{5CEB4E3F-38CF-4E46-0882-6FFEDD2A0D69}"/>
              </a:ext>
            </a:extLst>
          </p:cNvPr>
          <p:cNvPicPr>
            <a:picLocks noChangeAspect="1"/>
          </p:cNvPicPr>
          <p:nvPr/>
        </p:nvPicPr>
        <p:blipFill>
          <a:blip r:embed="rId5"/>
          <a:stretch>
            <a:fillRect/>
          </a:stretch>
        </p:blipFill>
        <p:spPr>
          <a:xfrm>
            <a:off x="4840219" y="1792031"/>
            <a:ext cx="4237860" cy="2750578"/>
          </a:xfrm>
          <a:prstGeom prst="rect">
            <a:avLst/>
          </a:prstGeom>
        </p:spPr>
      </p:pic>
      <p:pic>
        <p:nvPicPr>
          <p:cNvPr id="1015" name="Google Shape;1015;g253ae4fee85_3_265"/>
          <p:cNvPicPr preferRelativeResize="0"/>
          <p:nvPr/>
        </p:nvPicPr>
        <p:blipFill rotWithShape="1">
          <a:blip r:embed="rId6">
            <a:alphaModFix/>
          </a:blip>
          <a:srcRect/>
          <a:stretch/>
        </p:blipFill>
        <p:spPr>
          <a:xfrm>
            <a:off x="8472432" y="146033"/>
            <a:ext cx="530175" cy="404859"/>
          </a:xfrm>
          <a:prstGeom prst="rect">
            <a:avLst/>
          </a:prstGeom>
          <a:noFill/>
          <a:ln>
            <a:noFill/>
          </a:ln>
        </p:spPr>
      </p:pic>
      <p:sp>
        <p:nvSpPr>
          <p:cNvPr id="1016" name="Google Shape;1016;g253ae4fee85_3_265"/>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017" name="Google Shape;1017;g253ae4fee85_3_265"/>
          <p:cNvPicPr preferRelativeResize="0"/>
          <p:nvPr/>
        </p:nvPicPr>
        <p:blipFill rotWithShape="1">
          <a:blip r:embed="rId7">
            <a:alphaModFix/>
          </a:blip>
          <a:srcRect/>
          <a:stretch/>
        </p:blipFill>
        <p:spPr>
          <a:xfrm>
            <a:off x="193153" y="4984751"/>
            <a:ext cx="1646664" cy="84431"/>
          </a:xfrm>
          <a:prstGeom prst="rect">
            <a:avLst/>
          </a:prstGeom>
          <a:noFill/>
          <a:ln>
            <a:noFill/>
          </a:ln>
        </p:spPr>
      </p:pic>
      <p:sp>
        <p:nvSpPr>
          <p:cNvPr id="1020" name="Google Shape;1020;g253ae4fee85_3_265"/>
          <p:cNvSpPr txBox="1"/>
          <p:nvPr/>
        </p:nvSpPr>
        <p:spPr>
          <a:xfrm>
            <a:off x="445998" y="906757"/>
            <a:ext cx="3968400" cy="5160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2700"/>
              <a:buFont typeface="Arial"/>
              <a:buNone/>
            </a:pPr>
            <a:r>
              <a:rPr lang="en-US" sz="1200" b="1" i="0" u="none" strike="noStrike" cap="none" dirty="0">
                <a:solidFill>
                  <a:srgbClr val="000000"/>
                </a:solidFill>
                <a:latin typeface="Arial"/>
                <a:ea typeface="Arial"/>
                <a:cs typeface="Arial"/>
                <a:sym typeface="Arial"/>
              </a:rPr>
              <a:t>Change in GPI score, 2008-2023</a:t>
            </a:r>
            <a:endParaRPr sz="1400" b="0" i="0" u="none" strike="noStrike" cap="none" dirty="0">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rgbClr val="000000"/>
              </a:buClr>
              <a:buSzPts val="1200"/>
              <a:buFont typeface="Arial"/>
              <a:buChar char="●"/>
            </a:pPr>
            <a:r>
              <a:rPr lang="en-US" sz="1200" b="0" i="0" u="none" strike="noStrike" cap="none" dirty="0">
                <a:solidFill>
                  <a:srgbClr val="000000"/>
                </a:solidFill>
                <a:latin typeface="Arial"/>
                <a:ea typeface="Arial"/>
                <a:cs typeface="Arial"/>
                <a:sym typeface="Arial"/>
              </a:rPr>
              <a:t>Almost every coastal West African country recorded an improvement in overall GPI score</a:t>
            </a:r>
            <a:endParaRPr sz="1400" b="0" i="0" u="none" strike="noStrike" cap="none" dirty="0">
              <a:solidFill>
                <a:srgbClr val="000000"/>
              </a:solidFill>
              <a:latin typeface="Arial"/>
              <a:ea typeface="Arial"/>
              <a:cs typeface="Arial"/>
              <a:sym typeface="Arial"/>
            </a:endParaRPr>
          </a:p>
        </p:txBody>
      </p:sp>
      <p:sp>
        <p:nvSpPr>
          <p:cNvPr id="1021" name="Google Shape;1021;g253ae4fee85_3_265"/>
          <p:cNvSpPr txBox="1"/>
          <p:nvPr/>
        </p:nvSpPr>
        <p:spPr>
          <a:xfrm>
            <a:off x="4840219" y="910757"/>
            <a:ext cx="3690600" cy="704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2700"/>
              <a:buFont typeface="Arial"/>
              <a:buNone/>
            </a:pPr>
            <a:r>
              <a:rPr lang="en-US" sz="1200" b="1" i="0" u="none" strike="noStrike" cap="none" dirty="0">
                <a:solidFill>
                  <a:srgbClr val="000000"/>
                </a:solidFill>
                <a:latin typeface="Arial"/>
                <a:ea typeface="Arial"/>
                <a:cs typeface="Arial"/>
                <a:sym typeface="Arial"/>
              </a:rPr>
              <a:t>Deaths from terrorism, 2022</a:t>
            </a:r>
            <a:endParaRPr sz="1400" b="0" i="0" u="none" strike="noStrike" cap="none" dirty="0">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rgbClr val="000000"/>
              </a:buClr>
              <a:buSzPts val="1200"/>
              <a:buFont typeface="Arial"/>
              <a:buChar char="●"/>
            </a:pPr>
            <a:r>
              <a:rPr lang="en-US" sz="1200" b="0" i="0" u="none" strike="noStrike" cap="none" dirty="0">
                <a:solidFill>
                  <a:srgbClr val="000000"/>
                </a:solidFill>
                <a:latin typeface="Arial"/>
                <a:ea typeface="Arial"/>
                <a:cs typeface="Arial"/>
                <a:sym typeface="Arial"/>
              </a:rPr>
              <a:t>Not a single death from terrorism was recorded from Morocco to Ghana in 2022, despite high levels of terrorism in the Sahel</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700"/>
              <a:buFont typeface="Arial"/>
              <a:buNone/>
            </a:pPr>
            <a:endParaRPr sz="1200" b="1" i="0" u="none" strike="noStrike" cap="none" dirty="0">
              <a:solidFill>
                <a:srgbClr val="000000"/>
              </a:solidFill>
              <a:latin typeface="Arial"/>
              <a:ea typeface="Arial"/>
              <a:cs typeface="Arial"/>
              <a:sym typeface="Arial"/>
            </a:endParaRPr>
          </a:p>
        </p:txBody>
      </p:sp>
      <p:sp>
        <p:nvSpPr>
          <p:cNvPr id="1022" name="Google Shape;1022;g253ae4fee85_3_265"/>
          <p:cNvSpPr txBox="1"/>
          <p:nvPr/>
        </p:nvSpPr>
        <p:spPr>
          <a:xfrm>
            <a:off x="349102" y="4567318"/>
            <a:ext cx="692460" cy="2031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alibri"/>
                <a:ea typeface="Calibri"/>
                <a:cs typeface="Calibri"/>
                <a:sym typeface="Calibri"/>
              </a:rPr>
              <a:t>Source: IEP</a:t>
            </a:r>
            <a:endParaRPr sz="1400" b="0" i="0" u="none" strike="noStrike" cap="none">
              <a:solidFill>
                <a:srgbClr val="000000"/>
              </a:solidFill>
              <a:latin typeface="Arial"/>
              <a:ea typeface="Arial"/>
              <a:cs typeface="Arial"/>
              <a:sym typeface="Arial"/>
            </a:endParaRPr>
          </a:p>
        </p:txBody>
      </p:sp>
      <p:sp>
        <p:nvSpPr>
          <p:cNvPr id="1023" name="Google Shape;1023;g253ae4fee85_3_265"/>
          <p:cNvSpPr txBox="1"/>
          <p:nvPr/>
        </p:nvSpPr>
        <p:spPr>
          <a:xfrm>
            <a:off x="4798617" y="4542463"/>
            <a:ext cx="1978800" cy="22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alibri"/>
                <a:ea typeface="Calibri"/>
                <a:cs typeface="Calibri"/>
                <a:sym typeface="Calibri"/>
              </a:rPr>
              <a:t>Source: Terrorism Tracker, IEP Calculations</a:t>
            </a:r>
            <a:endParaRPr sz="1400" b="0" i="0" u="none" strike="noStrike" cap="none">
              <a:solidFill>
                <a:srgbClr val="000000"/>
              </a:solidFill>
              <a:latin typeface="Arial"/>
              <a:ea typeface="Arial"/>
              <a:cs typeface="Arial"/>
              <a:sym typeface="Arial"/>
            </a:endParaRPr>
          </a:p>
        </p:txBody>
      </p:sp>
      <p:sp>
        <p:nvSpPr>
          <p:cNvPr id="1024" name="Google Shape;1024;g253ae4fee85_3_265"/>
          <p:cNvSpPr txBox="1"/>
          <p:nvPr/>
        </p:nvSpPr>
        <p:spPr>
          <a:xfrm>
            <a:off x="516125" y="300925"/>
            <a:ext cx="50361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Coastal West Africa </a:t>
            </a:r>
            <a:endParaRPr sz="2000" b="0" i="0" u="none" strike="noStrike" cap="none">
              <a:solidFill>
                <a:schemeClr val="dk1"/>
              </a:solidFill>
              <a:latin typeface="Arial"/>
              <a:ea typeface="Arial"/>
              <a:cs typeface="Arial"/>
              <a:sym typeface="Arial"/>
            </a:endParaRPr>
          </a:p>
        </p:txBody>
      </p:sp>
      <p:cxnSp>
        <p:nvCxnSpPr>
          <p:cNvPr id="1025" name="Google Shape;1025;g253ae4fee85_3_265"/>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0"/>
                                        </p:tgtEl>
                                        <p:attrNameLst>
                                          <p:attrName>style.visibility</p:attrName>
                                        </p:attrNameLst>
                                      </p:cBhvr>
                                      <p:to>
                                        <p:strVal val="visible"/>
                                      </p:to>
                                    </p:set>
                                    <p:animEffect transition="in" filter="fade">
                                      <p:cBhvr>
                                        <p:cTn id="7" dur="1000"/>
                                        <p:tgtEl>
                                          <p:spTgt spid="1020"/>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22"/>
                                        </p:tgtEl>
                                        <p:attrNameLst>
                                          <p:attrName>style.visibility</p:attrName>
                                        </p:attrNameLst>
                                      </p:cBhvr>
                                      <p:to>
                                        <p:strVal val="visible"/>
                                      </p:to>
                                    </p:set>
                                    <p:animEffect transition="in" filter="wipe(left)">
                                      <p:cBhvr>
                                        <p:cTn id="13" dur="1000"/>
                                        <p:tgtEl>
                                          <p:spTgt spid="10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1"/>
                                        </p:tgtEl>
                                        <p:attrNameLst>
                                          <p:attrName>style.visibility</p:attrName>
                                        </p:attrNameLst>
                                      </p:cBhvr>
                                      <p:to>
                                        <p:strVal val="visible"/>
                                      </p:to>
                                    </p:set>
                                    <p:animEffect transition="in" filter="fade">
                                      <p:cBhvr>
                                        <p:cTn id="18" dur="1000"/>
                                        <p:tgtEl>
                                          <p:spTgt spid="1021"/>
                                        </p:tgtEl>
                                      </p:cBhvr>
                                    </p:animEffect>
                                  </p:childTnLst>
                                </p:cTn>
                              </p:par>
                              <p:par>
                                <p:cTn id="19" presetID="22" presetClass="entr" presetSubtype="8"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1000"/>
                                        <p:tgtEl>
                                          <p:spTgt spid="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3"/>
                                        </p:tgtEl>
                                        <p:attrNameLst>
                                          <p:attrName>style.visibility</p:attrName>
                                        </p:attrNameLst>
                                      </p:cBhvr>
                                      <p:to>
                                        <p:strVal val="visible"/>
                                      </p:to>
                                    </p:set>
                                    <p:animEffect transition="in" filter="wipe(left)">
                                      <p:cBhvr>
                                        <p:cTn id="24" dur="1000"/>
                                        <p:tgtEl>
                                          <p:spTgt spid="1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2" grpId="0"/>
      <p:bldP spid="1023" grpId="0"/>
    </p:bldLst>
  </p:timing>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pic>
        <p:nvPicPr>
          <p:cNvPr id="1030" name="Google Shape;1030;g253fa14b5a6_0_1224"/>
          <p:cNvPicPr preferRelativeResize="0"/>
          <p:nvPr/>
        </p:nvPicPr>
        <p:blipFill rotWithShape="1">
          <a:blip r:embed="rId3">
            <a:alphaModFix/>
          </a:blip>
          <a:srcRect t="39" b="28"/>
          <a:stretch/>
        </p:blipFill>
        <p:spPr>
          <a:xfrm>
            <a:off x="1506575" y="789"/>
            <a:ext cx="7714755" cy="5141928"/>
          </a:xfrm>
          <a:prstGeom prst="rect">
            <a:avLst/>
          </a:prstGeom>
          <a:noFill/>
          <a:ln>
            <a:noFill/>
          </a:ln>
        </p:spPr>
      </p:pic>
      <p:sp>
        <p:nvSpPr>
          <p:cNvPr id="1031" name="Google Shape;1031;g253fa14b5a6_0_1224"/>
          <p:cNvSpPr/>
          <p:nvPr/>
        </p:nvSpPr>
        <p:spPr>
          <a:xfrm>
            <a:off x="0" y="0"/>
            <a:ext cx="4677300" cy="5145000"/>
          </a:xfrm>
          <a:prstGeom prst="rect">
            <a:avLst/>
          </a:prstGeom>
          <a:solidFill>
            <a:srgbClr val="00081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70000"/>
              </a:lnSpc>
              <a:spcBef>
                <a:spcPts val="0"/>
              </a:spcBef>
              <a:spcAft>
                <a:spcPts val="0"/>
              </a:spcAft>
              <a:buClr>
                <a:srgbClr val="000000"/>
              </a:buClr>
              <a:buSzPts val="4400"/>
              <a:buFont typeface="Arial"/>
              <a:buNone/>
            </a:pPr>
            <a:endParaRPr sz="4400" b="1" i="0" u="none" strike="noStrike" cap="none">
              <a:solidFill>
                <a:schemeClr val="lt1"/>
              </a:solidFill>
              <a:latin typeface="Helvetica Neue"/>
              <a:ea typeface="Helvetica Neue"/>
              <a:cs typeface="Helvetica Neue"/>
              <a:sym typeface="Helvetica Neue"/>
            </a:endParaRPr>
          </a:p>
        </p:txBody>
      </p:sp>
      <p:pic>
        <p:nvPicPr>
          <p:cNvPr id="1032" name="Google Shape;1032;g253fa14b5a6_0_1224"/>
          <p:cNvPicPr preferRelativeResize="0"/>
          <p:nvPr/>
        </p:nvPicPr>
        <p:blipFill rotWithShape="1">
          <a:blip r:embed="rId4">
            <a:alphaModFix/>
          </a:blip>
          <a:srcRect/>
          <a:stretch/>
        </p:blipFill>
        <p:spPr>
          <a:xfrm>
            <a:off x="8372235" y="198573"/>
            <a:ext cx="603847" cy="461119"/>
          </a:xfrm>
          <a:prstGeom prst="rect">
            <a:avLst/>
          </a:prstGeom>
          <a:noFill/>
          <a:ln>
            <a:noFill/>
          </a:ln>
        </p:spPr>
      </p:pic>
      <p:sp>
        <p:nvSpPr>
          <p:cNvPr id="1033" name="Google Shape;1033;g253fa14b5a6_0_1224"/>
          <p:cNvSpPr txBox="1"/>
          <p:nvPr/>
        </p:nvSpPr>
        <p:spPr>
          <a:xfrm>
            <a:off x="431809" y="1355443"/>
            <a:ext cx="6088500" cy="5256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rgbClr val="000000"/>
              </a:buClr>
              <a:buSzPts val="4100"/>
              <a:buFont typeface="Arial"/>
              <a:buNone/>
            </a:pPr>
            <a:r>
              <a:rPr lang="en-US" sz="3900" b="0" i="0" u="none" strike="noStrike" cap="none">
                <a:solidFill>
                  <a:schemeClr val="lt1"/>
                </a:solidFill>
                <a:latin typeface="Arial"/>
                <a:ea typeface="Arial"/>
                <a:cs typeface="Arial"/>
                <a:sym typeface="Arial"/>
              </a:rPr>
              <a:t>ECONOMIC </a:t>
            </a:r>
            <a:endParaRPr sz="3900" b="0" i="0" u="none" strike="noStrike" cap="none">
              <a:solidFill>
                <a:schemeClr val="lt1"/>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4100"/>
              <a:buFont typeface="Arial"/>
              <a:buNone/>
            </a:pPr>
            <a:r>
              <a:rPr lang="en-US" sz="3900" b="0" i="0" u="none" strike="noStrike" cap="none">
                <a:solidFill>
                  <a:schemeClr val="lt1"/>
                </a:solidFill>
                <a:latin typeface="Arial"/>
                <a:ea typeface="Arial"/>
                <a:cs typeface="Arial"/>
                <a:sym typeface="Arial"/>
              </a:rPr>
              <a:t>VALUE OF </a:t>
            </a:r>
            <a:endParaRPr sz="3900" b="0" i="0" u="none" strike="noStrike" cap="none">
              <a:solidFill>
                <a:schemeClr val="lt1"/>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4100"/>
              <a:buFont typeface="Arial"/>
              <a:buNone/>
            </a:pPr>
            <a:r>
              <a:rPr lang="en-US" sz="3900" b="0" i="0" u="none" strike="noStrike" cap="none">
                <a:solidFill>
                  <a:schemeClr val="lt1"/>
                </a:solidFill>
                <a:latin typeface="Arial"/>
                <a:ea typeface="Arial"/>
                <a:cs typeface="Arial"/>
                <a:sym typeface="Arial"/>
              </a:rPr>
              <a:t>PEACE</a:t>
            </a:r>
            <a:endParaRPr sz="3900" b="0" i="0" u="none" strike="noStrike" cap="none">
              <a:solidFill>
                <a:schemeClr val="lt1"/>
              </a:solidFill>
              <a:latin typeface="Arial"/>
              <a:ea typeface="Arial"/>
              <a:cs typeface="Arial"/>
              <a:sym typeface="Arial"/>
            </a:endParaRPr>
          </a:p>
        </p:txBody>
      </p:sp>
      <p:cxnSp>
        <p:nvCxnSpPr>
          <p:cNvPr id="1034" name="Google Shape;1034;g253fa14b5a6_0_1224"/>
          <p:cNvCxnSpPr/>
          <p:nvPr/>
        </p:nvCxnSpPr>
        <p:spPr>
          <a:xfrm>
            <a:off x="947747" y="2889343"/>
            <a:ext cx="0" cy="871800"/>
          </a:xfrm>
          <a:prstGeom prst="straightConnector1">
            <a:avLst/>
          </a:prstGeom>
          <a:noFill/>
          <a:ln w="19050" cap="flat" cmpd="sng">
            <a:solidFill>
              <a:schemeClr val="lt1"/>
            </a:solidFill>
            <a:prstDash val="solid"/>
            <a:miter lim="800000"/>
            <a:headEnd type="none" w="sm" len="sm"/>
            <a:tailEnd type="none" w="sm" len="sm"/>
          </a:ln>
        </p:spPr>
      </p:cxnSp>
      <p:sp>
        <p:nvSpPr>
          <p:cNvPr id="1035" name="Google Shape;1035;g253fa14b5a6_0_1224"/>
          <p:cNvSpPr txBox="1"/>
          <p:nvPr/>
        </p:nvSpPr>
        <p:spPr>
          <a:xfrm>
            <a:off x="481022" y="4002344"/>
            <a:ext cx="2179500" cy="7494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Economic impacts</a:t>
            </a:r>
            <a:endParaRPr sz="1500" b="0" i="0" u="none" strike="noStrike" cap="none">
              <a:solidFill>
                <a:schemeClr val="lt1"/>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Impact breakdown</a:t>
            </a:r>
            <a:endParaRPr sz="1500" b="0" i="0" u="none" strike="noStrike" cap="none">
              <a:solidFill>
                <a:schemeClr val="lt1"/>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Ten year trends </a:t>
            </a:r>
            <a:endParaRPr sz="1500" b="0" i="0" u="none" strike="noStrike" cap="none">
              <a:solidFill>
                <a:schemeClr val="lt1"/>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pic>
        <p:nvPicPr>
          <p:cNvPr id="1041" name="Google Shape;1041;g253ae4fee85_3_272"/>
          <p:cNvPicPr preferRelativeResize="0"/>
          <p:nvPr/>
        </p:nvPicPr>
        <p:blipFill rotWithShape="1">
          <a:blip r:embed="rId3">
            <a:alphaModFix/>
          </a:blip>
          <a:srcRect/>
          <a:stretch/>
        </p:blipFill>
        <p:spPr>
          <a:xfrm>
            <a:off x="8472432" y="146033"/>
            <a:ext cx="530175" cy="404859"/>
          </a:xfrm>
          <a:prstGeom prst="rect">
            <a:avLst/>
          </a:prstGeom>
          <a:noFill/>
          <a:ln>
            <a:noFill/>
          </a:ln>
        </p:spPr>
      </p:pic>
      <p:sp>
        <p:nvSpPr>
          <p:cNvPr id="1042" name="Google Shape;1042;g253ae4fee85_3_272"/>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043" name="Google Shape;1043;g253ae4fee85_3_272"/>
          <p:cNvPicPr preferRelativeResize="0"/>
          <p:nvPr/>
        </p:nvPicPr>
        <p:blipFill rotWithShape="1">
          <a:blip r:embed="rId4">
            <a:alphaModFix/>
          </a:blip>
          <a:srcRect/>
          <a:stretch/>
        </p:blipFill>
        <p:spPr>
          <a:xfrm>
            <a:off x="193153" y="4984751"/>
            <a:ext cx="1646664" cy="84431"/>
          </a:xfrm>
          <a:prstGeom prst="rect">
            <a:avLst/>
          </a:prstGeom>
          <a:noFill/>
          <a:ln>
            <a:noFill/>
          </a:ln>
        </p:spPr>
      </p:pic>
      <p:grpSp>
        <p:nvGrpSpPr>
          <p:cNvPr id="1044" name="Google Shape;1044;g253ae4fee85_3_272"/>
          <p:cNvGrpSpPr/>
          <p:nvPr/>
        </p:nvGrpSpPr>
        <p:grpSpPr>
          <a:xfrm>
            <a:off x="285228" y="2075163"/>
            <a:ext cx="3018300" cy="2366100"/>
            <a:chOff x="419178" y="1972999"/>
            <a:chExt cx="3018300" cy="2366100"/>
          </a:xfrm>
        </p:grpSpPr>
        <p:cxnSp>
          <p:nvCxnSpPr>
            <p:cNvPr id="1045" name="Google Shape;1045;g253ae4fee85_3_272"/>
            <p:cNvCxnSpPr>
              <a:endCxn id="1046" idx="0"/>
            </p:cNvCxnSpPr>
            <p:nvPr/>
          </p:nvCxnSpPr>
          <p:spPr>
            <a:xfrm flipH="1">
              <a:off x="1484178" y="1972999"/>
              <a:ext cx="1953300" cy="445200"/>
            </a:xfrm>
            <a:prstGeom prst="bentConnector2">
              <a:avLst/>
            </a:prstGeom>
            <a:noFill/>
            <a:ln w="19050" cap="flat" cmpd="sng">
              <a:solidFill>
                <a:srgbClr val="393939"/>
              </a:solidFill>
              <a:prstDash val="solid"/>
              <a:round/>
              <a:headEnd type="none" w="sm" len="sm"/>
              <a:tailEnd type="triangle" w="med" len="med"/>
            </a:ln>
          </p:spPr>
        </p:cxnSp>
        <p:sp>
          <p:nvSpPr>
            <p:cNvPr id="1046" name="Google Shape;1046;g253ae4fee85_3_272"/>
            <p:cNvSpPr txBox="1"/>
            <p:nvPr/>
          </p:nvSpPr>
          <p:spPr>
            <a:xfrm>
              <a:off x="419178" y="2418199"/>
              <a:ext cx="2130000" cy="19209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a:solidFill>
                    <a:srgbClr val="393939"/>
                  </a:solidFill>
                  <a:latin typeface="Arial"/>
                  <a:ea typeface="Arial"/>
                  <a:cs typeface="Arial"/>
                  <a:sym typeface="Arial"/>
                </a:rPr>
                <a:t>Which is equivalent to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4000"/>
                <a:buFont typeface="Arial"/>
                <a:buNone/>
              </a:pPr>
              <a:r>
                <a:rPr lang="en-US" sz="4000" b="1" i="0" u="none" strike="noStrike" cap="none">
                  <a:solidFill>
                    <a:srgbClr val="000000"/>
                  </a:solidFill>
                  <a:latin typeface="Arial"/>
                  <a:ea typeface="Arial"/>
                  <a:cs typeface="Arial"/>
                  <a:sym typeface="Arial"/>
                </a:rPr>
                <a:t>12.9%</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393939"/>
                  </a:solidFill>
                  <a:latin typeface="Arial"/>
                  <a:ea typeface="Arial"/>
                  <a:cs typeface="Arial"/>
                  <a:sym typeface="Arial"/>
                </a:rPr>
                <a:t>of total world GDP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a:solidFill>
                    <a:srgbClr val="393939"/>
                  </a:solidFill>
                  <a:latin typeface="Arial"/>
                  <a:ea typeface="Arial"/>
                  <a:cs typeface="Arial"/>
                  <a:sym typeface="Arial"/>
                </a:rPr>
                <a:t>OR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600"/>
                <a:buFont typeface="Arial"/>
                <a:buNone/>
              </a:pPr>
              <a:r>
                <a:rPr lang="en-US" sz="3600" b="1" i="0" u="none" strike="noStrike" cap="none">
                  <a:solidFill>
                    <a:srgbClr val="000000"/>
                  </a:solidFill>
                  <a:latin typeface="Arial"/>
                  <a:ea typeface="Arial"/>
                  <a:cs typeface="Arial"/>
                  <a:sym typeface="Arial"/>
                </a:rPr>
                <a:t>$2,200</a:t>
              </a:r>
              <a:endParaRPr sz="3600" b="1"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393939"/>
                  </a:solidFill>
                  <a:latin typeface="Arial"/>
                  <a:ea typeface="Arial"/>
                  <a:cs typeface="Arial"/>
                  <a:sym typeface="Arial"/>
                </a:rPr>
                <a:t>per person</a:t>
              </a:r>
              <a:endParaRPr sz="1400" b="0" i="0" u="none" strike="noStrike" cap="none">
                <a:solidFill>
                  <a:srgbClr val="000000"/>
                </a:solidFill>
                <a:latin typeface="Arial"/>
                <a:ea typeface="Arial"/>
                <a:cs typeface="Arial"/>
                <a:sym typeface="Arial"/>
              </a:endParaRPr>
            </a:p>
          </p:txBody>
        </p:sp>
      </p:grpSp>
      <p:grpSp>
        <p:nvGrpSpPr>
          <p:cNvPr id="1047" name="Google Shape;1047;g253ae4fee85_3_272"/>
          <p:cNvGrpSpPr/>
          <p:nvPr/>
        </p:nvGrpSpPr>
        <p:grpSpPr>
          <a:xfrm>
            <a:off x="5533560" y="2075338"/>
            <a:ext cx="3420750" cy="1970720"/>
            <a:chOff x="5586138" y="1973174"/>
            <a:chExt cx="3420750" cy="1970720"/>
          </a:xfrm>
        </p:grpSpPr>
        <p:sp>
          <p:nvSpPr>
            <p:cNvPr id="1048" name="Google Shape;1048;g253ae4fee85_3_272"/>
            <p:cNvSpPr txBox="1"/>
            <p:nvPr/>
          </p:nvSpPr>
          <p:spPr>
            <a:xfrm>
              <a:off x="6044988" y="3063394"/>
              <a:ext cx="2961900" cy="880500"/>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Clr>
                  <a:srgbClr val="000000"/>
                </a:buClr>
                <a:buSzPts val="3600"/>
                <a:buFont typeface="Arial"/>
                <a:buNone/>
              </a:pPr>
              <a:r>
                <a:rPr lang="en-US" sz="3600" b="1" i="0" u="none" strike="noStrike" cap="none">
                  <a:solidFill>
                    <a:srgbClr val="000000"/>
                  </a:solidFill>
                  <a:latin typeface="Arial"/>
                  <a:ea typeface="Arial"/>
                  <a:cs typeface="Arial"/>
                  <a:sym typeface="Arial"/>
                </a:rPr>
                <a:t>$1.75tr</a:t>
              </a:r>
              <a:endParaRPr sz="1400" b="0" i="0" u="none" strike="noStrike" cap="none">
                <a:solidFill>
                  <a:srgbClr val="000000"/>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1400"/>
                <a:buFont typeface="Arial"/>
                <a:buNone/>
              </a:pPr>
              <a:r>
                <a:rPr lang="en-US" sz="1400" b="0" i="0" u="none" strike="noStrike" cap="none">
                  <a:solidFill>
                    <a:srgbClr val="393939"/>
                  </a:solidFill>
                  <a:latin typeface="Arial"/>
                  <a:ea typeface="Arial"/>
                  <a:cs typeface="Arial"/>
                  <a:sym typeface="Arial"/>
                </a:rPr>
                <a:t>Could be directed to </a:t>
              </a:r>
              <a:endParaRPr sz="1400" b="0" i="0" u="none" strike="noStrike" cap="none">
                <a:solidFill>
                  <a:srgbClr val="000000"/>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1400"/>
                <a:buFont typeface="Arial"/>
                <a:buNone/>
              </a:pPr>
              <a:r>
                <a:rPr lang="en-US" sz="1400" b="0" i="0" u="none" strike="noStrike" cap="none">
                  <a:solidFill>
                    <a:srgbClr val="393939"/>
                  </a:solidFill>
                  <a:latin typeface="Arial"/>
                  <a:ea typeface="Arial"/>
                  <a:cs typeface="Arial"/>
                  <a:sym typeface="Arial"/>
                </a:rPr>
                <a:t>other economic activities</a:t>
              </a:r>
              <a:endParaRPr sz="1400" b="0" i="0" u="none" strike="noStrike" cap="none">
                <a:solidFill>
                  <a:srgbClr val="000000"/>
                </a:solidFill>
                <a:latin typeface="Arial"/>
                <a:ea typeface="Arial"/>
                <a:cs typeface="Arial"/>
                <a:sym typeface="Arial"/>
              </a:endParaRPr>
            </a:p>
          </p:txBody>
        </p:sp>
        <p:sp>
          <p:nvSpPr>
            <p:cNvPr id="1049" name="Google Shape;1049;g253ae4fee85_3_272"/>
            <p:cNvSpPr/>
            <p:nvPr/>
          </p:nvSpPr>
          <p:spPr>
            <a:xfrm>
              <a:off x="6044988" y="2540174"/>
              <a:ext cx="29619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393939"/>
                  </a:solidFill>
                  <a:latin typeface="Arial"/>
                  <a:ea typeface="Arial"/>
                  <a:cs typeface="Arial"/>
                  <a:sym typeface="Arial"/>
                </a:rPr>
                <a:t>If the world decreased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393939"/>
                  </a:solidFill>
                  <a:latin typeface="Arial"/>
                  <a:ea typeface="Arial"/>
                  <a:cs typeface="Arial"/>
                  <a:sym typeface="Arial"/>
                </a:rPr>
                <a:t>violence by 10%</a:t>
              </a:r>
              <a:endParaRPr sz="1400" b="0" i="0" u="none" strike="noStrike" cap="none">
                <a:solidFill>
                  <a:srgbClr val="000000"/>
                </a:solidFill>
                <a:latin typeface="Arial"/>
                <a:ea typeface="Arial"/>
                <a:cs typeface="Arial"/>
                <a:sym typeface="Arial"/>
              </a:endParaRPr>
            </a:p>
          </p:txBody>
        </p:sp>
        <p:cxnSp>
          <p:nvCxnSpPr>
            <p:cNvPr id="1050" name="Google Shape;1050;g253ae4fee85_3_272"/>
            <p:cNvCxnSpPr>
              <a:endCxn id="1049" idx="0"/>
            </p:cNvCxnSpPr>
            <p:nvPr/>
          </p:nvCxnSpPr>
          <p:spPr>
            <a:xfrm>
              <a:off x="5586138" y="1973174"/>
              <a:ext cx="1939800" cy="567000"/>
            </a:xfrm>
            <a:prstGeom prst="bentConnector2">
              <a:avLst/>
            </a:prstGeom>
            <a:noFill/>
            <a:ln w="19050" cap="flat" cmpd="sng">
              <a:solidFill>
                <a:srgbClr val="393939"/>
              </a:solidFill>
              <a:prstDash val="solid"/>
              <a:round/>
              <a:headEnd type="none" w="sm" len="sm"/>
              <a:tailEnd type="triangle" w="med" len="med"/>
            </a:ln>
          </p:spPr>
        </p:cxnSp>
      </p:grpSp>
      <p:grpSp>
        <p:nvGrpSpPr>
          <p:cNvPr id="1051" name="Google Shape;1051;g253ae4fee85_3_272"/>
          <p:cNvGrpSpPr/>
          <p:nvPr/>
        </p:nvGrpSpPr>
        <p:grpSpPr>
          <a:xfrm>
            <a:off x="2114816" y="858412"/>
            <a:ext cx="4572000" cy="2363400"/>
            <a:chOff x="2121966" y="663762"/>
            <a:chExt cx="4572000" cy="2363400"/>
          </a:xfrm>
        </p:grpSpPr>
        <p:sp>
          <p:nvSpPr>
            <p:cNvPr id="1052" name="Google Shape;1052;g253ae4fee85_3_272"/>
            <p:cNvSpPr/>
            <p:nvPr/>
          </p:nvSpPr>
          <p:spPr>
            <a:xfrm>
              <a:off x="3282510" y="663762"/>
              <a:ext cx="2250900" cy="2363400"/>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1053" name="Google Shape;1053;g253ae4fee85_3_272"/>
            <p:cNvSpPr txBox="1"/>
            <p:nvPr/>
          </p:nvSpPr>
          <p:spPr>
            <a:xfrm>
              <a:off x="3489776" y="1565154"/>
              <a:ext cx="2138700" cy="6309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700"/>
                <a:buFont typeface="Arial"/>
                <a:buNone/>
              </a:pPr>
              <a:r>
                <a:rPr lang="en-US" sz="4800" b="1" i="0" u="none" strike="noStrike" cap="none">
                  <a:solidFill>
                    <a:srgbClr val="FFFFFF"/>
                  </a:solidFill>
                  <a:latin typeface="Arial"/>
                  <a:ea typeface="Arial"/>
                  <a:cs typeface="Arial"/>
                  <a:sym typeface="Arial"/>
                </a:rPr>
                <a:t>$17.5</a:t>
              </a:r>
              <a:endParaRPr sz="4800" b="1" i="0" u="none" strike="noStrike" cap="none">
                <a:solidFill>
                  <a:srgbClr val="FFFFFF"/>
                </a:solidFill>
                <a:latin typeface="Arial"/>
                <a:ea typeface="Arial"/>
                <a:cs typeface="Arial"/>
                <a:sym typeface="Arial"/>
              </a:endParaRPr>
            </a:p>
          </p:txBody>
        </p:sp>
        <p:sp>
          <p:nvSpPr>
            <p:cNvPr id="1054" name="Google Shape;1054;g253ae4fee85_3_272"/>
            <p:cNvSpPr/>
            <p:nvPr/>
          </p:nvSpPr>
          <p:spPr>
            <a:xfrm>
              <a:off x="2121966" y="2164118"/>
              <a:ext cx="4572000" cy="2646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000000"/>
                </a:buClr>
                <a:buSzPts val="1400"/>
                <a:buFont typeface="Arial"/>
                <a:buNone/>
              </a:pPr>
              <a:r>
                <a:rPr lang="en-US" sz="1400" b="1" i="0" u="none" strike="noStrike" cap="none">
                  <a:solidFill>
                    <a:srgbClr val="FFFFFF"/>
                  </a:solidFill>
                  <a:latin typeface="Arial"/>
                  <a:ea typeface="Arial"/>
                  <a:cs typeface="Arial"/>
                  <a:sym typeface="Arial"/>
                </a:rPr>
                <a:t>trillion</a:t>
              </a:r>
              <a:endParaRPr sz="1400" b="0" i="0" u="none" strike="noStrike" cap="none">
                <a:solidFill>
                  <a:srgbClr val="000000"/>
                </a:solidFill>
                <a:latin typeface="Arial"/>
                <a:ea typeface="Arial"/>
                <a:cs typeface="Arial"/>
                <a:sym typeface="Arial"/>
              </a:endParaRPr>
            </a:p>
          </p:txBody>
        </p:sp>
      </p:grpSp>
      <p:sp>
        <p:nvSpPr>
          <p:cNvPr id="1055" name="Google Shape;1055;g253ae4fee85_3_272"/>
          <p:cNvSpPr txBox="1"/>
          <p:nvPr/>
        </p:nvSpPr>
        <p:spPr>
          <a:xfrm>
            <a:off x="516125" y="300925"/>
            <a:ext cx="50361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dirty="0">
                <a:solidFill>
                  <a:schemeClr val="dk1"/>
                </a:solidFill>
                <a:latin typeface="Arial"/>
                <a:ea typeface="Arial"/>
                <a:cs typeface="Arial"/>
                <a:sym typeface="Arial"/>
              </a:rPr>
              <a:t>Economic impact of violence, 2022</a:t>
            </a:r>
            <a:endParaRPr sz="2000" b="0" i="0" u="none" strike="noStrike" cap="none" dirty="0">
              <a:solidFill>
                <a:schemeClr val="dk1"/>
              </a:solidFill>
              <a:latin typeface="Arial"/>
              <a:ea typeface="Arial"/>
              <a:cs typeface="Arial"/>
              <a:sym typeface="Arial"/>
            </a:endParaRPr>
          </a:p>
        </p:txBody>
      </p:sp>
      <p:cxnSp>
        <p:nvCxnSpPr>
          <p:cNvPr id="1056" name="Google Shape;1056;g253ae4fee85_3_272"/>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51"/>
                                        </p:tgtEl>
                                        <p:attrNameLst>
                                          <p:attrName>style.visibility</p:attrName>
                                        </p:attrNameLst>
                                      </p:cBhvr>
                                      <p:to>
                                        <p:strVal val="visible"/>
                                      </p:to>
                                    </p:set>
                                    <p:anim calcmode="lin" valueType="num">
                                      <p:cBhvr additive="base">
                                        <p:cTn id="7" dur="1000"/>
                                        <p:tgtEl>
                                          <p:spTgt spid="1051"/>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44"/>
                                        </p:tgtEl>
                                        <p:attrNameLst>
                                          <p:attrName>style.visibility</p:attrName>
                                        </p:attrNameLst>
                                      </p:cBhvr>
                                      <p:to>
                                        <p:strVal val="visible"/>
                                      </p:to>
                                    </p:set>
                                    <p:animEffect transition="in" filter="fade">
                                      <p:cBhvr>
                                        <p:cTn id="11" dur="1000"/>
                                        <p:tgtEl>
                                          <p:spTgt spid="1044"/>
                                        </p:tgtEl>
                                      </p:cBhvr>
                                    </p:animEffect>
                                  </p:childTnLst>
                                </p:cTn>
                              </p:par>
                              <p:par>
                                <p:cTn id="12" presetID="10" presetClass="entr" presetSubtype="0" fill="hold" nodeType="withEffect">
                                  <p:stCondLst>
                                    <p:cond delay="0"/>
                                  </p:stCondLst>
                                  <p:childTnLst>
                                    <p:set>
                                      <p:cBhvr>
                                        <p:cTn id="13" dur="1" fill="hold">
                                          <p:stCondLst>
                                            <p:cond delay="0"/>
                                          </p:stCondLst>
                                        </p:cTn>
                                        <p:tgtEl>
                                          <p:spTgt spid="1047"/>
                                        </p:tgtEl>
                                        <p:attrNameLst>
                                          <p:attrName>style.visibility</p:attrName>
                                        </p:attrNameLst>
                                      </p:cBhvr>
                                      <p:to>
                                        <p:strVal val="visible"/>
                                      </p:to>
                                    </p:set>
                                    <p:animEffect transition="in" filter="fade">
                                      <p:cBhvr>
                                        <p:cTn id="14" dur="1000"/>
                                        <p:tgtEl>
                                          <p:spTgt spid="1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1061"/>
        <p:cNvGrpSpPr/>
        <p:nvPr/>
      </p:nvGrpSpPr>
      <p:grpSpPr>
        <a:xfrm>
          <a:off x="0" y="0"/>
          <a:ext cx="0" cy="0"/>
          <a:chOff x="0" y="0"/>
          <a:chExt cx="0" cy="0"/>
        </a:xfrm>
      </p:grpSpPr>
      <p:pic>
        <p:nvPicPr>
          <p:cNvPr id="1062" name="Google Shape;1062;g253ae4fee85_3_279"/>
          <p:cNvPicPr preferRelativeResize="0"/>
          <p:nvPr/>
        </p:nvPicPr>
        <p:blipFill rotWithShape="1">
          <a:blip r:embed="rId3">
            <a:alphaModFix/>
          </a:blip>
          <a:srcRect/>
          <a:stretch/>
        </p:blipFill>
        <p:spPr>
          <a:xfrm>
            <a:off x="8472432" y="146033"/>
            <a:ext cx="530175" cy="404859"/>
          </a:xfrm>
          <a:prstGeom prst="rect">
            <a:avLst/>
          </a:prstGeom>
          <a:noFill/>
          <a:ln>
            <a:noFill/>
          </a:ln>
        </p:spPr>
      </p:pic>
      <p:sp>
        <p:nvSpPr>
          <p:cNvPr id="1063" name="Google Shape;1063;g253ae4fee85_3_279"/>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064" name="Google Shape;1064;g253ae4fee85_3_279"/>
          <p:cNvPicPr preferRelativeResize="0"/>
          <p:nvPr/>
        </p:nvPicPr>
        <p:blipFill rotWithShape="1">
          <a:blip r:embed="rId4">
            <a:alphaModFix/>
          </a:blip>
          <a:srcRect/>
          <a:stretch/>
        </p:blipFill>
        <p:spPr>
          <a:xfrm>
            <a:off x="193153" y="4984751"/>
            <a:ext cx="1646664" cy="84431"/>
          </a:xfrm>
          <a:prstGeom prst="rect">
            <a:avLst/>
          </a:prstGeom>
          <a:noFill/>
          <a:ln>
            <a:noFill/>
          </a:ln>
        </p:spPr>
      </p:pic>
      <p:sp>
        <p:nvSpPr>
          <p:cNvPr id="1065" name="Google Shape;1065;g253ae4fee85_3_279"/>
          <p:cNvSpPr txBox="1"/>
          <p:nvPr/>
        </p:nvSpPr>
        <p:spPr>
          <a:xfrm>
            <a:off x="516125" y="300925"/>
            <a:ext cx="50361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Economic impact of violence, continued</a:t>
            </a:r>
            <a:endParaRPr sz="2000" b="0" i="0" u="none" strike="noStrike" cap="none">
              <a:solidFill>
                <a:schemeClr val="dk1"/>
              </a:solidFill>
              <a:latin typeface="Arial"/>
              <a:ea typeface="Arial"/>
              <a:cs typeface="Arial"/>
              <a:sym typeface="Arial"/>
            </a:endParaRPr>
          </a:p>
        </p:txBody>
      </p:sp>
      <p:cxnSp>
        <p:nvCxnSpPr>
          <p:cNvPr id="1066" name="Google Shape;1066;g253ae4fee85_3_279"/>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1067" name="Google Shape;1067;g253ae4fee85_3_279"/>
          <p:cNvSpPr txBox="1"/>
          <p:nvPr/>
        </p:nvSpPr>
        <p:spPr>
          <a:xfrm>
            <a:off x="923015" y="1020482"/>
            <a:ext cx="6422700" cy="3262406"/>
          </a:xfrm>
          <a:prstGeom prst="rect">
            <a:avLst/>
          </a:prstGeom>
          <a:noFill/>
          <a:ln>
            <a:noFill/>
          </a:ln>
        </p:spPr>
        <p:txBody>
          <a:bodyPr spcFirstLastPara="1" wrap="square" lIns="0" tIns="0" rIns="0" bIns="0" anchor="t" anchorCtr="0">
            <a:noAutofit/>
          </a:bodyPr>
          <a:lstStyle/>
          <a:p>
            <a:pPr marL="457200" marR="0" lvl="0" indent="-317500" algn="l" rtl="0">
              <a:spcBef>
                <a:spcPts val="0"/>
              </a:spcBef>
              <a:spcAft>
                <a:spcPts val="0"/>
              </a:spcAft>
              <a:buClr>
                <a:srgbClr val="393939"/>
              </a:buClr>
              <a:buSzPts val="1400"/>
              <a:buFont typeface="Arial"/>
              <a:buChar char="●"/>
            </a:pPr>
            <a:r>
              <a:rPr lang="en-US" sz="1400" b="0" i="0" u="none" strike="noStrike" cap="none" dirty="0">
                <a:solidFill>
                  <a:schemeClr val="dk1"/>
                </a:solidFill>
                <a:latin typeface="Arial"/>
                <a:ea typeface="Arial"/>
                <a:cs typeface="Arial"/>
                <a:sym typeface="Arial"/>
              </a:rPr>
              <a:t>The economic impact of violence was $17.5 trillion PPP in 2022, equivalent to 12.9 per cent of global GDP or $2,200 per person.</a:t>
            </a:r>
          </a:p>
          <a:p>
            <a:pPr marL="139700" marR="0" lvl="0" algn="l" rtl="0">
              <a:spcBef>
                <a:spcPts val="0"/>
              </a:spcBef>
              <a:spcAft>
                <a:spcPts val="0"/>
              </a:spcAft>
              <a:buClr>
                <a:srgbClr val="393939"/>
              </a:buClr>
              <a:buSzPts val="1400"/>
            </a:pPr>
            <a:endParaRPr sz="1400" b="0" i="0" u="none" strike="noStrike" cap="none" dirty="0">
              <a:solidFill>
                <a:srgbClr val="0B1107"/>
              </a:solidFill>
              <a:latin typeface="Arial"/>
              <a:ea typeface="Arial"/>
              <a:cs typeface="Arial"/>
              <a:sym typeface="Arial"/>
            </a:endParaRPr>
          </a:p>
          <a:p>
            <a:pPr marL="457200" marR="0" lvl="0" indent="-317500" algn="l" rtl="0">
              <a:spcBef>
                <a:spcPts val="0"/>
              </a:spcBef>
              <a:spcAft>
                <a:spcPts val="0"/>
              </a:spcAft>
              <a:buClr>
                <a:srgbClr val="0B1107"/>
              </a:buClr>
              <a:buSzPts val="1400"/>
              <a:buFont typeface="Arial"/>
              <a:buChar char="●"/>
            </a:pPr>
            <a:r>
              <a:rPr lang="en-US" sz="1400" b="0" i="0" u="none" strike="noStrike" cap="none" dirty="0">
                <a:solidFill>
                  <a:schemeClr val="dk1"/>
                </a:solidFill>
                <a:latin typeface="Arial"/>
                <a:ea typeface="Arial"/>
                <a:cs typeface="Arial"/>
                <a:sym typeface="Arial"/>
              </a:rPr>
              <a:t>The economic impact increased by 6.6 per cent, owing to increases in military expenditure. The economic impact of military expenditure rose by 16.8 per cent in PPP terms.</a:t>
            </a:r>
          </a:p>
          <a:p>
            <a:pPr marL="139700" marR="0" lvl="0" algn="l" rtl="0">
              <a:spcBef>
                <a:spcPts val="0"/>
              </a:spcBef>
              <a:spcAft>
                <a:spcPts val="0"/>
              </a:spcAft>
              <a:buClr>
                <a:srgbClr val="0B1107"/>
              </a:buClr>
              <a:buSzPts val="1400"/>
            </a:pPr>
            <a:endParaRPr sz="1400" b="0" i="0" u="none" strike="noStrike" cap="none" dirty="0">
              <a:solidFill>
                <a:schemeClr val="dk1"/>
              </a:solidFill>
              <a:latin typeface="Arial"/>
              <a:ea typeface="Arial"/>
              <a:cs typeface="Arial"/>
              <a:sym typeface="Arial"/>
            </a:endParaRPr>
          </a:p>
          <a:p>
            <a:pPr marL="457200" marR="0" lvl="0" indent="-317500" algn="l" rtl="0">
              <a:spcBef>
                <a:spcPts val="0"/>
              </a:spcBef>
              <a:spcAft>
                <a:spcPts val="0"/>
              </a:spcAft>
              <a:buClr>
                <a:srgbClr val="0B1107"/>
              </a:buClr>
              <a:buSzPts val="1400"/>
              <a:buFont typeface="Arial"/>
              <a:buChar char="●"/>
            </a:pPr>
            <a:r>
              <a:rPr lang="en-US" sz="1400" b="0" i="0" u="none" strike="noStrike" cap="none" dirty="0">
                <a:solidFill>
                  <a:schemeClr val="dk1"/>
                </a:solidFill>
                <a:latin typeface="Arial"/>
                <a:ea typeface="Arial"/>
                <a:cs typeface="Arial"/>
                <a:sym typeface="Arial"/>
              </a:rPr>
              <a:t>Ukraine, Afghanistan and Sudan incurred the highest relative economic cost of violence in 2022, equivalent to 63.1, 46.5 and 39.7 per cent of GDP, respectively. </a:t>
            </a:r>
          </a:p>
          <a:p>
            <a:pPr marL="139700" marR="0" lvl="0" algn="l" rtl="0">
              <a:spcBef>
                <a:spcPts val="0"/>
              </a:spcBef>
              <a:spcAft>
                <a:spcPts val="0"/>
              </a:spcAft>
              <a:buClr>
                <a:srgbClr val="0B1107"/>
              </a:buClr>
              <a:buSzPts val="1400"/>
            </a:pPr>
            <a:endParaRPr sz="1400" b="0" i="0" u="none" strike="noStrike" cap="none" dirty="0">
              <a:solidFill>
                <a:schemeClr val="dk1"/>
              </a:solidFill>
              <a:latin typeface="Arial"/>
              <a:ea typeface="Arial"/>
              <a:cs typeface="Arial"/>
              <a:sym typeface="Arial"/>
            </a:endParaRPr>
          </a:p>
          <a:p>
            <a:pPr marL="457200" marR="0" lvl="0" indent="-317500" algn="l" rtl="0">
              <a:spcBef>
                <a:spcPts val="0"/>
              </a:spcBef>
              <a:spcAft>
                <a:spcPts val="0"/>
              </a:spcAft>
              <a:buClr>
                <a:srgbClr val="393939"/>
              </a:buClr>
              <a:buSzPts val="1400"/>
              <a:buFont typeface="Arial"/>
              <a:buChar char="●"/>
            </a:pPr>
            <a:r>
              <a:rPr lang="en-US" sz="1400" b="0" i="0" u="none" strike="noStrike" cap="none" dirty="0">
                <a:solidFill>
                  <a:schemeClr val="dk1"/>
                </a:solidFill>
                <a:latin typeface="Arial"/>
                <a:ea typeface="Arial"/>
                <a:cs typeface="Arial"/>
                <a:sym typeface="Arial"/>
              </a:rPr>
              <a:t>In the ten countries most economically affected by violence, the average economic cost was equivalent to 34 per cent of GDP. In the ten most peaceful countries the average economic cost was 2.9 per cent of GDP.</a:t>
            </a:r>
            <a:endParaRPr sz="1400" b="0" i="0" u="none" strike="noStrike" cap="none" dirty="0">
              <a:solidFill>
                <a:srgbClr val="0B1107"/>
              </a:solidFill>
              <a:latin typeface="Arial"/>
              <a:ea typeface="Arial"/>
              <a:cs typeface="Arial"/>
              <a:sym typeface="Arial"/>
            </a:endParaRPr>
          </a:p>
          <a:p>
            <a:pPr marL="0" marR="0" lvl="2" indent="0" algn="l" rtl="0">
              <a:lnSpc>
                <a:spcPct val="115000"/>
              </a:lnSpc>
              <a:spcBef>
                <a:spcPts val="0"/>
              </a:spcBef>
              <a:spcAft>
                <a:spcPts val="0"/>
              </a:spcAft>
              <a:buClr>
                <a:srgbClr val="808080"/>
              </a:buClr>
              <a:buSzPts val="1100"/>
              <a:buFont typeface="Arial"/>
              <a:buNone/>
            </a:pPr>
            <a:endParaRPr sz="1200" b="0" i="0" u="none" strike="noStrike" cap="none" dirty="0">
              <a:solidFill>
                <a:srgbClr val="393939"/>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67">
                                            <p:txEl>
                                              <p:pRg st="0" end="0"/>
                                            </p:txEl>
                                          </p:spTgt>
                                        </p:tgtEl>
                                        <p:attrNameLst>
                                          <p:attrName>style.visibility</p:attrName>
                                        </p:attrNameLst>
                                      </p:cBhvr>
                                      <p:to>
                                        <p:strVal val="visible"/>
                                      </p:to>
                                    </p:set>
                                    <p:animEffect transition="in" filter="fade">
                                      <p:cBhvr>
                                        <p:cTn id="7" dur="1000"/>
                                        <p:tgtEl>
                                          <p:spTgt spid="10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67">
                                            <p:txEl>
                                              <p:pRg st="2" end="2"/>
                                            </p:txEl>
                                          </p:spTgt>
                                        </p:tgtEl>
                                        <p:attrNameLst>
                                          <p:attrName>style.visibility</p:attrName>
                                        </p:attrNameLst>
                                      </p:cBhvr>
                                      <p:to>
                                        <p:strVal val="visible"/>
                                      </p:to>
                                    </p:set>
                                    <p:animEffect transition="in" filter="fade">
                                      <p:cBhvr>
                                        <p:cTn id="12" dur="1000"/>
                                        <p:tgtEl>
                                          <p:spTgt spid="106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67">
                                            <p:txEl>
                                              <p:pRg st="4" end="4"/>
                                            </p:txEl>
                                          </p:spTgt>
                                        </p:tgtEl>
                                        <p:attrNameLst>
                                          <p:attrName>style.visibility</p:attrName>
                                        </p:attrNameLst>
                                      </p:cBhvr>
                                      <p:to>
                                        <p:strVal val="visible"/>
                                      </p:to>
                                    </p:set>
                                    <p:animEffect transition="in" filter="fade">
                                      <p:cBhvr>
                                        <p:cTn id="17" dur="1000"/>
                                        <p:tgtEl>
                                          <p:spTgt spid="106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67">
                                            <p:txEl>
                                              <p:pRg st="6" end="6"/>
                                            </p:txEl>
                                          </p:spTgt>
                                        </p:tgtEl>
                                        <p:attrNameLst>
                                          <p:attrName>style.visibility</p:attrName>
                                        </p:attrNameLst>
                                      </p:cBhvr>
                                      <p:to>
                                        <p:strVal val="visible"/>
                                      </p:to>
                                    </p:set>
                                    <p:animEffect transition="in" filter="fade">
                                      <p:cBhvr>
                                        <p:cTn id="22" dur="1000"/>
                                        <p:tgtEl>
                                          <p:spTgt spid="10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pic>
        <p:nvPicPr>
          <p:cNvPr id="1073" name="Google Shape;1073;g253ae4fee85_3_286"/>
          <p:cNvPicPr preferRelativeResize="0"/>
          <p:nvPr/>
        </p:nvPicPr>
        <p:blipFill rotWithShape="1">
          <a:blip r:embed="rId3">
            <a:alphaModFix/>
          </a:blip>
          <a:srcRect/>
          <a:stretch/>
        </p:blipFill>
        <p:spPr>
          <a:xfrm>
            <a:off x="1839817" y="576325"/>
            <a:ext cx="4418248" cy="4710538"/>
          </a:xfrm>
          <a:prstGeom prst="rect">
            <a:avLst/>
          </a:prstGeom>
          <a:noFill/>
          <a:ln>
            <a:noFill/>
          </a:ln>
        </p:spPr>
      </p:pic>
      <p:pic>
        <p:nvPicPr>
          <p:cNvPr id="1074" name="Google Shape;1074;g253ae4fee85_3_286"/>
          <p:cNvPicPr preferRelativeResize="0"/>
          <p:nvPr/>
        </p:nvPicPr>
        <p:blipFill rotWithShape="1">
          <a:blip r:embed="rId4">
            <a:alphaModFix/>
          </a:blip>
          <a:srcRect/>
          <a:stretch/>
        </p:blipFill>
        <p:spPr>
          <a:xfrm>
            <a:off x="8472432" y="146033"/>
            <a:ext cx="530175" cy="404859"/>
          </a:xfrm>
          <a:prstGeom prst="rect">
            <a:avLst/>
          </a:prstGeom>
          <a:noFill/>
          <a:ln>
            <a:noFill/>
          </a:ln>
        </p:spPr>
      </p:pic>
      <p:sp>
        <p:nvSpPr>
          <p:cNvPr id="1075" name="Google Shape;1075;g253ae4fee85_3_286"/>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076" name="Google Shape;1076;g253ae4fee85_3_286"/>
          <p:cNvPicPr preferRelativeResize="0"/>
          <p:nvPr/>
        </p:nvPicPr>
        <p:blipFill rotWithShape="1">
          <a:blip r:embed="rId5">
            <a:alphaModFix/>
          </a:blip>
          <a:srcRect/>
          <a:stretch/>
        </p:blipFill>
        <p:spPr>
          <a:xfrm>
            <a:off x="193153" y="4984751"/>
            <a:ext cx="1646664" cy="84431"/>
          </a:xfrm>
          <a:prstGeom prst="rect">
            <a:avLst/>
          </a:prstGeom>
          <a:noFill/>
          <a:ln>
            <a:noFill/>
          </a:ln>
        </p:spPr>
      </p:pic>
      <p:sp>
        <p:nvSpPr>
          <p:cNvPr id="1077" name="Google Shape;1077;g253ae4fee85_3_286"/>
          <p:cNvSpPr txBox="1"/>
          <p:nvPr/>
        </p:nvSpPr>
        <p:spPr>
          <a:xfrm>
            <a:off x="516125" y="300925"/>
            <a:ext cx="7354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Breakdown of the economic impact of violence</a:t>
            </a:r>
            <a:endParaRPr sz="2000" b="0" i="0" u="none" strike="noStrike" cap="none">
              <a:solidFill>
                <a:schemeClr val="dk1"/>
              </a:solidFill>
              <a:latin typeface="Arial"/>
              <a:ea typeface="Arial"/>
              <a:cs typeface="Arial"/>
              <a:sym typeface="Arial"/>
            </a:endParaRPr>
          </a:p>
        </p:txBody>
      </p:sp>
      <p:cxnSp>
        <p:nvCxnSpPr>
          <p:cNvPr id="1078" name="Google Shape;1078;g253ae4fee85_3_286"/>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1079" name="Google Shape;1079;g253ae4fee85_3_286"/>
          <p:cNvSpPr txBox="1"/>
          <p:nvPr/>
        </p:nvSpPr>
        <p:spPr>
          <a:xfrm>
            <a:off x="675425" y="873475"/>
            <a:ext cx="6422700" cy="810600"/>
          </a:xfrm>
          <a:prstGeom prst="rect">
            <a:avLst/>
          </a:prstGeom>
          <a:noFill/>
          <a:ln>
            <a:noFill/>
          </a:ln>
        </p:spPr>
        <p:txBody>
          <a:bodyPr spcFirstLastPara="1" wrap="square" lIns="0" tIns="0" rIns="0" bIns="0" anchor="t" anchorCtr="0">
            <a:noAutofit/>
          </a:bodyPr>
          <a:lstStyle/>
          <a:p>
            <a:pPr marL="457200" marR="0" lvl="0" indent="-304800" algn="l" rtl="0">
              <a:lnSpc>
                <a:spcPct val="90000"/>
              </a:lnSpc>
              <a:spcBef>
                <a:spcPts val="0"/>
              </a:spcBef>
              <a:spcAft>
                <a:spcPts val="0"/>
              </a:spcAft>
              <a:buClr>
                <a:srgbClr val="393939"/>
              </a:buClr>
              <a:buSzPts val="1200"/>
              <a:buFont typeface="Arial"/>
              <a:buChar char="●"/>
            </a:pPr>
            <a:r>
              <a:rPr lang="en-US" b="0" i="0" u="none" strike="noStrike" cap="none" dirty="0">
                <a:solidFill>
                  <a:srgbClr val="393939"/>
                </a:solidFill>
                <a:latin typeface="Arial"/>
                <a:ea typeface="Arial"/>
                <a:cs typeface="Arial"/>
                <a:sym typeface="Arial"/>
              </a:rPr>
              <a:t>Military and internal security expenditure combined account for almost 75 per cent of the economic impact of violence.</a:t>
            </a:r>
            <a:endParaRPr b="0" i="0" u="none" strike="noStrike" cap="none" dirty="0">
              <a:solidFill>
                <a:srgbClr val="0B1107"/>
              </a:solidFill>
              <a:latin typeface="Arial"/>
              <a:ea typeface="Arial"/>
              <a:cs typeface="Arial"/>
              <a:sym typeface="Arial"/>
            </a:endParaRPr>
          </a:p>
          <a:p>
            <a:pPr marL="0" marR="0" lvl="2" indent="0" algn="l" rtl="0">
              <a:lnSpc>
                <a:spcPct val="115000"/>
              </a:lnSpc>
              <a:spcBef>
                <a:spcPts val="0"/>
              </a:spcBef>
              <a:spcAft>
                <a:spcPts val="0"/>
              </a:spcAft>
              <a:buClr>
                <a:srgbClr val="808080"/>
              </a:buClr>
              <a:buSzPts val="1100"/>
              <a:buFont typeface="Arial"/>
              <a:buNone/>
            </a:pPr>
            <a:endParaRPr sz="1200" b="0" i="0" u="none" strike="noStrike" cap="none" dirty="0">
              <a:solidFill>
                <a:srgbClr val="393939"/>
              </a:solidFill>
              <a:latin typeface="Arial"/>
              <a:ea typeface="Arial"/>
              <a:cs typeface="Arial"/>
              <a:sym typeface="Arial"/>
            </a:endParaRPr>
          </a:p>
        </p:txBody>
      </p:sp>
      <p:sp>
        <p:nvSpPr>
          <p:cNvPr id="1080" name="Google Shape;1080;g253ae4fee85_3_286"/>
          <p:cNvSpPr txBox="1"/>
          <p:nvPr/>
        </p:nvSpPr>
        <p:spPr>
          <a:xfrm>
            <a:off x="2533000" y="4371700"/>
            <a:ext cx="3000000" cy="307800"/>
          </a:xfrm>
          <a:prstGeom prst="rect">
            <a:avLst/>
          </a:prstGeom>
          <a:noFill/>
          <a:ln>
            <a:noFill/>
          </a:ln>
        </p:spPr>
        <p:txBody>
          <a:bodyPr spcFirstLastPara="1" wrap="square" lIns="91425" tIns="91425" rIns="91425" bIns="91425" anchor="t" anchorCtr="0">
            <a:spAutoFit/>
          </a:bodyPr>
          <a:lstStyle/>
          <a:p>
            <a:pPr marL="0" marR="0" lvl="2" indent="0" algn="l" rtl="0">
              <a:lnSpc>
                <a:spcPct val="100000"/>
              </a:lnSpc>
              <a:spcBef>
                <a:spcPts val="0"/>
              </a:spcBef>
              <a:spcAft>
                <a:spcPts val="0"/>
              </a:spcAft>
              <a:buClr>
                <a:srgbClr val="000000"/>
              </a:buClr>
              <a:buSzPts val="800"/>
              <a:buFont typeface="Arial"/>
              <a:buNone/>
            </a:pPr>
            <a:r>
              <a:rPr lang="en-US" sz="800" b="0" i="0" u="none" strike="noStrike" cap="none">
                <a:solidFill>
                  <a:srgbClr val="393939"/>
                </a:solidFill>
                <a:latin typeface="Arial"/>
                <a:ea typeface="Arial"/>
                <a:cs typeface="Arial"/>
                <a:sym typeface="Arial"/>
              </a:rPr>
              <a:t>Source: IEP</a:t>
            </a:r>
            <a:endParaRPr sz="800" b="0" i="0" u="none" strike="noStrike" cap="none">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39409B03-9F83-38DF-79EE-4846F8FA3B03}"/>
              </a:ext>
            </a:extLst>
          </p:cNvPr>
          <p:cNvSpPr txBox="1"/>
          <p:nvPr/>
        </p:nvSpPr>
        <p:spPr>
          <a:xfrm>
            <a:off x="6511565" y="1860186"/>
            <a:ext cx="2378926" cy="523220"/>
          </a:xfrm>
          <a:prstGeom prst="rect">
            <a:avLst/>
          </a:prstGeom>
          <a:noFill/>
        </p:spPr>
        <p:txBody>
          <a:bodyPr wrap="square" rtlCol="0">
            <a:spAutoFit/>
          </a:bodyPr>
          <a:lstStyle/>
          <a:p>
            <a:pPr>
              <a:buClr>
                <a:srgbClr val="FF0000"/>
              </a:buClr>
            </a:pPr>
            <a:r>
              <a:rPr lang="en-AU" dirty="0"/>
              <a:t>10 most affected countries average GDP loss 34%</a:t>
            </a:r>
          </a:p>
        </p:txBody>
      </p:sp>
      <p:sp>
        <p:nvSpPr>
          <p:cNvPr id="3" name="TextBox 2">
            <a:extLst>
              <a:ext uri="{FF2B5EF4-FFF2-40B4-BE49-F238E27FC236}">
                <a16:creationId xmlns:a16="http://schemas.microsoft.com/office/drawing/2014/main" id="{73533BCF-7FBA-68B4-A2F5-42CFB341DAB9}"/>
              </a:ext>
            </a:extLst>
          </p:cNvPr>
          <p:cNvSpPr txBox="1"/>
          <p:nvPr/>
        </p:nvSpPr>
        <p:spPr>
          <a:xfrm>
            <a:off x="6577723" y="2993369"/>
            <a:ext cx="2312768" cy="523220"/>
          </a:xfrm>
          <a:prstGeom prst="rect">
            <a:avLst/>
          </a:prstGeom>
          <a:noFill/>
        </p:spPr>
        <p:txBody>
          <a:bodyPr wrap="square" rtlCol="0">
            <a:spAutoFit/>
          </a:bodyPr>
          <a:lstStyle/>
          <a:p>
            <a:pPr>
              <a:buClr>
                <a:srgbClr val="FF0000"/>
              </a:buClr>
            </a:pPr>
            <a:r>
              <a:rPr lang="en-AU" dirty="0"/>
              <a:t>10 most affected countries average GDP loss 2.9%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73"/>
                                        </p:tgtEl>
                                        <p:attrNameLst>
                                          <p:attrName>style.visibility</p:attrName>
                                        </p:attrNameLst>
                                      </p:cBhvr>
                                      <p:to>
                                        <p:strVal val="visible"/>
                                      </p:to>
                                    </p:set>
                                    <p:animEffect transition="in" filter="wheel(1)">
                                      <p:cBhvr>
                                        <p:cTn id="7" dur="2000"/>
                                        <p:tgtEl>
                                          <p:spTgt spid="1073"/>
                                        </p:tgtEl>
                                      </p:cBhvr>
                                    </p:animEffect>
                                  </p:childTnLst>
                                </p:cTn>
                              </p:par>
                              <p:par>
                                <p:cTn id="8" presetID="22" presetClass="entr" presetSubtype="8" fill="hold" grpId="0" nodeType="withEffect">
                                  <p:stCondLst>
                                    <p:cond delay="200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200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pic>
        <p:nvPicPr>
          <p:cNvPr id="1099" name="Google Shape;1099;g253ae4fee85_3_300"/>
          <p:cNvPicPr preferRelativeResize="0"/>
          <p:nvPr/>
        </p:nvPicPr>
        <p:blipFill rotWithShape="1">
          <a:blip r:embed="rId3">
            <a:alphaModFix/>
          </a:blip>
          <a:srcRect/>
          <a:stretch/>
        </p:blipFill>
        <p:spPr>
          <a:xfrm>
            <a:off x="8472432" y="146033"/>
            <a:ext cx="530175" cy="404859"/>
          </a:xfrm>
          <a:prstGeom prst="rect">
            <a:avLst/>
          </a:prstGeom>
          <a:noFill/>
          <a:ln>
            <a:noFill/>
          </a:ln>
        </p:spPr>
      </p:pic>
      <p:sp>
        <p:nvSpPr>
          <p:cNvPr id="1100" name="Google Shape;1100;g253ae4fee85_3_300"/>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101" name="Google Shape;1101;g253ae4fee85_3_300"/>
          <p:cNvPicPr preferRelativeResize="0"/>
          <p:nvPr/>
        </p:nvPicPr>
        <p:blipFill rotWithShape="1">
          <a:blip r:embed="rId4">
            <a:alphaModFix/>
          </a:blip>
          <a:srcRect/>
          <a:stretch/>
        </p:blipFill>
        <p:spPr>
          <a:xfrm>
            <a:off x="193153" y="4984751"/>
            <a:ext cx="1646664" cy="84431"/>
          </a:xfrm>
          <a:prstGeom prst="rect">
            <a:avLst/>
          </a:prstGeom>
          <a:noFill/>
          <a:ln>
            <a:noFill/>
          </a:ln>
        </p:spPr>
      </p:pic>
      <p:pic>
        <p:nvPicPr>
          <p:cNvPr id="1102" name="Google Shape;1102;g253ae4fee85_3_300"/>
          <p:cNvPicPr preferRelativeResize="0"/>
          <p:nvPr/>
        </p:nvPicPr>
        <p:blipFill rotWithShape="1">
          <a:blip r:embed="rId5">
            <a:alphaModFix/>
          </a:blip>
          <a:srcRect/>
          <a:stretch/>
        </p:blipFill>
        <p:spPr>
          <a:xfrm>
            <a:off x="1705373" y="1244049"/>
            <a:ext cx="5286600" cy="3494700"/>
          </a:xfrm>
          <a:prstGeom prst="rect">
            <a:avLst/>
          </a:prstGeom>
          <a:noFill/>
          <a:ln>
            <a:noFill/>
          </a:ln>
        </p:spPr>
      </p:pic>
      <p:cxnSp>
        <p:nvCxnSpPr>
          <p:cNvPr id="1103" name="Google Shape;1103;g253ae4fee85_3_300"/>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1104" name="Google Shape;1104;g253ae4fee85_3_300"/>
          <p:cNvSpPr txBox="1"/>
          <p:nvPr/>
        </p:nvSpPr>
        <p:spPr>
          <a:xfrm>
            <a:off x="675425" y="873475"/>
            <a:ext cx="6422700" cy="810600"/>
          </a:xfrm>
          <a:prstGeom prst="rect">
            <a:avLst/>
          </a:prstGeom>
          <a:noFill/>
          <a:ln>
            <a:noFill/>
          </a:ln>
        </p:spPr>
        <p:txBody>
          <a:bodyPr spcFirstLastPara="1" wrap="square" lIns="0" tIns="0" rIns="0" bIns="0" anchor="t" anchorCtr="0">
            <a:noAutofit/>
          </a:bodyPr>
          <a:lstStyle/>
          <a:p>
            <a:pPr marL="457200" marR="0" lvl="0" indent="-304800" algn="l" rtl="0">
              <a:lnSpc>
                <a:spcPct val="90000"/>
              </a:lnSpc>
              <a:spcBef>
                <a:spcPts val="0"/>
              </a:spcBef>
              <a:spcAft>
                <a:spcPts val="0"/>
              </a:spcAft>
              <a:buClr>
                <a:srgbClr val="393939"/>
              </a:buClr>
              <a:buSzPts val="1200"/>
              <a:buFont typeface="Arial"/>
              <a:buChar char="●"/>
            </a:pPr>
            <a:r>
              <a:rPr lang="en-US" sz="1200" b="0" i="0" u="none" strike="noStrike" cap="none">
                <a:solidFill>
                  <a:srgbClr val="393939"/>
                </a:solidFill>
                <a:latin typeface="Arial"/>
                <a:ea typeface="Arial"/>
                <a:cs typeface="Arial"/>
                <a:sym typeface="Arial"/>
              </a:rPr>
              <a:t>Security spending has the largest relative economic impact in most regions</a:t>
            </a:r>
            <a:endParaRPr sz="1200" b="0" i="0" u="none" strike="noStrike" cap="none">
              <a:solidFill>
                <a:srgbClr val="393939"/>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200"/>
              <a:buFont typeface="Arial"/>
              <a:buNone/>
            </a:pPr>
            <a:endParaRPr sz="1200" b="0" i="0" u="none" strike="noStrike" cap="none">
              <a:solidFill>
                <a:srgbClr val="393939"/>
              </a:solidFill>
              <a:latin typeface="Arial"/>
              <a:ea typeface="Arial"/>
              <a:cs typeface="Arial"/>
              <a:sym typeface="Arial"/>
            </a:endParaRPr>
          </a:p>
          <a:p>
            <a:pPr marL="0" marR="0" lvl="2" indent="0" algn="l" rtl="0">
              <a:lnSpc>
                <a:spcPct val="115000"/>
              </a:lnSpc>
              <a:spcBef>
                <a:spcPts val="0"/>
              </a:spcBef>
              <a:spcAft>
                <a:spcPts val="0"/>
              </a:spcAft>
              <a:buClr>
                <a:srgbClr val="808080"/>
              </a:buClr>
              <a:buSzPts val="1100"/>
              <a:buFont typeface="Arial"/>
              <a:buNone/>
            </a:pPr>
            <a:endParaRPr sz="1200" b="0" i="0" u="none" strike="noStrike" cap="none">
              <a:solidFill>
                <a:srgbClr val="393939"/>
              </a:solidFill>
              <a:latin typeface="Arial"/>
              <a:ea typeface="Arial"/>
              <a:cs typeface="Arial"/>
              <a:sym typeface="Arial"/>
            </a:endParaRPr>
          </a:p>
        </p:txBody>
      </p:sp>
      <p:sp>
        <p:nvSpPr>
          <p:cNvPr id="1105" name="Google Shape;1105;g253ae4fee85_3_300"/>
          <p:cNvSpPr txBox="1"/>
          <p:nvPr/>
        </p:nvSpPr>
        <p:spPr>
          <a:xfrm>
            <a:off x="516125" y="300925"/>
            <a:ext cx="7354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Composition of economic impact, by region</a:t>
            </a:r>
            <a:endParaRPr sz="20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02"/>
                                        </p:tgtEl>
                                        <p:attrNameLst>
                                          <p:attrName>style.visibility</p:attrName>
                                        </p:attrNameLst>
                                      </p:cBhvr>
                                      <p:to>
                                        <p:strVal val="visible"/>
                                      </p:to>
                                    </p:set>
                                    <p:animEffect transition="in" filter="wipe(down)">
                                      <p:cBhvr>
                                        <p:cTn id="7" dur="2000"/>
                                        <p:tgtEl>
                                          <p:spTgt spid="1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pic>
        <p:nvPicPr>
          <p:cNvPr id="1111" name="Google Shape;1111;g253ae4fee85_3_307"/>
          <p:cNvPicPr preferRelativeResize="0"/>
          <p:nvPr/>
        </p:nvPicPr>
        <p:blipFill rotWithShape="1">
          <a:blip r:embed="rId3">
            <a:alphaModFix/>
          </a:blip>
          <a:srcRect/>
          <a:stretch/>
        </p:blipFill>
        <p:spPr>
          <a:xfrm>
            <a:off x="8472432" y="146033"/>
            <a:ext cx="530175" cy="404859"/>
          </a:xfrm>
          <a:prstGeom prst="rect">
            <a:avLst/>
          </a:prstGeom>
          <a:noFill/>
          <a:ln>
            <a:noFill/>
          </a:ln>
        </p:spPr>
      </p:pic>
      <p:sp>
        <p:nvSpPr>
          <p:cNvPr id="1112" name="Google Shape;1112;g253ae4fee85_3_307"/>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113" name="Google Shape;1113;g253ae4fee85_3_307"/>
          <p:cNvPicPr preferRelativeResize="0"/>
          <p:nvPr/>
        </p:nvPicPr>
        <p:blipFill rotWithShape="1">
          <a:blip r:embed="rId4">
            <a:alphaModFix/>
          </a:blip>
          <a:srcRect/>
          <a:stretch/>
        </p:blipFill>
        <p:spPr>
          <a:xfrm>
            <a:off x="193153" y="4984751"/>
            <a:ext cx="1646664" cy="84431"/>
          </a:xfrm>
          <a:prstGeom prst="rect">
            <a:avLst/>
          </a:prstGeom>
          <a:noFill/>
          <a:ln>
            <a:noFill/>
          </a:ln>
        </p:spPr>
      </p:pic>
      <p:cxnSp>
        <p:nvCxnSpPr>
          <p:cNvPr id="1114" name="Google Shape;1114;g253ae4fee85_3_307"/>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1115" name="Google Shape;1115;g253ae4fee85_3_307"/>
          <p:cNvSpPr txBox="1"/>
          <p:nvPr/>
        </p:nvSpPr>
        <p:spPr>
          <a:xfrm>
            <a:off x="768450" y="934350"/>
            <a:ext cx="7154400" cy="3355526"/>
          </a:xfrm>
          <a:prstGeom prst="rect">
            <a:avLst/>
          </a:prstGeom>
          <a:noFill/>
          <a:ln>
            <a:noFill/>
          </a:ln>
        </p:spPr>
        <p:txBody>
          <a:bodyPr spcFirstLastPara="1" wrap="square" lIns="0" tIns="0" rIns="0" bIns="0" anchor="t" anchorCtr="0">
            <a:noAutofit/>
          </a:bodyPr>
          <a:lstStyle/>
          <a:p>
            <a:pPr marL="457200" marR="0" lvl="0" indent="-317500" algn="l" rtl="0">
              <a:lnSpc>
                <a:spcPct val="115000"/>
              </a:lnSpc>
              <a:spcBef>
                <a:spcPts val="0"/>
              </a:spcBef>
              <a:spcAft>
                <a:spcPts val="0"/>
              </a:spcAft>
              <a:buClr>
                <a:srgbClr val="393939"/>
              </a:buClr>
              <a:buSzPts val="1400"/>
              <a:buFont typeface="Arial"/>
              <a:buChar char="●"/>
            </a:pPr>
            <a:r>
              <a:rPr lang="en-US" sz="1400" b="0" i="0" u="none" strike="noStrike" cap="none" dirty="0">
                <a:solidFill>
                  <a:schemeClr val="dk1"/>
                </a:solidFill>
                <a:latin typeface="Arial"/>
                <a:ea typeface="Arial"/>
                <a:cs typeface="Arial"/>
                <a:sym typeface="Arial"/>
              </a:rPr>
              <a:t>Chinese blockade of Taiwan would lead to a drop in global economic output of 2.7 trillion in the first year or 2.8% global GDP.</a:t>
            </a:r>
          </a:p>
          <a:p>
            <a:pPr marL="139700" marR="0" lvl="0" algn="l" rtl="0">
              <a:lnSpc>
                <a:spcPct val="115000"/>
              </a:lnSpc>
              <a:spcBef>
                <a:spcPts val="0"/>
              </a:spcBef>
              <a:spcAft>
                <a:spcPts val="0"/>
              </a:spcAft>
              <a:buClr>
                <a:srgbClr val="393939"/>
              </a:buClr>
              <a:buSzPts val="1400"/>
            </a:pPr>
            <a:endParaRPr sz="1400" b="0" i="0" u="none" strike="noStrike" cap="none" dirty="0">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rgbClr val="393939"/>
              </a:buClr>
              <a:buSzPts val="1400"/>
              <a:buFont typeface="Arial"/>
              <a:buChar char="●"/>
            </a:pPr>
            <a:r>
              <a:rPr lang="en-US" sz="1400" b="0" i="0" u="none" strike="noStrike" cap="none" dirty="0">
                <a:solidFill>
                  <a:schemeClr val="dk1"/>
                </a:solidFill>
                <a:latin typeface="Arial"/>
                <a:ea typeface="Arial"/>
                <a:cs typeface="Arial"/>
                <a:sym typeface="Arial"/>
              </a:rPr>
              <a:t>Almost double the loss that occurred as the result of the 2008 Global Financial Crisis. </a:t>
            </a:r>
          </a:p>
          <a:p>
            <a:pPr marL="139700" marR="0" lvl="0" algn="l" rtl="0">
              <a:lnSpc>
                <a:spcPct val="115000"/>
              </a:lnSpc>
              <a:spcBef>
                <a:spcPts val="0"/>
              </a:spcBef>
              <a:spcAft>
                <a:spcPts val="0"/>
              </a:spcAft>
              <a:buClr>
                <a:srgbClr val="393939"/>
              </a:buClr>
              <a:buSzPts val="1400"/>
            </a:pPr>
            <a:endParaRPr sz="1400" b="0" i="0" u="none" strike="noStrike" cap="none" dirty="0">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rgbClr val="393939"/>
              </a:buClr>
              <a:buSzPts val="1400"/>
              <a:buFont typeface="Arial"/>
              <a:buChar char="●"/>
            </a:pPr>
            <a:r>
              <a:rPr lang="en-US" sz="1400" b="0" i="0" u="none" strike="noStrike" cap="none" dirty="0">
                <a:solidFill>
                  <a:schemeClr val="dk1"/>
                </a:solidFill>
                <a:latin typeface="Arial"/>
                <a:ea typeface="Arial"/>
                <a:cs typeface="Arial"/>
                <a:sym typeface="Arial"/>
              </a:rPr>
              <a:t>The Chinese economy would shrink by seven per cent, while Taiwan’s economy would shrink by almost 40 per cent.</a:t>
            </a:r>
          </a:p>
          <a:p>
            <a:pPr marL="139700" marR="0" lvl="0" algn="l" rtl="0">
              <a:lnSpc>
                <a:spcPct val="115000"/>
              </a:lnSpc>
              <a:spcBef>
                <a:spcPts val="0"/>
              </a:spcBef>
              <a:spcAft>
                <a:spcPts val="0"/>
              </a:spcAft>
              <a:buClr>
                <a:srgbClr val="393939"/>
              </a:buClr>
              <a:buSzPts val="1400"/>
            </a:pPr>
            <a:endParaRPr sz="1400" b="0" i="0" u="none" strike="noStrike" cap="none" dirty="0">
              <a:solidFill>
                <a:schemeClr val="dk1"/>
              </a:solidFill>
              <a:latin typeface="Arial"/>
              <a:ea typeface="Arial"/>
              <a:cs typeface="Arial"/>
              <a:sym typeface="Arial"/>
            </a:endParaRPr>
          </a:p>
          <a:p>
            <a:pPr marL="457200" lvl="0" indent="-317500">
              <a:lnSpc>
                <a:spcPct val="115000"/>
              </a:lnSpc>
              <a:buClr>
                <a:schemeClr val="dk1"/>
              </a:buClr>
              <a:buSzPts val="1400"/>
              <a:buFont typeface="Arial"/>
              <a:buChar char="●"/>
            </a:pPr>
            <a:r>
              <a:rPr lang="en-US" sz="1400" b="0" i="0" u="none" strike="noStrike" cap="none" dirty="0">
                <a:solidFill>
                  <a:schemeClr val="dk1"/>
                </a:solidFill>
                <a:latin typeface="Arial"/>
                <a:ea typeface="Arial"/>
                <a:cs typeface="Arial"/>
                <a:sym typeface="Arial"/>
              </a:rPr>
              <a:t>Taiwan produces </a:t>
            </a:r>
            <a:r>
              <a:rPr lang="en-US" dirty="0"/>
              <a:t>92 per cent of the world’s advanced logic semiconductor chips</a:t>
            </a:r>
            <a:endParaRPr sz="1200" b="0" i="0" u="none" strike="noStrike" cap="none" dirty="0">
              <a:solidFill>
                <a:srgbClr val="393939"/>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rgbClr val="393939"/>
              </a:solidFill>
              <a:latin typeface="Arial"/>
              <a:ea typeface="Arial"/>
              <a:cs typeface="Arial"/>
              <a:sym typeface="Arial"/>
            </a:endParaRPr>
          </a:p>
          <a:p>
            <a:pPr marL="0" marR="0" lvl="2" indent="0" algn="l" rtl="0">
              <a:lnSpc>
                <a:spcPct val="115000"/>
              </a:lnSpc>
              <a:spcBef>
                <a:spcPts val="0"/>
              </a:spcBef>
              <a:spcAft>
                <a:spcPts val="0"/>
              </a:spcAft>
              <a:buClr>
                <a:srgbClr val="808080"/>
              </a:buClr>
              <a:buSzPts val="1100"/>
              <a:buFont typeface="Arial"/>
              <a:buNone/>
            </a:pPr>
            <a:endParaRPr sz="1200" b="0" i="0" u="none" strike="noStrike" cap="none" dirty="0">
              <a:solidFill>
                <a:srgbClr val="393939"/>
              </a:solidFill>
              <a:latin typeface="Arial"/>
              <a:ea typeface="Arial"/>
              <a:cs typeface="Arial"/>
              <a:sym typeface="Arial"/>
            </a:endParaRPr>
          </a:p>
        </p:txBody>
      </p:sp>
      <p:sp>
        <p:nvSpPr>
          <p:cNvPr id="1116" name="Google Shape;1116;g253ae4fee85_3_307"/>
          <p:cNvSpPr txBox="1"/>
          <p:nvPr/>
        </p:nvSpPr>
        <p:spPr>
          <a:xfrm>
            <a:off x="516125" y="300925"/>
            <a:ext cx="7354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The economic impact of a blockade of Taiwan</a:t>
            </a:r>
            <a:endParaRPr sz="20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15">
                                            <p:txEl>
                                              <p:pRg st="0" end="0"/>
                                            </p:txEl>
                                          </p:spTgt>
                                        </p:tgtEl>
                                        <p:attrNameLst>
                                          <p:attrName>style.visibility</p:attrName>
                                        </p:attrNameLst>
                                      </p:cBhvr>
                                      <p:to>
                                        <p:strVal val="visible"/>
                                      </p:to>
                                    </p:set>
                                    <p:animEffect transition="in" filter="fade">
                                      <p:cBhvr>
                                        <p:cTn id="7" dur="1000"/>
                                        <p:tgtEl>
                                          <p:spTgt spid="11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15">
                                            <p:txEl>
                                              <p:pRg st="2" end="2"/>
                                            </p:txEl>
                                          </p:spTgt>
                                        </p:tgtEl>
                                        <p:attrNameLst>
                                          <p:attrName>style.visibility</p:attrName>
                                        </p:attrNameLst>
                                      </p:cBhvr>
                                      <p:to>
                                        <p:strVal val="visible"/>
                                      </p:to>
                                    </p:set>
                                    <p:animEffect transition="in" filter="fade">
                                      <p:cBhvr>
                                        <p:cTn id="12" dur="1000"/>
                                        <p:tgtEl>
                                          <p:spTgt spid="11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15">
                                            <p:txEl>
                                              <p:pRg st="4" end="4"/>
                                            </p:txEl>
                                          </p:spTgt>
                                        </p:tgtEl>
                                        <p:attrNameLst>
                                          <p:attrName>style.visibility</p:attrName>
                                        </p:attrNameLst>
                                      </p:cBhvr>
                                      <p:to>
                                        <p:strVal val="visible"/>
                                      </p:to>
                                    </p:set>
                                    <p:animEffect transition="in" filter="fade">
                                      <p:cBhvr>
                                        <p:cTn id="17" dur="1000"/>
                                        <p:tgtEl>
                                          <p:spTgt spid="111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15">
                                            <p:txEl>
                                              <p:pRg st="6" end="6"/>
                                            </p:txEl>
                                          </p:spTgt>
                                        </p:tgtEl>
                                        <p:attrNameLst>
                                          <p:attrName>style.visibility</p:attrName>
                                        </p:attrNameLst>
                                      </p:cBhvr>
                                      <p:to>
                                        <p:strVal val="visible"/>
                                      </p:to>
                                    </p:set>
                                    <p:animEffect transition="in" filter="fade">
                                      <p:cBhvr>
                                        <p:cTn id="22" dur="1000"/>
                                        <p:tgtEl>
                                          <p:spTgt spid="11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pic>
        <p:nvPicPr>
          <p:cNvPr id="1143" name="Google Shape;1143;g253ae4fee85_3_321"/>
          <p:cNvPicPr preferRelativeResize="0"/>
          <p:nvPr/>
        </p:nvPicPr>
        <p:blipFill rotWithShape="1">
          <a:blip r:embed="rId4">
            <a:alphaModFix/>
          </a:blip>
          <a:srcRect/>
          <a:stretch/>
        </p:blipFill>
        <p:spPr>
          <a:xfrm>
            <a:off x="8472432" y="146033"/>
            <a:ext cx="530175" cy="404859"/>
          </a:xfrm>
          <a:prstGeom prst="rect">
            <a:avLst/>
          </a:prstGeom>
          <a:noFill/>
          <a:ln>
            <a:noFill/>
          </a:ln>
        </p:spPr>
      </p:pic>
      <p:sp>
        <p:nvSpPr>
          <p:cNvPr id="1144" name="Google Shape;1144;g253ae4fee85_3_321"/>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145" name="Google Shape;1145;g253ae4fee85_3_321"/>
          <p:cNvPicPr preferRelativeResize="0"/>
          <p:nvPr/>
        </p:nvPicPr>
        <p:blipFill rotWithShape="1">
          <a:blip r:embed="rId5">
            <a:alphaModFix/>
          </a:blip>
          <a:srcRect/>
          <a:stretch/>
        </p:blipFill>
        <p:spPr>
          <a:xfrm>
            <a:off x="193153" y="4984751"/>
            <a:ext cx="1646664" cy="84431"/>
          </a:xfrm>
          <a:prstGeom prst="rect">
            <a:avLst/>
          </a:prstGeom>
          <a:noFill/>
          <a:ln>
            <a:noFill/>
          </a:ln>
        </p:spPr>
      </p:pic>
      <p:cxnSp>
        <p:nvCxnSpPr>
          <p:cNvPr id="1149" name="Google Shape;1149;g253ae4fee85_3_321"/>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1150" name="Google Shape;1150;g253ae4fee85_3_321"/>
          <p:cNvSpPr txBox="1"/>
          <p:nvPr/>
        </p:nvSpPr>
        <p:spPr>
          <a:xfrm>
            <a:off x="516125" y="1002865"/>
            <a:ext cx="7154400" cy="338700"/>
          </a:xfrm>
          <a:prstGeom prst="rect">
            <a:avLst/>
          </a:prstGeom>
          <a:noFill/>
          <a:ln>
            <a:noFill/>
          </a:ln>
        </p:spPr>
        <p:txBody>
          <a:bodyPr spcFirstLastPara="1" wrap="square" lIns="0" tIns="0" rIns="0" bIns="0" anchor="t" anchorCtr="0">
            <a:noAutofit/>
          </a:bodyPr>
          <a:lstStyle/>
          <a:p>
            <a:pPr marL="457200" marR="0" lvl="0" indent="-304800" algn="l" rtl="0">
              <a:spcBef>
                <a:spcPts val="0"/>
              </a:spcBef>
              <a:spcAft>
                <a:spcPts val="0"/>
              </a:spcAft>
              <a:buClr>
                <a:srgbClr val="393939"/>
              </a:buClr>
              <a:buSzPts val="1200"/>
              <a:buFont typeface="Arial"/>
              <a:buChar char="●"/>
            </a:pPr>
            <a:r>
              <a:rPr lang="en-US" dirty="0"/>
              <a:t>China’s five biggest trading partners are advanced democracies, and are highly integrated </a:t>
            </a:r>
            <a:r>
              <a:rPr lang="en-AU" dirty="0"/>
              <a:t>economically and militarily</a:t>
            </a:r>
          </a:p>
          <a:p>
            <a:pPr marL="0" marR="0" lvl="0" indent="0" algn="l" rtl="0">
              <a:lnSpc>
                <a:spcPct val="90000"/>
              </a:lnSpc>
              <a:spcBef>
                <a:spcPts val="0"/>
              </a:spcBef>
              <a:spcAft>
                <a:spcPts val="0"/>
              </a:spcAft>
              <a:buClr>
                <a:srgbClr val="000000"/>
              </a:buClr>
              <a:buSzPts val="1200"/>
              <a:buFont typeface="Arial"/>
              <a:buNone/>
            </a:pPr>
            <a:endParaRPr dirty="0"/>
          </a:p>
          <a:p>
            <a:pPr marL="0" marR="0" lvl="2" indent="0" algn="l" rtl="0">
              <a:lnSpc>
                <a:spcPct val="115000"/>
              </a:lnSpc>
              <a:spcBef>
                <a:spcPts val="0"/>
              </a:spcBef>
              <a:spcAft>
                <a:spcPts val="0"/>
              </a:spcAft>
              <a:buClr>
                <a:srgbClr val="808080"/>
              </a:buClr>
              <a:buSzPts val="1100"/>
              <a:buFont typeface="Arial"/>
              <a:buNone/>
            </a:pPr>
            <a:endParaRPr b="0" i="0" u="none" strike="noStrike" cap="none" dirty="0">
              <a:solidFill>
                <a:srgbClr val="393939"/>
              </a:solidFill>
              <a:latin typeface="Arial"/>
              <a:ea typeface="Arial"/>
              <a:cs typeface="Arial"/>
              <a:sym typeface="Arial"/>
            </a:endParaRPr>
          </a:p>
        </p:txBody>
      </p:sp>
      <p:sp>
        <p:nvSpPr>
          <p:cNvPr id="1151" name="Google Shape;1151;g253ae4fee85_3_321"/>
          <p:cNvSpPr txBox="1"/>
          <p:nvPr/>
        </p:nvSpPr>
        <p:spPr>
          <a:xfrm>
            <a:off x="516125" y="300925"/>
            <a:ext cx="7354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China’s largest trading partners </a:t>
            </a:r>
            <a:endParaRPr sz="2000" b="0" i="0" u="none" strike="noStrike" cap="none">
              <a:solidFill>
                <a:schemeClr val="dk1"/>
              </a:solidFill>
              <a:latin typeface="Arial"/>
              <a:ea typeface="Arial"/>
              <a:cs typeface="Arial"/>
              <a:sym typeface="Arial"/>
            </a:endParaRPr>
          </a:p>
        </p:txBody>
      </p:sp>
      <p:pic>
        <p:nvPicPr>
          <p:cNvPr id="3" name="Picture 2" descr="A picture containing screenshot, text, diagram, design">
            <a:extLst>
              <a:ext uri="{FF2B5EF4-FFF2-40B4-BE49-F238E27FC236}">
                <a16:creationId xmlns:a16="http://schemas.microsoft.com/office/drawing/2014/main" id="{7476C853-9FDD-C2BA-CD33-41DBDB6420CD}"/>
              </a:ext>
            </a:extLst>
          </p:cNvPr>
          <p:cNvPicPr>
            <a:picLocks noChangeAspect="1"/>
          </p:cNvPicPr>
          <p:nvPr/>
        </p:nvPicPr>
        <p:blipFill>
          <a:blip r:embed="rId6"/>
          <a:stretch>
            <a:fillRect/>
          </a:stretch>
        </p:blipFill>
        <p:spPr>
          <a:xfrm>
            <a:off x="2087790" y="1717130"/>
            <a:ext cx="4743740" cy="2816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pic>
        <p:nvPicPr>
          <p:cNvPr id="1156" name="Google Shape;1156;g253fa14b5a6_0_1233"/>
          <p:cNvPicPr preferRelativeResize="0"/>
          <p:nvPr/>
        </p:nvPicPr>
        <p:blipFill rotWithShape="1">
          <a:blip r:embed="rId3">
            <a:alphaModFix/>
          </a:blip>
          <a:srcRect l="-9948" r="25779"/>
          <a:stretch/>
        </p:blipFill>
        <p:spPr>
          <a:xfrm>
            <a:off x="1506575" y="789"/>
            <a:ext cx="7714755" cy="5141928"/>
          </a:xfrm>
          <a:prstGeom prst="rect">
            <a:avLst/>
          </a:prstGeom>
          <a:noFill/>
          <a:ln>
            <a:noFill/>
          </a:ln>
        </p:spPr>
      </p:pic>
      <p:sp>
        <p:nvSpPr>
          <p:cNvPr id="1157" name="Google Shape;1157;g253fa14b5a6_0_1233"/>
          <p:cNvSpPr/>
          <p:nvPr/>
        </p:nvSpPr>
        <p:spPr>
          <a:xfrm>
            <a:off x="0" y="0"/>
            <a:ext cx="4677300" cy="5145000"/>
          </a:xfrm>
          <a:prstGeom prst="rect">
            <a:avLst/>
          </a:prstGeom>
          <a:solidFill>
            <a:srgbClr val="00081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70000"/>
              </a:lnSpc>
              <a:spcBef>
                <a:spcPts val="0"/>
              </a:spcBef>
              <a:spcAft>
                <a:spcPts val="0"/>
              </a:spcAft>
              <a:buClr>
                <a:srgbClr val="000000"/>
              </a:buClr>
              <a:buSzPts val="4400"/>
              <a:buFont typeface="Arial"/>
              <a:buNone/>
            </a:pPr>
            <a:endParaRPr sz="4400" b="1" i="0" u="none" strike="noStrike" cap="none">
              <a:solidFill>
                <a:schemeClr val="lt1"/>
              </a:solidFill>
              <a:latin typeface="Helvetica Neue"/>
              <a:ea typeface="Helvetica Neue"/>
              <a:cs typeface="Helvetica Neue"/>
              <a:sym typeface="Helvetica Neue"/>
            </a:endParaRPr>
          </a:p>
        </p:txBody>
      </p:sp>
      <p:pic>
        <p:nvPicPr>
          <p:cNvPr id="1158" name="Google Shape;1158;g253fa14b5a6_0_1233"/>
          <p:cNvPicPr preferRelativeResize="0"/>
          <p:nvPr/>
        </p:nvPicPr>
        <p:blipFill rotWithShape="1">
          <a:blip r:embed="rId4">
            <a:alphaModFix/>
          </a:blip>
          <a:srcRect/>
          <a:stretch/>
        </p:blipFill>
        <p:spPr>
          <a:xfrm>
            <a:off x="8372235" y="198573"/>
            <a:ext cx="603847" cy="461119"/>
          </a:xfrm>
          <a:prstGeom prst="rect">
            <a:avLst/>
          </a:prstGeom>
          <a:noFill/>
          <a:ln>
            <a:noFill/>
          </a:ln>
        </p:spPr>
      </p:pic>
      <p:sp>
        <p:nvSpPr>
          <p:cNvPr id="1159" name="Google Shape;1159;g253fa14b5a6_0_1233"/>
          <p:cNvSpPr txBox="1"/>
          <p:nvPr/>
        </p:nvSpPr>
        <p:spPr>
          <a:xfrm>
            <a:off x="431809" y="1803868"/>
            <a:ext cx="6088500" cy="5256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rgbClr val="000000"/>
              </a:buClr>
              <a:buSzPts val="4100"/>
              <a:buFont typeface="Arial"/>
              <a:buNone/>
            </a:pPr>
            <a:endParaRPr sz="3900" b="0" i="0" u="none" strike="noStrike" cap="none">
              <a:solidFill>
                <a:schemeClr val="lt1"/>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4100"/>
              <a:buFont typeface="Arial"/>
              <a:buNone/>
            </a:pPr>
            <a:r>
              <a:rPr lang="en-US" sz="3900" b="0" i="0" u="none" strike="noStrike" cap="none">
                <a:solidFill>
                  <a:schemeClr val="lt1"/>
                </a:solidFill>
                <a:latin typeface="Arial"/>
                <a:ea typeface="Arial"/>
                <a:cs typeface="Arial"/>
                <a:sym typeface="Arial"/>
              </a:rPr>
              <a:t>UKRAINE</a:t>
            </a:r>
            <a:endParaRPr sz="300" b="0" i="0" u="none" strike="noStrike" cap="none">
              <a:solidFill>
                <a:schemeClr val="lt1"/>
              </a:solidFill>
              <a:latin typeface="Arial"/>
              <a:ea typeface="Arial"/>
              <a:cs typeface="Arial"/>
              <a:sym typeface="Arial"/>
            </a:endParaRPr>
          </a:p>
        </p:txBody>
      </p:sp>
      <p:cxnSp>
        <p:nvCxnSpPr>
          <p:cNvPr id="1160" name="Google Shape;1160;g253fa14b5a6_0_1233"/>
          <p:cNvCxnSpPr/>
          <p:nvPr/>
        </p:nvCxnSpPr>
        <p:spPr>
          <a:xfrm>
            <a:off x="947747" y="2889343"/>
            <a:ext cx="0" cy="871800"/>
          </a:xfrm>
          <a:prstGeom prst="straightConnector1">
            <a:avLst/>
          </a:prstGeom>
          <a:noFill/>
          <a:ln w="19050" cap="flat" cmpd="sng">
            <a:solidFill>
              <a:schemeClr val="lt1"/>
            </a:solidFill>
            <a:prstDash val="solid"/>
            <a:miter lim="800000"/>
            <a:headEnd type="none" w="sm" len="sm"/>
            <a:tailEnd type="none" w="sm" len="sm"/>
          </a:ln>
        </p:spPr>
      </p:cxnSp>
      <p:sp>
        <p:nvSpPr>
          <p:cNvPr id="1161" name="Google Shape;1161;g253fa14b5a6_0_1233"/>
          <p:cNvSpPr txBox="1"/>
          <p:nvPr/>
        </p:nvSpPr>
        <p:spPr>
          <a:xfrm>
            <a:off x="481022" y="4002344"/>
            <a:ext cx="2179500" cy="7494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Conflict deaths</a:t>
            </a:r>
            <a:endParaRPr sz="1500" b="0" i="0" u="none" strike="noStrike" cap="none">
              <a:solidFill>
                <a:schemeClr val="lt1"/>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Economic impact</a:t>
            </a:r>
            <a:endParaRPr sz="1500" b="0" i="0" u="none" strike="noStrike" cap="none">
              <a:solidFill>
                <a:schemeClr val="lt1"/>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Eastern Europe</a:t>
            </a:r>
            <a:endParaRPr sz="1500" b="0" i="0" u="none" strike="noStrike" cap="none">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pic>
        <p:nvPicPr>
          <p:cNvPr id="1167" name="Google Shape;1167;g253ae4fee85_3_328"/>
          <p:cNvPicPr preferRelativeResize="0"/>
          <p:nvPr/>
        </p:nvPicPr>
        <p:blipFill rotWithShape="1">
          <a:blip r:embed="rId4">
            <a:alphaModFix/>
          </a:blip>
          <a:srcRect/>
          <a:stretch/>
        </p:blipFill>
        <p:spPr>
          <a:xfrm>
            <a:off x="8472432" y="146033"/>
            <a:ext cx="530175" cy="404859"/>
          </a:xfrm>
          <a:prstGeom prst="rect">
            <a:avLst/>
          </a:prstGeom>
          <a:noFill/>
          <a:ln>
            <a:noFill/>
          </a:ln>
        </p:spPr>
      </p:pic>
      <p:sp>
        <p:nvSpPr>
          <p:cNvPr id="1168" name="Google Shape;1168;g253ae4fee85_3_328"/>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169" name="Google Shape;1169;g253ae4fee85_3_328"/>
          <p:cNvPicPr preferRelativeResize="0"/>
          <p:nvPr/>
        </p:nvPicPr>
        <p:blipFill rotWithShape="1">
          <a:blip r:embed="rId5">
            <a:alphaModFix/>
          </a:blip>
          <a:srcRect/>
          <a:stretch/>
        </p:blipFill>
        <p:spPr>
          <a:xfrm>
            <a:off x="193153" y="4984751"/>
            <a:ext cx="1646664" cy="84431"/>
          </a:xfrm>
          <a:prstGeom prst="rect">
            <a:avLst/>
          </a:prstGeom>
          <a:noFill/>
          <a:ln>
            <a:noFill/>
          </a:ln>
        </p:spPr>
      </p:pic>
      <p:pic>
        <p:nvPicPr>
          <p:cNvPr id="1170" name="Google Shape;1170;g253ae4fee85_3_328"/>
          <p:cNvPicPr preferRelativeResize="0"/>
          <p:nvPr/>
        </p:nvPicPr>
        <p:blipFill rotWithShape="1">
          <a:blip r:embed="rId6">
            <a:alphaModFix/>
          </a:blip>
          <a:srcRect/>
          <a:stretch/>
        </p:blipFill>
        <p:spPr>
          <a:xfrm>
            <a:off x="516124" y="1809411"/>
            <a:ext cx="3444300" cy="2793000"/>
          </a:xfrm>
          <a:prstGeom prst="rect">
            <a:avLst/>
          </a:prstGeom>
          <a:noFill/>
          <a:ln>
            <a:noFill/>
          </a:ln>
        </p:spPr>
      </p:pic>
      <p:sp>
        <p:nvSpPr>
          <p:cNvPr id="1172" name="Google Shape;1172;g253ae4fee85_3_328"/>
          <p:cNvSpPr txBox="1"/>
          <p:nvPr/>
        </p:nvSpPr>
        <p:spPr>
          <a:xfrm>
            <a:off x="628650" y="1558872"/>
            <a:ext cx="3216675" cy="16073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2700"/>
              <a:buFont typeface="Arial"/>
              <a:buNone/>
            </a:pPr>
            <a:r>
              <a:rPr lang="en-US" sz="1000" b="1" i="0" u="none" strike="noStrike" cap="none">
                <a:solidFill>
                  <a:srgbClr val="000000"/>
                </a:solidFill>
                <a:latin typeface="Arial"/>
                <a:ea typeface="Arial"/>
                <a:cs typeface="Arial"/>
                <a:sym typeface="Arial"/>
              </a:rPr>
              <a:t>Conflict Deaths in Ukraine, 2021 to 2022</a:t>
            </a:r>
            <a:endParaRPr sz="1000" b="0" i="0" u="none" strike="noStrike" cap="none">
              <a:solidFill>
                <a:srgbClr val="000000"/>
              </a:solidFill>
              <a:latin typeface="Arial"/>
              <a:ea typeface="Arial"/>
              <a:cs typeface="Arial"/>
              <a:sym typeface="Arial"/>
            </a:endParaRPr>
          </a:p>
        </p:txBody>
      </p:sp>
      <p:sp>
        <p:nvSpPr>
          <p:cNvPr id="1173" name="Google Shape;1173;g253ae4fee85_3_328"/>
          <p:cNvSpPr txBox="1"/>
          <p:nvPr/>
        </p:nvSpPr>
        <p:spPr>
          <a:xfrm>
            <a:off x="4335830" y="1558909"/>
            <a:ext cx="4033049" cy="160693"/>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2700"/>
              <a:buFont typeface="Arial"/>
              <a:buNone/>
            </a:pPr>
            <a:r>
              <a:rPr lang="en-US" sz="1000" b="1" i="0" u="none" strike="noStrike" cap="none">
                <a:solidFill>
                  <a:srgbClr val="000000"/>
                </a:solidFill>
                <a:latin typeface="Arial"/>
                <a:ea typeface="Arial"/>
                <a:cs typeface="Arial"/>
                <a:sym typeface="Arial"/>
              </a:rPr>
              <a:t>Geographic Distribution of Conflict Deaths, 2022</a:t>
            </a:r>
            <a:endParaRPr sz="1000" b="0" i="0" u="none" strike="noStrike" cap="none">
              <a:solidFill>
                <a:srgbClr val="000000"/>
              </a:solidFill>
              <a:latin typeface="Arial"/>
              <a:ea typeface="Arial"/>
              <a:cs typeface="Arial"/>
              <a:sym typeface="Arial"/>
            </a:endParaRPr>
          </a:p>
        </p:txBody>
      </p:sp>
      <p:sp>
        <p:nvSpPr>
          <p:cNvPr id="1174" name="Google Shape;1174;g253ae4fee85_3_328"/>
          <p:cNvSpPr txBox="1"/>
          <p:nvPr/>
        </p:nvSpPr>
        <p:spPr>
          <a:xfrm>
            <a:off x="4291640" y="4582070"/>
            <a:ext cx="1294800" cy="22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alibri"/>
                <a:ea typeface="Calibri"/>
                <a:cs typeface="Calibri"/>
                <a:sym typeface="Calibri"/>
              </a:rPr>
              <a:t>Source: ACLED</a:t>
            </a:r>
            <a:endParaRPr sz="1400" b="0" i="0" u="none" strike="noStrike" cap="none">
              <a:solidFill>
                <a:srgbClr val="000000"/>
              </a:solidFill>
              <a:latin typeface="Arial"/>
              <a:ea typeface="Arial"/>
              <a:cs typeface="Arial"/>
              <a:sym typeface="Arial"/>
            </a:endParaRPr>
          </a:p>
        </p:txBody>
      </p:sp>
      <p:sp>
        <p:nvSpPr>
          <p:cNvPr id="1175" name="Google Shape;1175;g253ae4fee85_3_328"/>
          <p:cNvSpPr txBox="1"/>
          <p:nvPr/>
        </p:nvSpPr>
        <p:spPr>
          <a:xfrm>
            <a:off x="489219" y="4591122"/>
            <a:ext cx="1294800" cy="22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alibri"/>
                <a:ea typeface="Calibri"/>
                <a:cs typeface="Calibri"/>
                <a:sym typeface="Calibri"/>
              </a:rPr>
              <a:t>Source: IEP Calculations</a:t>
            </a:r>
            <a:endParaRPr sz="1400" b="0" i="0" u="none" strike="noStrike" cap="none">
              <a:solidFill>
                <a:srgbClr val="000000"/>
              </a:solidFill>
              <a:latin typeface="Arial"/>
              <a:ea typeface="Arial"/>
              <a:cs typeface="Arial"/>
              <a:sym typeface="Arial"/>
            </a:endParaRPr>
          </a:p>
        </p:txBody>
      </p:sp>
      <p:cxnSp>
        <p:nvCxnSpPr>
          <p:cNvPr id="1176" name="Google Shape;1176;g253ae4fee85_3_328"/>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1177" name="Google Shape;1177;g253ae4fee85_3_328"/>
          <p:cNvSpPr txBox="1"/>
          <p:nvPr/>
        </p:nvSpPr>
        <p:spPr>
          <a:xfrm>
            <a:off x="675425" y="873475"/>
            <a:ext cx="7154400" cy="436500"/>
          </a:xfrm>
          <a:prstGeom prst="rect">
            <a:avLst/>
          </a:prstGeom>
          <a:noFill/>
          <a:ln>
            <a:noFill/>
          </a:ln>
        </p:spPr>
        <p:txBody>
          <a:bodyPr spcFirstLastPara="1" wrap="square" lIns="0" tIns="0" rIns="0" bIns="0" anchor="t" anchorCtr="0">
            <a:noAutofit/>
          </a:bodyPr>
          <a:lstStyle/>
          <a:p>
            <a:pPr marL="457200" marR="0" lvl="0" indent="-304800" algn="l" rtl="0">
              <a:lnSpc>
                <a:spcPct val="100000"/>
              </a:lnSpc>
              <a:spcBef>
                <a:spcPts val="0"/>
              </a:spcBef>
              <a:spcAft>
                <a:spcPts val="0"/>
              </a:spcAft>
              <a:buClr>
                <a:srgbClr val="393939"/>
              </a:buClr>
              <a:buSzPts val="1200"/>
              <a:buFont typeface="Arial"/>
              <a:buChar char="●"/>
            </a:pPr>
            <a:r>
              <a:rPr lang="en-US" sz="1200" b="0" i="0" u="none" strike="noStrike" cap="none">
                <a:solidFill>
                  <a:schemeClr val="dk1"/>
                </a:solidFill>
                <a:latin typeface="Arial"/>
                <a:ea typeface="Arial"/>
                <a:cs typeface="Arial"/>
                <a:sym typeface="Arial"/>
              </a:rPr>
              <a:t>Most recent estimates suggest 83,000 people were killed in the conflict in 2022</a:t>
            </a:r>
            <a:endParaRPr sz="1200" b="0" i="0" u="none" strike="noStrike" cap="none">
              <a:solidFill>
                <a:schemeClr val="dk1"/>
              </a:solidFill>
              <a:latin typeface="Arial"/>
              <a:ea typeface="Arial"/>
              <a:cs typeface="Arial"/>
              <a:sym typeface="Arial"/>
            </a:endParaRPr>
          </a:p>
          <a:p>
            <a:pPr marL="457200" marR="0" lvl="0" indent="-304800" algn="l" rtl="0">
              <a:lnSpc>
                <a:spcPct val="100000"/>
              </a:lnSpc>
              <a:spcBef>
                <a:spcPts val="0"/>
              </a:spcBef>
              <a:spcAft>
                <a:spcPts val="0"/>
              </a:spcAft>
              <a:buClr>
                <a:srgbClr val="393939"/>
              </a:buClr>
              <a:buSzPts val="1200"/>
              <a:buFont typeface="Arial"/>
              <a:buChar char="●"/>
            </a:pPr>
            <a:r>
              <a:rPr lang="en-US" sz="1200" b="0" i="0" u="none" strike="noStrike" cap="none">
                <a:solidFill>
                  <a:schemeClr val="dk1"/>
                </a:solidFill>
                <a:latin typeface="Arial"/>
                <a:ea typeface="Arial"/>
                <a:cs typeface="Arial"/>
                <a:sym typeface="Arial"/>
              </a:rPr>
              <a:t>WPP projections suggest that 65% of Ukrainian men ages 19-24 fled the country or were killed</a:t>
            </a:r>
            <a:endParaRPr sz="1200" b="0" i="0" u="none" strike="noStrike" cap="none">
              <a:solidFill>
                <a:srgbClr val="393939"/>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200"/>
              <a:buFont typeface="Arial"/>
              <a:buNone/>
            </a:pPr>
            <a:endParaRPr sz="1200" b="0" i="0" u="none" strike="noStrike" cap="none">
              <a:solidFill>
                <a:srgbClr val="393939"/>
              </a:solidFill>
              <a:latin typeface="Arial"/>
              <a:ea typeface="Arial"/>
              <a:cs typeface="Arial"/>
              <a:sym typeface="Arial"/>
            </a:endParaRPr>
          </a:p>
          <a:p>
            <a:pPr marL="0" marR="0" lvl="2" indent="0" algn="l" rtl="0">
              <a:lnSpc>
                <a:spcPct val="115000"/>
              </a:lnSpc>
              <a:spcBef>
                <a:spcPts val="0"/>
              </a:spcBef>
              <a:spcAft>
                <a:spcPts val="0"/>
              </a:spcAft>
              <a:buClr>
                <a:srgbClr val="808080"/>
              </a:buClr>
              <a:buSzPts val="1100"/>
              <a:buFont typeface="Arial"/>
              <a:buNone/>
            </a:pPr>
            <a:endParaRPr sz="1200" b="0" i="0" u="none" strike="noStrike" cap="none">
              <a:solidFill>
                <a:srgbClr val="393939"/>
              </a:solidFill>
              <a:latin typeface="Arial"/>
              <a:ea typeface="Arial"/>
              <a:cs typeface="Arial"/>
              <a:sym typeface="Arial"/>
            </a:endParaRPr>
          </a:p>
        </p:txBody>
      </p:sp>
      <p:sp>
        <p:nvSpPr>
          <p:cNvPr id="1178" name="Google Shape;1178;g253ae4fee85_3_328"/>
          <p:cNvSpPr txBox="1"/>
          <p:nvPr/>
        </p:nvSpPr>
        <p:spPr>
          <a:xfrm>
            <a:off x="516125" y="300925"/>
            <a:ext cx="7354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The war in Ukraine </a:t>
            </a:r>
            <a:endParaRPr sz="2000" b="0" i="0" u="none" strike="noStrike" cap="none">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09912A9D-261E-8CA9-4C05-183A6ED0BD3F}"/>
              </a:ext>
            </a:extLst>
          </p:cNvPr>
          <p:cNvPicPr>
            <a:picLocks noChangeAspect="1"/>
          </p:cNvPicPr>
          <p:nvPr/>
        </p:nvPicPr>
        <p:blipFill>
          <a:blip r:embed="rId7"/>
          <a:stretch>
            <a:fillRect/>
          </a:stretch>
        </p:blipFill>
        <p:spPr>
          <a:xfrm>
            <a:off x="4291640" y="1852809"/>
            <a:ext cx="4131461" cy="27599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70"/>
                                        </p:tgtEl>
                                        <p:attrNameLst>
                                          <p:attrName>style.visibility</p:attrName>
                                        </p:attrNameLst>
                                      </p:cBhvr>
                                      <p:to>
                                        <p:strVal val="visible"/>
                                      </p:to>
                                    </p:set>
                                    <p:animEffect transition="in" filter="wipe(down)">
                                      <p:cBhvr>
                                        <p:cTn id="7" dur="2000"/>
                                        <p:tgtEl>
                                          <p:spTgt spid="1170"/>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cxnSp>
        <p:nvCxnSpPr>
          <p:cNvPr id="294" name="Google Shape;294;g253fa14b5a6_0_777"/>
          <p:cNvCxnSpPr/>
          <p:nvPr/>
        </p:nvCxnSpPr>
        <p:spPr>
          <a:xfrm>
            <a:off x="793508" y="3375641"/>
            <a:ext cx="7557000" cy="0"/>
          </a:xfrm>
          <a:prstGeom prst="straightConnector1">
            <a:avLst/>
          </a:prstGeom>
          <a:noFill/>
          <a:ln w="9525" cap="flat" cmpd="sng">
            <a:solidFill>
              <a:schemeClr val="lt1"/>
            </a:solidFill>
            <a:prstDash val="solid"/>
            <a:miter lim="8000"/>
            <a:headEnd type="none" w="sm" len="sm"/>
            <a:tailEnd type="none" w="sm" len="sm"/>
          </a:ln>
        </p:spPr>
      </p:cxnSp>
      <p:cxnSp>
        <p:nvCxnSpPr>
          <p:cNvPr id="295" name="Google Shape;295;g253fa14b5a6_0_777"/>
          <p:cNvCxnSpPr/>
          <p:nvPr/>
        </p:nvCxnSpPr>
        <p:spPr>
          <a:xfrm>
            <a:off x="3250900" y="1036742"/>
            <a:ext cx="11100" cy="3600600"/>
          </a:xfrm>
          <a:prstGeom prst="straightConnector1">
            <a:avLst/>
          </a:prstGeom>
          <a:noFill/>
          <a:ln w="9525" cap="flat" cmpd="sng">
            <a:solidFill>
              <a:schemeClr val="lt1"/>
            </a:solidFill>
            <a:prstDash val="solid"/>
            <a:miter lim="8000"/>
            <a:headEnd type="none" w="sm" len="sm"/>
            <a:tailEnd type="none" w="sm" len="sm"/>
          </a:ln>
        </p:spPr>
      </p:cxnSp>
      <p:cxnSp>
        <p:nvCxnSpPr>
          <p:cNvPr id="296" name="Google Shape;296;g253fa14b5a6_0_777"/>
          <p:cNvCxnSpPr/>
          <p:nvPr/>
        </p:nvCxnSpPr>
        <p:spPr>
          <a:xfrm>
            <a:off x="5864500" y="1010984"/>
            <a:ext cx="11400" cy="3626400"/>
          </a:xfrm>
          <a:prstGeom prst="straightConnector1">
            <a:avLst/>
          </a:prstGeom>
          <a:noFill/>
          <a:ln w="9525" cap="flat" cmpd="sng">
            <a:solidFill>
              <a:schemeClr val="lt1"/>
            </a:solidFill>
            <a:prstDash val="solid"/>
            <a:miter lim="8000"/>
            <a:headEnd type="none" w="sm" len="sm"/>
            <a:tailEnd type="none" w="sm" len="sm"/>
          </a:ln>
        </p:spPr>
      </p:cxnSp>
      <p:cxnSp>
        <p:nvCxnSpPr>
          <p:cNvPr id="297" name="Google Shape;297;g253fa14b5a6_0_777"/>
          <p:cNvCxnSpPr/>
          <p:nvPr/>
        </p:nvCxnSpPr>
        <p:spPr>
          <a:xfrm>
            <a:off x="819508" y="2120869"/>
            <a:ext cx="7557000" cy="0"/>
          </a:xfrm>
          <a:prstGeom prst="straightConnector1">
            <a:avLst/>
          </a:prstGeom>
          <a:noFill/>
          <a:ln w="9525" cap="flat" cmpd="sng">
            <a:solidFill>
              <a:schemeClr val="lt1"/>
            </a:solidFill>
            <a:prstDash val="solid"/>
            <a:miter lim="8000"/>
            <a:headEnd type="none" w="sm" len="sm"/>
            <a:tailEnd type="none" w="sm" len="sm"/>
          </a:ln>
        </p:spPr>
      </p:cxnSp>
      <p:grpSp>
        <p:nvGrpSpPr>
          <p:cNvPr id="298" name="Google Shape;298;g253fa14b5a6_0_777"/>
          <p:cNvGrpSpPr/>
          <p:nvPr/>
        </p:nvGrpSpPr>
        <p:grpSpPr>
          <a:xfrm>
            <a:off x="974819" y="1036744"/>
            <a:ext cx="1904763" cy="836063"/>
            <a:chOff x="974819" y="1036744"/>
            <a:chExt cx="1904763" cy="836063"/>
          </a:xfrm>
        </p:grpSpPr>
        <p:sp>
          <p:nvSpPr>
            <p:cNvPr id="299" name="Google Shape;299;g253fa14b5a6_0_777"/>
            <p:cNvSpPr txBox="1"/>
            <p:nvPr/>
          </p:nvSpPr>
          <p:spPr>
            <a:xfrm>
              <a:off x="974819" y="1036744"/>
              <a:ext cx="1890000" cy="6237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4500"/>
                <a:buFont typeface="Arial"/>
                <a:buNone/>
              </a:pPr>
              <a:r>
                <a:rPr lang="en-US" sz="4200" b="0" i="0" u="none" strike="noStrike" cap="none">
                  <a:solidFill>
                    <a:schemeClr val="lt1"/>
                  </a:solidFill>
                  <a:latin typeface="Arial"/>
                  <a:ea typeface="Arial"/>
                  <a:cs typeface="Arial"/>
                  <a:sym typeface="Arial"/>
                </a:rPr>
                <a:t>40BN</a:t>
              </a:r>
              <a:endParaRPr sz="4200" b="0" i="0" u="none" strike="noStrike" cap="none">
                <a:solidFill>
                  <a:schemeClr val="lt1"/>
                </a:solidFill>
                <a:latin typeface="Arial"/>
                <a:ea typeface="Arial"/>
                <a:cs typeface="Arial"/>
                <a:sym typeface="Arial"/>
              </a:endParaRPr>
            </a:p>
          </p:txBody>
        </p:sp>
        <p:sp>
          <p:nvSpPr>
            <p:cNvPr id="300" name="Google Shape;300;g253fa14b5a6_0_777"/>
            <p:cNvSpPr txBox="1"/>
            <p:nvPr/>
          </p:nvSpPr>
          <p:spPr>
            <a:xfrm>
              <a:off x="989582" y="1658007"/>
              <a:ext cx="1890000" cy="214800"/>
            </a:xfrm>
            <a:prstGeom prst="rect">
              <a:avLst/>
            </a:prstGeom>
            <a:noFill/>
            <a:ln>
              <a:noFill/>
            </a:ln>
          </p:spPr>
          <p:txBody>
            <a:bodyPr spcFirstLastPara="1" wrap="square" lIns="0" tIns="34275" rIns="0" bIns="34275" anchor="t" anchorCtr="0">
              <a:noAutofit/>
            </a:bodyPr>
            <a:lstStyle/>
            <a:p>
              <a:pPr marL="0" marR="0" lvl="0" indent="0" algn="ctr" rtl="0">
                <a:lnSpc>
                  <a:spcPct val="90000"/>
                </a:lnSpc>
                <a:spcBef>
                  <a:spcPts val="0"/>
                </a:spcBef>
                <a:spcAft>
                  <a:spcPts val="0"/>
                </a:spcAft>
                <a:buClr>
                  <a:schemeClr val="dk1"/>
                </a:buClr>
                <a:buSzPts val="1100"/>
                <a:buFont typeface="Arial"/>
                <a:buNone/>
              </a:pPr>
              <a:r>
                <a:rPr lang="en-US" sz="1100" b="0" i="0" u="none" strike="noStrike" cap="none">
                  <a:solidFill>
                    <a:schemeClr val="lt1"/>
                  </a:solidFill>
                  <a:latin typeface="Arial"/>
                  <a:ea typeface="Arial"/>
                  <a:cs typeface="Arial"/>
                  <a:sym typeface="Arial"/>
                </a:rPr>
                <a:t>Media impressions</a:t>
              </a:r>
              <a:endParaRPr sz="1100" b="0" i="0" u="none" strike="noStrike" cap="none">
                <a:solidFill>
                  <a:schemeClr val="lt1"/>
                </a:solidFill>
                <a:latin typeface="Arial"/>
                <a:ea typeface="Arial"/>
                <a:cs typeface="Arial"/>
                <a:sym typeface="Arial"/>
              </a:endParaRPr>
            </a:p>
          </p:txBody>
        </p:sp>
      </p:grpSp>
      <p:grpSp>
        <p:nvGrpSpPr>
          <p:cNvPr id="301" name="Google Shape;301;g253fa14b5a6_0_777"/>
          <p:cNvGrpSpPr/>
          <p:nvPr/>
        </p:nvGrpSpPr>
        <p:grpSpPr>
          <a:xfrm>
            <a:off x="3618244" y="1036744"/>
            <a:ext cx="1904763" cy="836063"/>
            <a:chOff x="3618244" y="1036744"/>
            <a:chExt cx="1904763" cy="836063"/>
          </a:xfrm>
        </p:grpSpPr>
        <p:sp>
          <p:nvSpPr>
            <p:cNvPr id="302" name="Google Shape;302;g253fa14b5a6_0_777"/>
            <p:cNvSpPr txBox="1"/>
            <p:nvPr/>
          </p:nvSpPr>
          <p:spPr>
            <a:xfrm>
              <a:off x="3618244" y="1036744"/>
              <a:ext cx="1890000" cy="6237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4500"/>
                <a:buFont typeface="Arial"/>
                <a:buNone/>
              </a:pPr>
              <a:r>
                <a:rPr lang="en-US" sz="4200" b="0" i="0" u="none" strike="noStrike" cap="none">
                  <a:solidFill>
                    <a:schemeClr val="lt1"/>
                  </a:solidFill>
                  <a:latin typeface="Arial"/>
                  <a:ea typeface="Arial"/>
                  <a:cs typeface="Arial"/>
                  <a:sym typeface="Arial"/>
                </a:rPr>
                <a:t>1.4BN</a:t>
              </a:r>
              <a:endParaRPr sz="4200" b="0" i="0" u="none" strike="noStrike" cap="none">
                <a:solidFill>
                  <a:schemeClr val="lt1"/>
                </a:solidFill>
                <a:latin typeface="Arial"/>
                <a:ea typeface="Arial"/>
                <a:cs typeface="Arial"/>
                <a:sym typeface="Arial"/>
              </a:endParaRPr>
            </a:p>
          </p:txBody>
        </p:sp>
        <p:sp>
          <p:nvSpPr>
            <p:cNvPr id="303" name="Google Shape;303;g253fa14b5a6_0_777"/>
            <p:cNvSpPr txBox="1"/>
            <p:nvPr/>
          </p:nvSpPr>
          <p:spPr>
            <a:xfrm>
              <a:off x="3633007" y="1658007"/>
              <a:ext cx="1890000" cy="214800"/>
            </a:xfrm>
            <a:prstGeom prst="rect">
              <a:avLst/>
            </a:prstGeom>
            <a:noFill/>
            <a:ln>
              <a:noFill/>
            </a:ln>
          </p:spPr>
          <p:txBody>
            <a:bodyPr spcFirstLastPara="1" wrap="square" lIns="0" tIns="34275" rIns="0" bIns="34275" anchor="t" anchorCtr="0">
              <a:noAutofit/>
            </a:bodyPr>
            <a:lstStyle/>
            <a:p>
              <a:pPr marL="0" marR="0" lvl="0" indent="0" algn="ctr" rtl="0">
                <a:lnSpc>
                  <a:spcPct val="90000"/>
                </a:lnSpc>
                <a:spcBef>
                  <a:spcPts val="0"/>
                </a:spcBef>
                <a:spcAft>
                  <a:spcPts val="0"/>
                </a:spcAft>
                <a:buClr>
                  <a:schemeClr val="dk1"/>
                </a:buClr>
                <a:buSzPts val="1100"/>
                <a:buFont typeface="Arial"/>
                <a:buNone/>
              </a:pPr>
              <a:r>
                <a:rPr lang="en-US" sz="1100" b="0" i="0" u="none" strike="noStrike" cap="none">
                  <a:solidFill>
                    <a:schemeClr val="lt1"/>
                  </a:solidFill>
                  <a:latin typeface="Arial"/>
                  <a:ea typeface="Arial"/>
                  <a:cs typeface="Arial"/>
                  <a:sym typeface="Arial"/>
                </a:rPr>
                <a:t>Social media impressions</a:t>
              </a:r>
              <a:endParaRPr sz="1100" b="0" i="0" u="none" strike="noStrike" cap="none">
                <a:solidFill>
                  <a:schemeClr val="lt1"/>
                </a:solidFill>
                <a:latin typeface="Arial"/>
                <a:ea typeface="Arial"/>
                <a:cs typeface="Arial"/>
                <a:sym typeface="Arial"/>
              </a:endParaRPr>
            </a:p>
          </p:txBody>
        </p:sp>
      </p:grpSp>
      <p:grpSp>
        <p:nvGrpSpPr>
          <p:cNvPr id="304" name="Google Shape;304;g253fa14b5a6_0_777"/>
          <p:cNvGrpSpPr/>
          <p:nvPr/>
        </p:nvGrpSpPr>
        <p:grpSpPr>
          <a:xfrm>
            <a:off x="6018101" y="1036742"/>
            <a:ext cx="2318100" cy="836065"/>
            <a:chOff x="6018101" y="1036742"/>
            <a:chExt cx="2318100" cy="836065"/>
          </a:xfrm>
        </p:grpSpPr>
        <p:sp>
          <p:nvSpPr>
            <p:cNvPr id="305" name="Google Shape;305;g253fa14b5a6_0_777"/>
            <p:cNvSpPr txBox="1"/>
            <p:nvPr/>
          </p:nvSpPr>
          <p:spPr>
            <a:xfrm>
              <a:off x="6018101" y="1036742"/>
              <a:ext cx="2318100" cy="6237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4500"/>
                <a:buFont typeface="Arial"/>
                <a:buNone/>
              </a:pPr>
              <a:r>
                <a:rPr lang="en-US" sz="4200" b="0" i="0" u="none" strike="noStrike" cap="none">
                  <a:solidFill>
                    <a:schemeClr val="lt1"/>
                  </a:solidFill>
                  <a:latin typeface="Arial"/>
                  <a:ea typeface="Arial"/>
                  <a:cs typeface="Arial"/>
                  <a:sym typeface="Arial"/>
                </a:rPr>
                <a:t>152</a:t>
              </a:r>
              <a:endParaRPr sz="4200" b="0" i="0" u="none" strike="noStrike" cap="none">
                <a:solidFill>
                  <a:schemeClr val="lt1"/>
                </a:solidFill>
                <a:latin typeface="Arial"/>
                <a:ea typeface="Arial"/>
                <a:cs typeface="Arial"/>
                <a:sym typeface="Arial"/>
              </a:endParaRPr>
            </a:p>
          </p:txBody>
        </p:sp>
        <p:sp>
          <p:nvSpPr>
            <p:cNvPr id="306" name="Google Shape;306;g253fa14b5a6_0_777"/>
            <p:cNvSpPr txBox="1"/>
            <p:nvPr/>
          </p:nvSpPr>
          <p:spPr>
            <a:xfrm>
              <a:off x="6246907" y="1658007"/>
              <a:ext cx="1890000" cy="214800"/>
            </a:xfrm>
            <a:prstGeom prst="rect">
              <a:avLst/>
            </a:prstGeom>
            <a:noFill/>
            <a:ln>
              <a:noFill/>
            </a:ln>
          </p:spPr>
          <p:txBody>
            <a:bodyPr spcFirstLastPara="1" wrap="square" lIns="0" tIns="34275" rIns="0" bIns="34275" anchor="t" anchorCtr="0">
              <a:noAutofit/>
            </a:bodyPr>
            <a:lstStyle/>
            <a:p>
              <a:pPr marL="0" marR="0" lvl="0" indent="0" algn="ctr" rtl="0">
                <a:lnSpc>
                  <a:spcPct val="90000"/>
                </a:lnSpc>
                <a:spcBef>
                  <a:spcPts val="0"/>
                </a:spcBef>
                <a:spcAft>
                  <a:spcPts val="0"/>
                </a:spcAft>
                <a:buClr>
                  <a:schemeClr val="dk1"/>
                </a:buClr>
                <a:buSzPts val="1100"/>
                <a:buFont typeface="Arial"/>
                <a:buNone/>
              </a:pPr>
              <a:r>
                <a:rPr lang="en-US" sz="1100" b="0" i="0" u="none" strike="noStrike" cap="none">
                  <a:solidFill>
                    <a:schemeClr val="lt1"/>
                  </a:solidFill>
                  <a:latin typeface="Arial"/>
                  <a:ea typeface="Arial"/>
                  <a:cs typeface="Arial"/>
                  <a:sym typeface="Arial"/>
                </a:rPr>
                <a:t>Country audience</a:t>
              </a:r>
              <a:endParaRPr sz="1100" b="0" i="0" u="none" strike="noStrike" cap="none">
                <a:solidFill>
                  <a:schemeClr val="lt1"/>
                </a:solidFill>
                <a:latin typeface="Arial"/>
                <a:ea typeface="Arial"/>
                <a:cs typeface="Arial"/>
                <a:sym typeface="Arial"/>
              </a:endParaRPr>
            </a:p>
          </p:txBody>
        </p:sp>
      </p:grpSp>
      <p:grpSp>
        <p:nvGrpSpPr>
          <p:cNvPr id="307" name="Google Shape;307;g253fa14b5a6_0_777"/>
          <p:cNvGrpSpPr/>
          <p:nvPr/>
        </p:nvGrpSpPr>
        <p:grpSpPr>
          <a:xfrm>
            <a:off x="539978" y="2312445"/>
            <a:ext cx="2759700" cy="890307"/>
            <a:chOff x="539978" y="2312445"/>
            <a:chExt cx="2759700" cy="890307"/>
          </a:xfrm>
        </p:grpSpPr>
        <p:sp>
          <p:nvSpPr>
            <p:cNvPr id="308" name="Google Shape;308;g253fa14b5a6_0_777"/>
            <p:cNvSpPr txBox="1"/>
            <p:nvPr/>
          </p:nvSpPr>
          <p:spPr>
            <a:xfrm>
              <a:off x="539978" y="2312445"/>
              <a:ext cx="2759700" cy="6237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4500"/>
                <a:buFont typeface="Arial"/>
                <a:buNone/>
              </a:pPr>
              <a:r>
                <a:rPr lang="en-US" sz="4200" b="0" i="0" u="none" strike="noStrike" cap="none">
                  <a:solidFill>
                    <a:schemeClr val="lt1"/>
                  </a:solidFill>
                  <a:latin typeface="Arial"/>
                  <a:ea typeface="Arial"/>
                  <a:cs typeface="Arial"/>
                  <a:sym typeface="Arial"/>
                </a:rPr>
                <a:t>10</a:t>
              </a:r>
              <a:endParaRPr sz="4200" b="0" i="0" u="none" strike="noStrike" cap="none">
                <a:solidFill>
                  <a:schemeClr val="lt1"/>
                </a:solidFill>
                <a:latin typeface="Arial"/>
                <a:ea typeface="Arial"/>
                <a:cs typeface="Arial"/>
                <a:sym typeface="Arial"/>
              </a:endParaRPr>
            </a:p>
          </p:txBody>
        </p:sp>
        <p:sp>
          <p:nvSpPr>
            <p:cNvPr id="309" name="Google Shape;309;g253fa14b5a6_0_777"/>
            <p:cNvSpPr txBox="1"/>
            <p:nvPr/>
          </p:nvSpPr>
          <p:spPr>
            <a:xfrm>
              <a:off x="974819" y="2987952"/>
              <a:ext cx="1890000" cy="214800"/>
            </a:xfrm>
            <a:prstGeom prst="rect">
              <a:avLst/>
            </a:prstGeom>
            <a:noFill/>
            <a:ln>
              <a:noFill/>
            </a:ln>
          </p:spPr>
          <p:txBody>
            <a:bodyPr spcFirstLastPara="1" wrap="square" lIns="0" tIns="34275" rIns="0" bIns="34275" anchor="t" anchorCtr="0">
              <a:noAutofit/>
            </a:bodyPr>
            <a:lstStyle/>
            <a:p>
              <a:pPr marL="0" marR="0" lvl="0" indent="0" algn="ctr" rtl="0">
                <a:lnSpc>
                  <a:spcPct val="90000"/>
                </a:lnSpc>
                <a:spcBef>
                  <a:spcPts val="0"/>
                </a:spcBef>
                <a:spcAft>
                  <a:spcPts val="0"/>
                </a:spcAft>
                <a:buClr>
                  <a:schemeClr val="dk1"/>
                </a:buClr>
                <a:buSzPts val="1100"/>
                <a:buFont typeface="Arial"/>
                <a:buNone/>
              </a:pPr>
              <a:r>
                <a:rPr lang="en-US" sz="1100" b="0" i="0" u="none" strike="noStrike" cap="none">
                  <a:solidFill>
                    <a:schemeClr val="lt1"/>
                  </a:solidFill>
                  <a:latin typeface="Arial"/>
                  <a:ea typeface="Arial"/>
                  <a:cs typeface="Arial"/>
                  <a:sym typeface="Arial"/>
                </a:rPr>
                <a:t>Published reports</a:t>
              </a:r>
              <a:endParaRPr sz="1100" b="0" i="0" u="none" strike="noStrike" cap="none">
                <a:solidFill>
                  <a:schemeClr val="lt1"/>
                </a:solidFill>
                <a:latin typeface="Arial"/>
                <a:ea typeface="Arial"/>
                <a:cs typeface="Arial"/>
                <a:sym typeface="Arial"/>
              </a:endParaRPr>
            </a:p>
          </p:txBody>
        </p:sp>
      </p:grpSp>
      <p:grpSp>
        <p:nvGrpSpPr>
          <p:cNvPr id="310" name="Google Shape;310;g253fa14b5a6_0_777"/>
          <p:cNvGrpSpPr/>
          <p:nvPr/>
        </p:nvGrpSpPr>
        <p:grpSpPr>
          <a:xfrm>
            <a:off x="3580250" y="2293691"/>
            <a:ext cx="2035500" cy="909049"/>
            <a:chOff x="3580250" y="2293691"/>
            <a:chExt cx="2035500" cy="909049"/>
          </a:xfrm>
        </p:grpSpPr>
        <p:sp>
          <p:nvSpPr>
            <p:cNvPr id="311" name="Google Shape;311;g253fa14b5a6_0_777"/>
            <p:cNvSpPr txBox="1"/>
            <p:nvPr/>
          </p:nvSpPr>
          <p:spPr>
            <a:xfrm>
              <a:off x="3618244" y="2293691"/>
              <a:ext cx="1890000" cy="6237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4500"/>
                <a:buFont typeface="Arial"/>
                <a:buNone/>
              </a:pPr>
              <a:r>
                <a:rPr lang="en-US" sz="4200" dirty="0">
                  <a:solidFill>
                    <a:schemeClr val="lt1"/>
                  </a:solidFill>
                </a:rPr>
                <a:t>8</a:t>
              </a:r>
              <a:r>
                <a:rPr lang="en-US" sz="4200" b="0" i="0" u="none" strike="noStrike" cap="none" dirty="0">
                  <a:solidFill>
                    <a:schemeClr val="lt1"/>
                  </a:solidFill>
                  <a:latin typeface="Arial"/>
                  <a:ea typeface="Arial"/>
                  <a:cs typeface="Arial"/>
                  <a:sym typeface="Arial"/>
                </a:rPr>
                <a:t>000</a:t>
              </a:r>
              <a:endParaRPr sz="4200" b="0" i="0" u="none" strike="noStrike" cap="none" dirty="0">
                <a:solidFill>
                  <a:schemeClr val="lt1"/>
                </a:solidFill>
                <a:latin typeface="Arial"/>
                <a:ea typeface="Arial"/>
                <a:cs typeface="Arial"/>
                <a:sym typeface="Arial"/>
              </a:endParaRPr>
            </a:p>
          </p:txBody>
        </p:sp>
        <p:sp>
          <p:nvSpPr>
            <p:cNvPr id="312" name="Google Shape;312;g253fa14b5a6_0_777"/>
            <p:cNvSpPr txBox="1"/>
            <p:nvPr/>
          </p:nvSpPr>
          <p:spPr>
            <a:xfrm>
              <a:off x="3580250" y="2987940"/>
              <a:ext cx="2035500" cy="214800"/>
            </a:xfrm>
            <a:prstGeom prst="rect">
              <a:avLst/>
            </a:prstGeom>
            <a:noFill/>
            <a:ln>
              <a:noFill/>
            </a:ln>
          </p:spPr>
          <p:txBody>
            <a:bodyPr spcFirstLastPara="1" wrap="square" lIns="0" tIns="34275" rIns="0" bIns="34275" anchor="t" anchorCtr="0">
              <a:noAutofit/>
            </a:bodyPr>
            <a:lstStyle/>
            <a:p>
              <a:pPr marL="0" marR="0" lvl="0" indent="0" algn="ctr" rtl="0">
                <a:lnSpc>
                  <a:spcPct val="90000"/>
                </a:lnSpc>
                <a:spcBef>
                  <a:spcPts val="0"/>
                </a:spcBef>
                <a:spcAft>
                  <a:spcPts val="0"/>
                </a:spcAft>
                <a:buClr>
                  <a:schemeClr val="dk1"/>
                </a:buClr>
                <a:buSzPts val="1100"/>
                <a:buFont typeface="Arial"/>
                <a:buNone/>
              </a:pPr>
              <a:r>
                <a:rPr lang="en-US" sz="1100" b="0" i="0" u="none" strike="noStrike" cap="none">
                  <a:solidFill>
                    <a:schemeClr val="lt1"/>
                  </a:solidFill>
                  <a:latin typeface="Arial"/>
                  <a:ea typeface="Arial"/>
                  <a:cs typeface="Arial"/>
                  <a:sym typeface="Arial"/>
                </a:rPr>
                <a:t>Book references</a:t>
              </a:r>
              <a:endParaRPr sz="1100" b="0" i="0" u="none" strike="noStrike" cap="none">
                <a:solidFill>
                  <a:schemeClr val="lt1"/>
                </a:solidFill>
                <a:latin typeface="Arial"/>
                <a:ea typeface="Arial"/>
                <a:cs typeface="Arial"/>
                <a:sym typeface="Arial"/>
              </a:endParaRPr>
            </a:p>
          </p:txBody>
        </p:sp>
      </p:grpSp>
      <p:grpSp>
        <p:nvGrpSpPr>
          <p:cNvPr id="313" name="Google Shape;313;g253fa14b5a6_0_777"/>
          <p:cNvGrpSpPr/>
          <p:nvPr/>
        </p:nvGrpSpPr>
        <p:grpSpPr>
          <a:xfrm>
            <a:off x="6232144" y="2293691"/>
            <a:ext cx="1890000" cy="909061"/>
            <a:chOff x="6232144" y="2293691"/>
            <a:chExt cx="1890000" cy="909061"/>
          </a:xfrm>
        </p:grpSpPr>
        <p:sp>
          <p:nvSpPr>
            <p:cNvPr id="314" name="Google Shape;314;g253fa14b5a6_0_777"/>
            <p:cNvSpPr txBox="1"/>
            <p:nvPr/>
          </p:nvSpPr>
          <p:spPr>
            <a:xfrm>
              <a:off x="6232144" y="2293691"/>
              <a:ext cx="1890000" cy="6237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4500"/>
                <a:buFont typeface="Arial"/>
                <a:buNone/>
              </a:pPr>
              <a:r>
                <a:rPr lang="en-US" sz="4200" b="0" i="0" u="none" strike="noStrike" cap="none">
                  <a:solidFill>
                    <a:schemeClr val="lt1"/>
                  </a:solidFill>
                  <a:latin typeface="Arial"/>
                  <a:ea typeface="Arial"/>
                  <a:cs typeface="Arial"/>
                  <a:sym typeface="Arial"/>
                </a:rPr>
                <a:t>2M</a:t>
              </a:r>
              <a:endParaRPr sz="4200" b="0" i="0" u="none" strike="noStrike" cap="none">
                <a:solidFill>
                  <a:schemeClr val="lt1"/>
                </a:solidFill>
                <a:latin typeface="Arial"/>
                <a:ea typeface="Arial"/>
                <a:cs typeface="Arial"/>
                <a:sym typeface="Arial"/>
              </a:endParaRPr>
            </a:p>
          </p:txBody>
        </p:sp>
        <p:sp>
          <p:nvSpPr>
            <p:cNvPr id="315" name="Google Shape;315;g253fa14b5a6_0_777"/>
            <p:cNvSpPr txBox="1"/>
            <p:nvPr/>
          </p:nvSpPr>
          <p:spPr>
            <a:xfrm>
              <a:off x="6232144" y="2987952"/>
              <a:ext cx="1890000" cy="214800"/>
            </a:xfrm>
            <a:prstGeom prst="rect">
              <a:avLst/>
            </a:prstGeom>
            <a:noFill/>
            <a:ln>
              <a:noFill/>
            </a:ln>
          </p:spPr>
          <p:txBody>
            <a:bodyPr spcFirstLastPara="1" wrap="square" lIns="0" tIns="34275" rIns="0" bIns="34275" anchor="t" anchorCtr="0">
              <a:noAutofit/>
            </a:bodyPr>
            <a:lstStyle/>
            <a:p>
              <a:pPr marL="0" marR="0" lvl="0" indent="0" algn="ctr" rtl="0">
                <a:lnSpc>
                  <a:spcPct val="90000"/>
                </a:lnSpc>
                <a:spcBef>
                  <a:spcPts val="0"/>
                </a:spcBef>
                <a:spcAft>
                  <a:spcPts val="0"/>
                </a:spcAft>
                <a:buClr>
                  <a:schemeClr val="dk1"/>
                </a:buClr>
                <a:buSzPts val="1100"/>
                <a:buFont typeface="Arial"/>
                <a:buNone/>
              </a:pPr>
              <a:r>
                <a:rPr lang="en-US" sz="1100" b="0" i="0" u="none" strike="noStrike" cap="none">
                  <a:solidFill>
                    <a:schemeClr val="lt1"/>
                  </a:solidFill>
                  <a:latin typeface="Arial"/>
                  <a:ea typeface="Arial"/>
                  <a:cs typeface="Arial"/>
                  <a:sym typeface="Arial"/>
                </a:rPr>
                <a:t>Unique website visitors</a:t>
              </a:r>
              <a:endParaRPr sz="1100" b="0" i="0" u="none" strike="noStrike" cap="none">
                <a:solidFill>
                  <a:schemeClr val="lt1"/>
                </a:solidFill>
                <a:latin typeface="Arial"/>
                <a:ea typeface="Arial"/>
                <a:cs typeface="Arial"/>
                <a:sym typeface="Arial"/>
              </a:endParaRPr>
            </a:p>
          </p:txBody>
        </p:sp>
      </p:grpSp>
      <p:sp>
        <p:nvSpPr>
          <p:cNvPr id="316" name="Google Shape;316;g253fa14b5a6_0_777"/>
          <p:cNvSpPr txBox="1"/>
          <p:nvPr/>
        </p:nvSpPr>
        <p:spPr>
          <a:xfrm>
            <a:off x="989575" y="3644541"/>
            <a:ext cx="1974300" cy="953700"/>
          </a:xfrm>
          <a:prstGeom prst="rect">
            <a:avLst/>
          </a:prstGeom>
          <a:noFill/>
          <a:ln>
            <a:noFill/>
          </a:ln>
        </p:spPr>
        <p:txBody>
          <a:bodyPr spcFirstLastPara="1" wrap="square" lIns="0" tIns="34275" rIns="0" bIns="34275" anchor="t" anchorCtr="0">
            <a:noAutofit/>
          </a:bodyPr>
          <a:lstStyle/>
          <a:p>
            <a:pPr marL="0" marR="0" lvl="0" indent="0" algn="l" rtl="0">
              <a:lnSpc>
                <a:spcPct val="90000"/>
              </a:lnSpc>
              <a:spcBef>
                <a:spcPts val="0"/>
              </a:spcBef>
              <a:spcAft>
                <a:spcPts val="0"/>
              </a:spcAft>
              <a:buClr>
                <a:schemeClr val="dk1"/>
              </a:buClr>
              <a:buSzPts val="1100"/>
              <a:buFont typeface="Arial"/>
              <a:buNone/>
            </a:pPr>
            <a:r>
              <a:rPr lang="en-US" sz="1100" b="0" i="0" u="none" strike="noStrike" cap="none">
                <a:solidFill>
                  <a:schemeClr val="lt1"/>
                </a:solidFill>
                <a:latin typeface="Arial"/>
                <a:ea typeface="Arial"/>
                <a:cs typeface="Arial"/>
                <a:sym typeface="Arial"/>
              </a:rPr>
              <a:t>Research used extensively by organisations, including the OECD, Commonwealth Secretariat, World Bank and the United Nations</a:t>
            </a:r>
            <a:endParaRPr sz="1100" b="0" i="0" u="none" strike="noStrike" cap="none">
              <a:solidFill>
                <a:schemeClr val="lt1"/>
              </a:solidFill>
              <a:latin typeface="Arial"/>
              <a:ea typeface="Arial"/>
              <a:cs typeface="Arial"/>
              <a:sym typeface="Arial"/>
            </a:endParaRPr>
          </a:p>
        </p:txBody>
      </p:sp>
      <p:sp>
        <p:nvSpPr>
          <p:cNvPr id="317" name="Google Shape;317;g253fa14b5a6_0_777"/>
          <p:cNvSpPr txBox="1"/>
          <p:nvPr/>
        </p:nvSpPr>
        <p:spPr>
          <a:xfrm>
            <a:off x="6232150" y="3644541"/>
            <a:ext cx="2245200" cy="214800"/>
          </a:xfrm>
          <a:prstGeom prst="rect">
            <a:avLst/>
          </a:prstGeom>
          <a:noFill/>
          <a:ln>
            <a:noFill/>
          </a:ln>
        </p:spPr>
        <p:txBody>
          <a:bodyPr spcFirstLastPara="1" wrap="square" lIns="0" tIns="34275" rIns="0" bIns="34275" anchor="t" anchorCtr="0">
            <a:noAutofit/>
          </a:bodyPr>
          <a:lstStyle/>
          <a:p>
            <a:pPr marL="0" marR="0" lvl="0" indent="0" algn="l" rtl="0">
              <a:lnSpc>
                <a:spcPct val="90000"/>
              </a:lnSpc>
              <a:spcBef>
                <a:spcPts val="0"/>
              </a:spcBef>
              <a:spcAft>
                <a:spcPts val="0"/>
              </a:spcAft>
              <a:buClr>
                <a:schemeClr val="dk1"/>
              </a:buClr>
              <a:buSzPts val="1100"/>
              <a:buFont typeface="Arial"/>
              <a:buNone/>
            </a:pPr>
            <a:r>
              <a:rPr lang="en-US" sz="1100" b="0" i="0" u="none" strike="noStrike" cap="none">
                <a:solidFill>
                  <a:schemeClr val="lt1"/>
                </a:solidFill>
                <a:latin typeface="Arial"/>
                <a:ea typeface="Arial"/>
                <a:cs typeface="Arial"/>
                <a:sym typeface="Arial"/>
              </a:rPr>
              <a:t>Over 500,000 downloads of IEP reports in the last 12 months</a:t>
            </a:r>
            <a:endParaRPr sz="1100" b="0" i="0" u="none" strike="noStrike" cap="none">
              <a:solidFill>
                <a:schemeClr val="lt1"/>
              </a:solidFill>
              <a:latin typeface="Arial"/>
              <a:ea typeface="Arial"/>
              <a:cs typeface="Arial"/>
              <a:sym typeface="Arial"/>
            </a:endParaRPr>
          </a:p>
        </p:txBody>
      </p:sp>
      <p:sp>
        <p:nvSpPr>
          <p:cNvPr id="318" name="Google Shape;318;g253fa14b5a6_0_777"/>
          <p:cNvSpPr txBox="1"/>
          <p:nvPr/>
        </p:nvSpPr>
        <p:spPr>
          <a:xfrm>
            <a:off x="516125" y="300925"/>
            <a:ext cx="23985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lt1"/>
                </a:solidFill>
                <a:latin typeface="Arial"/>
                <a:ea typeface="Arial"/>
                <a:cs typeface="Arial"/>
                <a:sym typeface="Arial"/>
              </a:rPr>
              <a:t>IEP by the numbers </a:t>
            </a:r>
            <a:r>
              <a:rPr lang="en-US" sz="2000" b="0" i="0" u="none" strike="noStrike" cap="none">
                <a:solidFill>
                  <a:schemeClr val="dk1"/>
                </a:solidFill>
                <a:latin typeface="Arial"/>
                <a:ea typeface="Arial"/>
                <a:cs typeface="Arial"/>
                <a:sym typeface="Arial"/>
              </a:rPr>
              <a:t>   </a:t>
            </a:r>
            <a:endParaRPr sz="2000" b="0" i="0" u="none" strike="noStrike" cap="none">
              <a:solidFill>
                <a:schemeClr val="dk1"/>
              </a:solidFill>
              <a:latin typeface="Arial"/>
              <a:ea typeface="Arial"/>
              <a:cs typeface="Arial"/>
              <a:sym typeface="Arial"/>
            </a:endParaRPr>
          </a:p>
        </p:txBody>
      </p:sp>
      <p:sp>
        <p:nvSpPr>
          <p:cNvPr id="319" name="Google Shape;319;g253fa14b5a6_0_777"/>
          <p:cNvSpPr txBox="1"/>
          <p:nvPr/>
        </p:nvSpPr>
        <p:spPr>
          <a:xfrm>
            <a:off x="3653000" y="3644549"/>
            <a:ext cx="1890000" cy="953700"/>
          </a:xfrm>
          <a:prstGeom prst="rect">
            <a:avLst/>
          </a:prstGeom>
          <a:noFill/>
          <a:ln>
            <a:noFill/>
          </a:ln>
        </p:spPr>
        <p:txBody>
          <a:bodyPr spcFirstLastPara="1" wrap="square" lIns="0" tIns="34275" rIns="0" bIns="34275" anchor="t" anchorCtr="0">
            <a:noAutofit/>
          </a:bodyPr>
          <a:lstStyle/>
          <a:p>
            <a:pPr marL="0" marR="0" lvl="0" indent="0" algn="l" rtl="0">
              <a:lnSpc>
                <a:spcPct val="90000"/>
              </a:lnSpc>
              <a:spcBef>
                <a:spcPts val="0"/>
              </a:spcBef>
              <a:spcAft>
                <a:spcPts val="0"/>
              </a:spcAft>
              <a:buClr>
                <a:schemeClr val="dk1"/>
              </a:buClr>
              <a:buSzPts val="1100"/>
              <a:buFont typeface="Arial"/>
              <a:buNone/>
            </a:pPr>
            <a:r>
              <a:rPr lang="en-US" sz="1100" b="0" i="0" u="none" strike="noStrike" cap="none">
                <a:solidFill>
                  <a:schemeClr val="lt1"/>
                </a:solidFill>
                <a:latin typeface="Arial"/>
                <a:ea typeface="Arial"/>
                <a:cs typeface="Arial"/>
                <a:sym typeface="Arial"/>
              </a:rPr>
              <a:t>IEP’s research and insight is included in 1,000s of university courses around the world </a:t>
            </a:r>
            <a:endParaRPr sz="1100" b="0" i="0"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dk1"/>
              </a:buClr>
              <a:buSzPts val="1100"/>
              <a:buFont typeface="Arial"/>
              <a:buNone/>
            </a:pPr>
            <a:endParaRPr sz="1100" b="0" i="0" u="none" strike="noStrike" cap="none">
              <a:solidFill>
                <a:schemeClr val="lt1"/>
              </a:solidFill>
              <a:latin typeface="Arial"/>
              <a:ea typeface="Arial"/>
              <a:cs typeface="Arial"/>
              <a:sym typeface="Arial"/>
            </a:endParaRPr>
          </a:p>
        </p:txBody>
      </p:sp>
      <p:cxnSp>
        <p:nvCxnSpPr>
          <p:cNvPr id="320" name="Google Shape;320;g253fa14b5a6_0_777"/>
          <p:cNvCxnSpPr/>
          <p:nvPr/>
        </p:nvCxnSpPr>
        <p:spPr>
          <a:xfrm rot="10800000">
            <a:off x="-10" y="438629"/>
            <a:ext cx="402600" cy="0"/>
          </a:xfrm>
          <a:prstGeom prst="straightConnector1">
            <a:avLst/>
          </a:prstGeom>
          <a:noFill/>
          <a:ln w="19050" cap="flat" cmpd="sng">
            <a:solidFill>
              <a:schemeClr val="lt1"/>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8"/>
                                        </p:tgtEl>
                                        <p:attrNameLst>
                                          <p:attrName>style.visibility</p:attrName>
                                        </p:attrNameLst>
                                      </p:cBhvr>
                                      <p:to>
                                        <p:strVal val="visible"/>
                                      </p:to>
                                    </p:set>
                                    <p:animEffect transition="in" filter="fade">
                                      <p:cBhvr>
                                        <p:cTn id="7" dur="1000"/>
                                        <p:tgtEl>
                                          <p:spTgt spid="29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01"/>
                                        </p:tgtEl>
                                        <p:attrNameLst>
                                          <p:attrName>style.visibility</p:attrName>
                                        </p:attrNameLst>
                                      </p:cBhvr>
                                      <p:to>
                                        <p:strVal val="visible"/>
                                      </p:to>
                                    </p:set>
                                    <p:animEffect transition="in" filter="fade">
                                      <p:cBhvr>
                                        <p:cTn id="11" dur="1000"/>
                                        <p:tgtEl>
                                          <p:spTgt spid="30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04"/>
                                        </p:tgtEl>
                                        <p:attrNameLst>
                                          <p:attrName>style.visibility</p:attrName>
                                        </p:attrNameLst>
                                      </p:cBhvr>
                                      <p:to>
                                        <p:strVal val="visible"/>
                                      </p:to>
                                    </p:set>
                                    <p:animEffect transition="in" filter="fade">
                                      <p:cBhvr>
                                        <p:cTn id="15" dur="1000"/>
                                        <p:tgtEl>
                                          <p:spTgt spid="30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07"/>
                                        </p:tgtEl>
                                        <p:attrNameLst>
                                          <p:attrName>style.visibility</p:attrName>
                                        </p:attrNameLst>
                                      </p:cBhvr>
                                      <p:to>
                                        <p:strVal val="visible"/>
                                      </p:to>
                                    </p:set>
                                    <p:animEffect transition="in" filter="fade">
                                      <p:cBhvr>
                                        <p:cTn id="19" dur="1000"/>
                                        <p:tgtEl>
                                          <p:spTgt spid="307"/>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310"/>
                                        </p:tgtEl>
                                        <p:attrNameLst>
                                          <p:attrName>style.visibility</p:attrName>
                                        </p:attrNameLst>
                                      </p:cBhvr>
                                      <p:to>
                                        <p:strVal val="visible"/>
                                      </p:to>
                                    </p:set>
                                    <p:animEffect transition="in" filter="fade">
                                      <p:cBhvr>
                                        <p:cTn id="23" dur="1000"/>
                                        <p:tgtEl>
                                          <p:spTgt spid="310"/>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313"/>
                                        </p:tgtEl>
                                        <p:attrNameLst>
                                          <p:attrName>style.visibility</p:attrName>
                                        </p:attrNameLst>
                                      </p:cBhvr>
                                      <p:to>
                                        <p:strVal val="visible"/>
                                      </p:to>
                                    </p:set>
                                    <p:animEffect transition="in" filter="fade">
                                      <p:cBhvr>
                                        <p:cTn id="27" dur="1000"/>
                                        <p:tgtEl>
                                          <p:spTgt spid="313"/>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316"/>
                                        </p:tgtEl>
                                        <p:attrNameLst>
                                          <p:attrName>style.visibility</p:attrName>
                                        </p:attrNameLst>
                                      </p:cBhvr>
                                      <p:to>
                                        <p:strVal val="visible"/>
                                      </p:to>
                                    </p:set>
                                    <p:animEffect transition="in" filter="fade">
                                      <p:cBhvr>
                                        <p:cTn id="31" dur="1000"/>
                                        <p:tgtEl>
                                          <p:spTgt spid="316"/>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319"/>
                                        </p:tgtEl>
                                        <p:attrNameLst>
                                          <p:attrName>style.visibility</p:attrName>
                                        </p:attrNameLst>
                                      </p:cBhvr>
                                      <p:to>
                                        <p:strVal val="visible"/>
                                      </p:to>
                                    </p:set>
                                    <p:animEffect transition="in" filter="fade">
                                      <p:cBhvr>
                                        <p:cTn id="35" dur="1000"/>
                                        <p:tgtEl>
                                          <p:spTgt spid="319"/>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317"/>
                                        </p:tgtEl>
                                        <p:attrNameLst>
                                          <p:attrName>style.visibility</p:attrName>
                                        </p:attrNameLst>
                                      </p:cBhvr>
                                      <p:to>
                                        <p:strVal val="visible"/>
                                      </p:to>
                                    </p:set>
                                    <p:animEffect transition="in" filter="fade">
                                      <p:cBhvr>
                                        <p:cTn id="39" dur="1000"/>
                                        <p:tgtEl>
                                          <p:spTgt spid="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pic>
        <p:nvPicPr>
          <p:cNvPr id="1184" name="Google Shape;1184;g253ae4fee85_3_335"/>
          <p:cNvPicPr preferRelativeResize="0"/>
          <p:nvPr/>
        </p:nvPicPr>
        <p:blipFill rotWithShape="1">
          <a:blip r:embed="rId3">
            <a:alphaModFix/>
          </a:blip>
          <a:srcRect/>
          <a:stretch/>
        </p:blipFill>
        <p:spPr>
          <a:xfrm>
            <a:off x="8472432" y="146033"/>
            <a:ext cx="530175" cy="404859"/>
          </a:xfrm>
          <a:prstGeom prst="rect">
            <a:avLst/>
          </a:prstGeom>
          <a:noFill/>
          <a:ln>
            <a:noFill/>
          </a:ln>
        </p:spPr>
      </p:pic>
      <p:sp>
        <p:nvSpPr>
          <p:cNvPr id="1185" name="Google Shape;1185;g253ae4fee85_3_335"/>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186" name="Google Shape;1186;g253ae4fee85_3_335"/>
          <p:cNvPicPr preferRelativeResize="0"/>
          <p:nvPr/>
        </p:nvPicPr>
        <p:blipFill rotWithShape="1">
          <a:blip r:embed="rId4">
            <a:alphaModFix/>
          </a:blip>
          <a:srcRect/>
          <a:stretch/>
        </p:blipFill>
        <p:spPr>
          <a:xfrm>
            <a:off x="193153" y="4984751"/>
            <a:ext cx="1646664" cy="84431"/>
          </a:xfrm>
          <a:prstGeom prst="rect">
            <a:avLst/>
          </a:prstGeom>
          <a:noFill/>
          <a:ln>
            <a:noFill/>
          </a:ln>
        </p:spPr>
      </p:pic>
      <p:cxnSp>
        <p:nvCxnSpPr>
          <p:cNvPr id="1187" name="Google Shape;1187;g253ae4fee85_3_335"/>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1188" name="Google Shape;1188;g253ae4fee85_3_335"/>
          <p:cNvSpPr txBox="1"/>
          <p:nvPr/>
        </p:nvSpPr>
        <p:spPr>
          <a:xfrm>
            <a:off x="516125" y="300925"/>
            <a:ext cx="7354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The economic impact of violence to Ukraine </a:t>
            </a:r>
            <a:endParaRPr sz="2000" b="0" i="0" u="none" strike="noStrike" cap="none">
              <a:solidFill>
                <a:schemeClr val="dk1"/>
              </a:solidFill>
              <a:latin typeface="Arial"/>
              <a:ea typeface="Arial"/>
              <a:cs typeface="Arial"/>
              <a:sym typeface="Arial"/>
            </a:endParaRPr>
          </a:p>
        </p:txBody>
      </p:sp>
      <p:grpSp>
        <p:nvGrpSpPr>
          <p:cNvPr id="1189" name="Google Shape;1189;g253ae4fee85_3_335"/>
          <p:cNvGrpSpPr/>
          <p:nvPr/>
        </p:nvGrpSpPr>
        <p:grpSpPr>
          <a:xfrm>
            <a:off x="285228" y="2367976"/>
            <a:ext cx="3018300" cy="1479600"/>
            <a:chOff x="419178" y="1972999"/>
            <a:chExt cx="3018300" cy="1479600"/>
          </a:xfrm>
        </p:grpSpPr>
        <p:cxnSp>
          <p:nvCxnSpPr>
            <p:cNvPr id="1190" name="Google Shape;1190;g253ae4fee85_3_335"/>
            <p:cNvCxnSpPr>
              <a:endCxn id="1191" idx="0"/>
            </p:cNvCxnSpPr>
            <p:nvPr/>
          </p:nvCxnSpPr>
          <p:spPr>
            <a:xfrm flipH="1">
              <a:off x="1484178" y="1972999"/>
              <a:ext cx="1953300" cy="445200"/>
            </a:xfrm>
            <a:prstGeom prst="bentConnector2">
              <a:avLst/>
            </a:prstGeom>
            <a:noFill/>
            <a:ln w="19050" cap="flat" cmpd="sng">
              <a:solidFill>
                <a:srgbClr val="393939"/>
              </a:solidFill>
              <a:prstDash val="solid"/>
              <a:round/>
              <a:headEnd type="none" w="sm" len="sm"/>
              <a:tailEnd type="triangle" w="med" len="med"/>
            </a:ln>
          </p:spPr>
        </p:cxnSp>
        <p:sp>
          <p:nvSpPr>
            <p:cNvPr id="1191" name="Google Shape;1191;g253ae4fee85_3_335"/>
            <p:cNvSpPr txBox="1"/>
            <p:nvPr/>
          </p:nvSpPr>
          <p:spPr>
            <a:xfrm>
              <a:off x="419178" y="2418199"/>
              <a:ext cx="2130000" cy="10344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a:solidFill>
                    <a:srgbClr val="393939"/>
                  </a:solidFill>
                  <a:latin typeface="Arial"/>
                  <a:ea typeface="Arial"/>
                  <a:cs typeface="Arial"/>
                  <a:sym typeface="Arial"/>
                </a:rPr>
                <a:t>Which is equivalent to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4000"/>
                <a:buFont typeface="Arial"/>
                <a:buNone/>
              </a:pPr>
              <a:r>
                <a:rPr lang="en-US" sz="4000" b="1" i="0" u="none" strike="noStrike" cap="none">
                  <a:solidFill>
                    <a:srgbClr val="000000"/>
                  </a:solidFill>
                  <a:latin typeface="Arial"/>
                  <a:ea typeface="Arial"/>
                  <a:cs typeface="Arial"/>
                  <a:sym typeface="Arial"/>
                </a:rPr>
                <a:t>63%</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393939"/>
                  </a:solidFill>
                  <a:latin typeface="Arial"/>
                  <a:ea typeface="Arial"/>
                  <a:cs typeface="Arial"/>
                  <a:sym typeface="Arial"/>
                </a:rPr>
                <a:t>of total GDP </a:t>
              </a:r>
              <a:endParaRPr sz="1400" b="0" i="0" u="none" strike="noStrike" cap="none">
                <a:solidFill>
                  <a:srgbClr val="000000"/>
                </a:solidFill>
                <a:latin typeface="Arial"/>
                <a:ea typeface="Arial"/>
                <a:cs typeface="Arial"/>
                <a:sym typeface="Arial"/>
              </a:endParaRPr>
            </a:p>
          </p:txBody>
        </p:sp>
      </p:grpSp>
      <p:grpSp>
        <p:nvGrpSpPr>
          <p:cNvPr id="1192" name="Google Shape;1192;g253ae4fee85_3_335"/>
          <p:cNvGrpSpPr/>
          <p:nvPr/>
        </p:nvGrpSpPr>
        <p:grpSpPr>
          <a:xfrm>
            <a:off x="2114816" y="1151224"/>
            <a:ext cx="4616175" cy="2363400"/>
            <a:chOff x="2114816" y="1151225"/>
            <a:chExt cx="4616175" cy="2363400"/>
          </a:xfrm>
        </p:grpSpPr>
        <p:grpSp>
          <p:nvGrpSpPr>
            <p:cNvPr id="1193" name="Google Shape;1193;g253ae4fee85_3_335"/>
            <p:cNvGrpSpPr/>
            <p:nvPr/>
          </p:nvGrpSpPr>
          <p:grpSpPr>
            <a:xfrm>
              <a:off x="2114816" y="1151225"/>
              <a:ext cx="4572000" cy="2363400"/>
              <a:chOff x="2121966" y="663762"/>
              <a:chExt cx="4572000" cy="2363400"/>
            </a:xfrm>
          </p:grpSpPr>
          <p:sp>
            <p:nvSpPr>
              <p:cNvPr id="1194" name="Google Shape;1194;g253ae4fee85_3_335"/>
              <p:cNvSpPr/>
              <p:nvPr/>
            </p:nvSpPr>
            <p:spPr>
              <a:xfrm>
                <a:off x="3282510" y="663762"/>
                <a:ext cx="2250900" cy="2363400"/>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1195" name="Google Shape;1195;g253ae4fee85_3_335"/>
              <p:cNvSpPr txBox="1"/>
              <p:nvPr/>
            </p:nvSpPr>
            <p:spPr>
              <a:xfrm>
                <a:off x="3561701" y="1450979"/>
                <a:ext cx="2138700" cy="6309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700"/>
                  <a:buFont typeface="Arial"/>
                  <a:buNone/>
                </a:pPr>
                <a:r>
                  <a:rPr lang="en-US" sz="6000" b="1" i="0" u="none" strike="noStrike" cap="none">
                    <a:solidFill>
                      <a:srgbClr val="FFFFFF"/>
                    </a:solidFill>
                    <a:latin typeface="Arial"/>
                    <a:ea typeface="Arial"/>
                    <a:cs typeface="Arial"/>
                    <a:sym typeface="Arial"/>
                  </a:rPr>
                  <a:t>$449</a:t>
                </a:r>
                <a:endParaRPr sz="6000" b="1" i="0" u="none" strike="noStrike" cap="none">
                  <a:solidFill>
                    <a:srgbClr val="FFFFFF"/>
                  </a:solidFill>
                  <a:latin typeface="Arial"/>
                  <a:ea typeface="Arial"/>
                  <a:cs typeface="Arial"/>
                  <a:sym typeface="Arial"/>
                </a:endParaRPr>
              </a:p>
            </p:txBody>
          </p:sp>
          <p:sp>
            <p:nvSpPr>
              <p:cNvPr id="1196" name="Google Shape;1196;g253ae4fee85_3_335"/>
              <p:cNvSpPr/>
              <p:nvPr/>
            </p:nvSpPr>
            <p:spPr>
              <a:xfrm>
                <a:off x="2121966" y="2164118"/>
                <a:ext cx="4572000" cy="2646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000000"/>
                  </a:buClr>
                  <a:buSzPts val="1400"/>
                  <a:buFont typeface="Arial"/>
                  <a:buNone/>
                </a:pPr>
                <a:r>
                  <a:rPr lang="en-US" sz="1400" b="1" i="0" u="none" strike="noStrike" cap="none">
                    <a:solidFill>
                      <a:srgbClr val="FFFFFF"/>
                    </a:solidFill>
                    <a:latin typeface="Arial"/>
                    <a:ea typeface="Arial"/>
                    <a:cs typeface="Arial"/>
                    <a:sym typeface="Arial"/>
                  </a:rPr>
                  <a:t>billion</a:t>
                </a:r>
                <a:endParaRPr sz="1400" b="0" i="0" u="none" strike="noStrike" cap="none">
                  <a:solidFill>
                    <a:srgbClr val="000000"/>
                  </a:solidFill>
                  <a:latin typeface="Arial"/>
                  <a:ea typeface="Arial"/>
                  <a:cs typeface="Arial"/>
                  <a:sym typeface="Arial"/>
                </a:endParaRPr>
              </a:p>
            </p:txBody>
          </p:sp>
        </p:grpSp>
        <p:sp>
          <p:nvSpPr>
            <p:cNvPr id="1197" name="Google Shape;1197;g253ae4fee85_3_335"/>
            <p:cNvSpPr/>
            <p:nvPr/>
          </p:nvSpPr>
          <p:spPr>
            <a:xfrm>
              <a:off x="2158991" y="1714181"/>
              <a:ext cx="4572000" cy="2646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000000"/>
                </a:buClr>
                <a:buSzPts val="1400"/>
                <a:buFont typeface="Arial"/>
                <a:buNone/>
              </a:pPr>
              <a:r>
                <a:rPr lang="en-US" sz="1400" b="1" i="0" u="none" strike="noStrike" cap="none">
                  <a:solidFill>
                    <a:srgbClr val="FFFFFF"/>
                  </a:solidFill>
                  <a:latin typeface="Arial"/>
                  <a:ea typeface="Arial"/>
                  <a:cs typeface="Arial"/>
                  <a:sym typeface="Arial"/>
                </a:rPr>
                <a:t>Increased by</a:t>
              </a:r>
              <a:endParaRPr sz="1400" b="0" i="0" u="none" strike="noStrike" cap="none">
                <a:solidFill>
                  <a:srgbClr val="000000"/>
                </a:solidFill>
                <a:latin typeface="Arial"/>
                <a:ea typeface="Arial"/>
                <a:cs typeface="Arial"/>
                <a:sym typeface="Arial"/>
              </a:endParaRPr>
            </a:p>
          </p:txBody>
        </p:sp>
      </p:grpSp>
      <p:grpSp>
        <p:nvGrpSpPr>
          <p:cNvPr id="1198" name="Google Shape;1198;g253ae4fee85_3_335"/>
          <p:cNvGrpSpPr/>
          <p:nvPr/>
        </p:nvGrpSpPr>
        <p:grpSpPr>
          <a:xfrm>
            <a:off x="5533560" y="2368148"/>
            <a:ext cx="3469050" cy="1815475"/>
            <a:chOff x="5533560" y="2368149"/>
            <a:chExt cx="3469050" cy="1815475"/>
          </a:xfrm>
        </p:grpSpPr>
        <p:sp>
          <p:nvSpPr>
            <p:cNvPr id="1199" name="Google Shape;1199;g253ae4fee85_3_335"/>
            <p:cNvSpPr txBox="1"/>
            <p:nvPr/>
          </p:nvSpPr>
          <p:spPr>
            <a:xfrm>
              <a:off x="6040710" y="3251846"/>
              <a:ext cx="2961900" cy="535500"/>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Clr>
                  <a:srgbClr val="000000"/>
                </a:buClr>
                <a:buSzPts val="1400"/>
                <a:buFont typeface="Arial"/>
                <a:buNone/>
              </a:pPr>
              <a:r>
                <a:rPr lang="en-US" sz="3600" b="1" i="0" u="none" strike="noStrike" cap="none">
                  <a:solidFill>
                    <a:srgbClr val="000000"/>
                  </a:solidFill>
                  <a:latin typeface="Arial"/>
                  <a:ea typeface="Arial"/>
                  <a:cs typeface="Arial"/>
                  <a:sym typeface="Arial"/>
                </a:rPr>
                <a:t>479%</a:t>
              </a:r>
              <a:endParaRPr sz="1400" b="0" i="0" u="none" strike="noStrike" cap="none">
                <a:solidFill>
                  <a:srgbClr val="000000"/>
                </a:solidFill>
                <a:latin typeface="Arial"/>
                <a:ea typeface="Arial"/>
                <a:cs typeface="Arial"/>
                <a:sym typeface="Arial"/>
              </a:endParaRPr>
            </a:p>
          </p:txBody>
        </p:sp>
        <p:grpSp>
          <p:nvGrpSpPr>
            <p:cNvPr id="1200" name="Google Shape;1200;g253ae4fee85_3_335"/>
            <p:cNvGrpSpPr/>
            <p:nvPr/>
          </p:nvGrpSpPr>
          <p:grpSpPr>
            <a:xfrm>
              <a:off x="5533560" y="2368149"/>
              <a:ext cx="3420750" cy="1815475"/>
              <a:chOff x="5533560" y="2368150"/>
              <a:chExt cx="3420750" cy="1815475"/>
            </a:xfrm>
          </p:grpSpPr>
          <p:sp>
            <p:nvSpPr>
              <p:cNvPr id="1201" name="Google Shape;1201;g253ae4fee85_3_335"/>
              <p:cNvSpPr/>
              <p:nvPr/>
            </p:nvSpPr>
            <p:spPr>
              <a:xfrm>
                <a:off x="5992410" y="2935150"/>
                <a:ext cx="29619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393939"/>
                    </a:solidFill>
                    <a:latin typeface="Arial"/>
                    <a:ea typeface="Arial"/>
                    <a:cs typeface="Arial"/>
                    <a:sym typeface="Arial"/>
                  </a:rPr>
                  <a:t>That’s an increase of</a:t>
                </a:r>
                <a:endParaRPr sz="1400" b="0" i="0" u="none" strike="noStrike" cap="none">
                  <a:solidFill>
                    <a:srgbClr val="000000"/>
                  </a:solidFill>
                  <a:latin typeface="Arial"/>
                  <a:ea typeface="Arial"/>
                  <a:cs typeface="Arial"/>
                  <a:sym typeface="Arial"/>
                </a:endParaRPr>
              </a:p>
            </p:txBody>
          </p:sp>
          <p:cxnSp>
            <p:nvCxnSpPr>
              <p:cNvPr id="1202" name="Google Shape;1202;g253ae4fee85_3_335"/>
              <p:cNvCxnSpPr>
                <a:endCxn id="1201" idx="0"/>
              </p:cNvCxnSpPr>
              <p:nvPr/>
            </p:nvCxnSpPr>
            <p:spPr>
              <a:xfrm>
                <a:off x="5533560" y="2368150"/>
                <a:ext cx="1939800" cy="567000"/>
              </a:xfrm>
              <a:prstGeom prst="bentConnector2">
                <a:avLst/>
              </a:prstGeom>
              <a:noFill/>
              <a:ln w="19050" cap="flat" cmpd="sng">
                <a:solidFill>
                  <a:srgbClr val="393939"/>
                </a:solidFill>
                <a:prstDash val="solid"/>
                <a:round/>
                <a:headEnd type="none" w="sm" len="sm"/>
                <a:tailEnd type="triangle" w="med" len="med"/>
              </a:ln>
            </p:spPr>
          </p:cxnSp>
          <p:sp>
            <p:nvSpPr>
              <p:cNvPr id="1203" name="Google Shape;1203;g253ae4fee85_3_335"/>
              <p:cNvSpPr/>
              <p:nvPr/>
            </p:nvSpPr>
            <p:spPr>
              <a:xfrm>
                <a:off x="5940510" y="3660425"/>
                <a:ext cx="29619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393939"/>
                    </a:solidFill>
                    <a:latin typeface="Arial"/>
                    <a:ea typeface="Arial"/>
                    <a:cs typeface="Arial"/>
                    <a:sym typeface="Arial"/>
                  </a:rPr>
                  <a:t>compared to the prior year</a:t>
                </a:r>
                <a:endParaRPr sz="1400" b="0" i="0" u="none" strike="noStrike" cap="none">
                  <a:solidFill>
                    <a:srgbClr val="000000"/>
                  </a:solidFill>
                  <a:latin typeface="Arial"/>
                  <a:ea typeface="Arial"/>
                  <a:cs typeface="Arial"/>
                  <a:sym typeface="Aria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92"/>
                                        </p:tgtEl>
                                        <p:attrNameLst>
                                          <p:attrName>style.visibility</p:attrName>
                                        </p:attrNameLst>
                                      </p:cBhvr>
                                      <p:to>
                                        <p:strVal val="visible"/>
                                      </p:to>
                                    </p:set>
                                    <p:anim calcmode="lin" valueType="num">
                                      <p:cBhvr additive="base">
                                        <p:cTn id="7" dur="1000"/>
                                        <p:tgtEl>
                                          <p:spTgt spid="1192"/>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89"/>
                                        </p:tgtEl>
                                        <p:attrNameLst>
                                          <p:attrName>style.visibility</p:attrName>
                                        </p:attrNameLst>
                                      </p:cBhvr>
                                      <p:to>
                                        <p:strVal val="visible"/>
                                      </p:to>
                                    </p:set>
                                    <p:animEffect transition="in" filter="fade">
                                      <p:cBhvr>
                                        <p:cTn id="11" dur="1000"/>
                                        <p:tgtEl>
                                          <p:spTgt spid="118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198"/>
                                        </p:tgtEl>
                                        <p:attrNameLst>
                                          <p:attrName>style.visibility</p:attrName>
                                        </p:attrNameLst>
                                      </p:cBhvr>
                                      <p:to>
                                        <p:strVal val="visible"/>
                                      </p:to>
                                    </p:set>
                                    <p:animEffect transition="in" filter="fade">
                                      <p:cBhvr>
                                        <p:cTn id="15" dur="1000"/>
                                        <p:tgtEl>
                                          <p:spTgt spid="1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pic>
        <p:nvPicPr>
          <p:cNvPr id="1209" name="Google Shape;1209;g253ae4fee85_3_342"/>
          <p:cNvPicPr preferRelativeResize="0"/>
          <p:nvPr/>
        </p:nvPicPr>
        <p:blipFill rotWithShape="1">
          <a:blip r:embed="rId4">
            <a:alphaModFix/>
          </a:blip>
          <a:srcRect/>
          <a:stretch/>
        </p:blipFill>
        <p:spPr>
          <a:xfrm>
            <a:off x="8472432" y="146033"/>
            <a:ext cx="530175" cy="404859"/>
          </a:xfrm>
          <a:prstGeom prst="rect">
            <a:avLst/>
          </a:prstGeom>
          <a:noFill/>
          <a:ln>
            <a:noFill/>
          </a:ln>
        </p:spPr>
      </p:pic>
      <p:sp>
        <p:nvSpPr>
          <p:cNvPr id="1210" name="Google Shape;1210;g253ae4fee85_3_342"/>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211" name="Google Shape;1211;g253ae4fee85_3_342"/>
          <p:cNvPicPr preferRelativeResize="0"/>
          <p:nvPr/>
        </p:nvPicPr>
        <p:blipFill rotWithShape="1">
          <a:blip r:embed="rId5">
            <a:alphaModFix/>
          </a:blip>
          <a:srcRect/>
          <a:stretch/>
        </p:blipFill>
        <p:spPr>
          <a:xfrm>
            <a:off x="193153" y="4984751"/>
            <a:ext cx="1646664" cy="84431"/>
          </a:xfrm>
          <a:prstGeom prst="rect">
            <a:avLst/>
          </a:prstGeom>
          <a:noFill/>
          <a:ln>
            <a:noFill/>
          </a:ln>
        </p:spPr>
      </p:pic>
      <p:cxnSp>
        <p:nvCxnSpPr>
          <p:cNvPr id="1212" name="Google Shape;1212;g253ae4fee85_3_342"/>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1213" name="Google Shape;1213;g253ae4fee85_3_342"/>
          <p:cNvSpPr txBox="1"/>
          <p:nvPr/>
        </p:nvSpPr>
        <p:spPr>
          <a:xfrm>
            <a:off x="516125" y="300925"/>
            <a:ext cx="7354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Population leaving Ukraine </a:t>
            </a:r>
            <a:endParaRPr sz="2000" b="0" i="0" u="none" strike="noStrike" cap="none">
              <a:solidFill>
                <a:schemeClr val="dk1"/>
              </a:solidFill>
              <a:latin typeface="Arial"/>
              <a:ea typeface="Arial"/>
              <a:cs typeface="Arial"/>
              <a:sym typeface="Arial"/>
            </a:endParaRPr>
          </a:p>
        </p:txBody>
      </p:sp>
      <p:graphicFrame>
        <p:nvGraphicFramePr>
          <p:cNvPr id="1214" name="Google Shape;1214;g253ae4fee85_3_342"/>
          <p:cNvGraphicFramePr/>
          <p:nvPr>
            <p:extLst>
              <p:ext uri="{D42A27DB-BD31-4B8C-83A1-F6EECF244321}">
                <p14:modId xmlns:p14="http://schemas.microsoft.com/office/powerpoint/2010/main" val="779010895"/>
              </p:ext>
            </p:extLst>
          </p:nvPr>
        </p:nvGraphicFramePr>
        <p:xfrm>
          <a:off x="2096207" y="824550"/>
          <a:ext cx="2066142" cy="3513364"/>
        </p:xfrm>
        <a:graphic>
          <a:graphicData uri="http://schemas.openxmlformats.org/drawingml/2006/table">
            <a:tbl>
              <a:tblPr>
                <a:noFill/>
                <a:tableStyleId>{093A174F-FD2C-4B1B-80BA-BC1BE7F994FC}</a:tableStyleId>
              </a:tblPr>
              <a:tblGrid>
                <a:gridCol w="1033071">
                  <a:extLst>
                    <a:ext uri="{9D8B030D-6E8A-4147-A177-3AD203B41FA5}">
                      <a16:colId xmlns:a16="http://schemas.microsoft.com/office/drawing/2014/main" val="20000"/>
                    </a:ext>
                  </a:extLst>
                </a:gridCol>
                <a:gridCol w="1033071">
                  <a:extLst>
                    <a:ext uri="{9D8B030D-6E8A-4147-A177-3AD203B41FA5}">
                      <a16:colId xmlns:a16="http://schemas.microsoft.com/office/drawing/2014/main" val="20001"/>
                    </a:ext>
                  </a:extLst>
                </a:gridCol>
              </a:tblGrid>
              <a:tr h="578260">
                <a:tc gridSpan="2">
                  <a:txBody>
                    <a:bodyPr/>
                    <a:lstStyle/>
                    <a:p>
                      <a:pPr marL="0" marR="0" lvl="0" indent="0" algn="ctr" rtl="0">
                        <a:lnSpc>
                          <a:spcPct val="100000"/>
                        </a:lnSpc>
                        <a:spcBef>
                          <a:spcPts val="0"/>
                        </a:spcBef>
                        <a:spcAft>
                          <a:spcPts val="0"/>
                        </a:spcAft>
                        <a:buClr>
                          <a:srgbClr val="000000"/>
                        </a:buClr>
                        <a:buSzPts val="1000"/>
                        <a:buFont typeface="Arial"/>
                        <a:buNone/>
                      </a:pPr>
                      <a:r>
                        <a:rPr lang="en-US" sz="1000" b="1" u="none" strike="noStrike" cap="none"/>
                        <a:t>Males</a:t>
                      </a:r>
                      <a:endParaRPr sz="1000" b="1" u="none" strike="noStrike" cap="none"/>
                    </a:p>
                  </a:txBody>
                  <a:tcPr marL="0" marR="9525" marT="9525" marB="91425"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2"/>
                    </a:solidFill>
                  </a:tcPr>
                </a:tc>
                <a:tc hMerge="1">
                  <a:txBody>
                    <a:bodyPr/>
                    <a:lstStyle/>
                    <a:p>
                      <a:endParaRPr lang="en-US"/>
                    </a:p>
                  </a:txBody>
                  <a:tcPr/>
                </a:tc>
                <a:extLst>
                  <a:ext uri="{0D108BD9-81ED-4DB2-BD59-A6C34878D82A}">
                    <a16:rowId xmlns:a16="http://schemas.microsoft.com/office/drawing/2014/main" val="10000"/>
                  </a:ext>
                </a:extLst>
              </a:tr>
              <a:tr h="578260">
                <a:tc>
                  <a:txBody>
                    <a:bodyPr/>
                    <a:lstStyle/>
                    <a:p>
                      <a:pPr marL="0" marR="0" lvl="0" indent="0" algn="ctr" rtl="0">
                        <a:lnSpc>
                          <a:spcPct val="100000"/>
                        </a:lnSpc>
                        <a:spcBef>
                          <a:spcPts val="0"/>
                        </a:spcBef>
                        <a:spcAft>
                          <a:spcPts val="0"/>
                        </a:spcAft>
                        <a:buClr>
                          <a:srgbClr val="000000"/>
                        </a:buClr>
                        <a:buSzPts val="1000"/>
                        <a:buFont typeface="Arial"/>
                        <a:buNone/>
                      </a:pPr>
                      <a:r>
                        <a:rPr lang="en-US" sz="1000" b="1" u="none" strike="noStrike" cap="none" dirty="0"/>
                        <a:t>Age Group</a:t>
                      </a:r>
                      <a:endParaRPr sz="1000" b="1" u="none" strike="noStrike" cap="none" dirty="0"/>
                    </a:p>
                  </a:txBody>
                  <a:tcPr marL="0" marR="9525" marT="9525" marB="91425"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2"/>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US" sz="1000" b="1" u="none" strike="noStrike" cap="none"/>
                        <a:t>% Change 2021–2023</a:t>
                      </a:r>
                      <a:endParaRPr sz="1000" b="1" u="none" strike="noStrike" cap="none"/>
                    </a:p>
                  </a:txBody>
                  <a:tcPr marL="0" marR="9525" marT="9525" marB="91425"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r h="336692">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15-19</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lgn="ctr">
                      <a:solidFill>
                        <a:srgbClr val="2B3A4D"/>
                      </a:solidFill>
                      <a:prstDash val="solid"/>
                      <a:round/>
                      <a:headEnd type="none" w="sm" len="sm"/>
                      <a:tailEnd type="none" w="sm" len="sm"/>
                    </a:lnR>
                    <a:lnT w="9525" cap="flat" cmpd="sng" algn="ctr">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a:t>-25.72%</a:t>
                      </a:r>
                      <a:endParaRPr sz="1000" u="none" strike="noStrike" cap="none"/>
                    </a:p>
                  </a:txBody>
                  <a:tcPr marL="283450" marR="9525" marT="9525" marB="0" anchor="ctr">
                    <a:lnL w="9525" cap="flat" cmpd="sng" algn="ctr">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lgn="ctr">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336692">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20-24</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a:t>-64.73%</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336692">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25-29</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a:t>-53.90%</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336692">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30-34</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a:t>-34.86%</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336692">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35-39</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a:t>-14.28%</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336692">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40-44</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a:t>-10.40%</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336692">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45-49</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dirty="0"/>
                        <a:t>-9.31%</a:t>
                      </a:r>
                      <a:endParaRPr sz="1000" u="none" strike="noStrike" cap="none" dirty="0"/>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bl>
          </a:graphicData>
        </a:graphic>
      </p:graphicFrame>
      <p:graphicFrame>
        <p:nvGraphicFramePr>
          <p:cNvPr id="1216" name="Google Shape;1216;g253ae4fee85_3_342"/>
          <p:cNvGraphicFramePr/>
          <p:nvPr>
            <p:extLst>
              <p:ext uri="{D42A27DB-BD31-4B8C-83A1-F6EECF244321}">
                <p14:modId xmlns:p14="http://schemas.microsoft.com/office/powerpoint/2010/main" val="399877922"/>
              </p:ext>
            </p:extLst>
          </p:nvPr>
        </p:nvGraphicFramePr>
        <p:xfrm>
          <a:off x="4533300" y="803637"/>
          <a:ext cx="2066142" cy="3513364"/>
        </p:xfrm>
        <a:graphic>
          <a:graphicData uri="http://schemas.openxmlformats.org/drawingml/2006/table">
            <a:tbl>
              <a:tblPr>
                <a:noFill/>
                <a:tableStyleId>{093A174F-FD2C-4B1B-80BA-BC1BE7F994FC}</a:tableStyleId>
              </a:tblPr>
              <a:tblGrid>
                <a:gridCol w="1033071">
                  <a:extLst>
                    <a:ext uri="{9D8B030D-6E8A-4147-A177-3AD203B41FA5}">
                      <a16:colId xmlns:a16="http://schemas.microsoft.com/office/drawing/2014/main" val="20000"/>
                    </a:ext>
                  </a:extLst>
                </a:gridCol>
                <a:gridCol w="1033071">
                  <a:extLst>
                    <a:ext uri="{9D8B030D-6E8A-4147-A177-3AD203B41FA5}">
                      <a16:colId xmlns:a16="http://schemas.microsoft.com/office/drawing/2014/main" val="20001"/>
                    </a:ext>
                  </a:extLst>
                </a:gridCol>
              </a:tblGrid>
              <a:tr h="578260">
                <a:tc gridSpan="2">
                  <a:txBody>
                    <a:bodyPr/>
                    <a:lstStyle/>
                    <a:p>
                      <a:pPr marL="0" marR="0" lvl="0" indent="0" algn="ctr" rtl="0">
                        <a:lnSpc>
                          <a:spcPct val="100000"/>
                        </a:lnSpc>
                        <a:spcBef>
                          <a:spcPts val="0"/>
                        </a:spcBef>
                        <a:spcAft>
                          <a:spcPts val="0"/>
                        </a:spcAft>
                        <a:buClr>
                          <a:srgbClr val="000000"/>
                        </a:buClr>
                        <a:buSzPts val="1000"/>
                        <a:buFont typeface="Arial"/>
                        <a:buNone/>
                      </a:pPr>
                      <a:r>
                        <a:rPr lang="en-US" sz="1000" b="1" u="none" strike="noStrike" cap="none"/>
                        <a:t>Females</a:t>
                      </a:r>
                      <a:endParaRPr sz="1000" b="1" u="none" strike="noStrike" cap="none"/>
                    </a:p>
                  </a:txBody>
                  <a:tcPr marL="0" marR="9525" marT="9525" marB="91425"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rgbClr val="2E75B5">
                        <a:alpha val="63529"/>
                      </a:srgbClr>
                    </a:solidFill>
                  </a:tcPr>
                </a:tc>
                <a:tc hMerge="1">
                  <a:txBody>
                    <a:bodyPr/>
                    <a:lstStyle/>
                    <a:p>
                      <a:endParaRPr lang="en-US"/>
                    </a:p>
                  </a:txBody>
                  <a:tcPr/>
                </a:tc>
                <a:extLst>
                  <a:ext uri="{0D108BD9-81ED-4DB2-BD59-A6C34878D82A}">
                    <a16:rowId xmlns:a16="http://schemas.microsoft.com/office/drawing/2014/main" val="10000"/>
                  </a:ext>
                </a:extLst>
              </a:tr>
              <a:tr h="578260">
                <a:tc>
                  <a:txBody>
                    <a:bodyPr/>
                    <a:lstStyle/>
                    <a:p>
                      <a:pPr marL="0" marR="0" lvl="0" indent="0" algn="ctr" rtl="0">
                        <a:lnSpc>
                          <a:spcPct val="100000"/>
                        </a:lnSpc>
                        <a:spcBef>
                          <a:spcPts val="0"/>
                        </a:spcBef>
                        <a:spcAft>
                          <a:spcPts val="0"/>
                        </a:spcAft>
                        <a:buClr>
                          <a:srgbClr val="000000"/>
                        </a:buClr>
                        <a:buSzPts val="1000"/>
                        <a:buFont typeface="Arial"/>
                        <a:buNone/>
                      </a:pPr>
                      <a:r>
                        <a:rPr lang="en-US" sz="1000" b="1" u="none" strike="noStrike" cap="none" dirty="0"/>
                        <a:t>Age Group</a:t>
                      </a:r>
                      <a:endParaRPr sz="1000" b="1" u="none" strike="noStrike" cap="none" dirty="0"/>
                    </a:p>
                  </a:txBody>
                  <a:tcPr marL="0" marR="9525" marT="9525" marB="91425"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rgbClr val="2E75B5">
                        <a:alpha val="63529"/>
                      </a:srgbClr>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US" sz="1000" b="1" u="none" strike="noStrike" cap="none"/>
                        <a:t>% Change 2021–2023</a:t>
                      </a:r>
                      <a:endParaRPr sz="1000" b="1" u="none" strike="noStrike" cap="none"/>
                    </a:p>
                  </a:txBody>
                  <a:tcPr marL="0" marR="9525" marT="9525" marB="91425"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rgbClr val="2E75B5">
                        <a:alpha val="63529"/>
                      </a:srgbClr>
                    </a:solidFill>
                  </a:tcPr>
                </a:tc>
                <a:extLst>
                  <a:ext uri="{0D108BD9-81ED-4DB2-BD59-A6C34878D82A}">
                    <a16:rowId xmlns:a16="http://schemas.microsoft.com/office/drawing/2014/main" val="10001"/>
                  </a:ext>
                </a:extLst>
              </a:tr>
              <a:tr h="336692">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15-19</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lgn="ctr">
                      <a:solidFill>
                        <a:srgbClr val="2B3A4D"/>
                      </a:solidFill>
                      <a:prstDash val="solid"/>
                      <a:round/>
                      <a:headEnd type="none" w="sm" len="sm"/>
                      <a:tailEnd type="none" w="sm" len="sm"/>
                    </a:lnR>
                    <a:lnT w="9525" cap="flat" cmpd="sng" algn="ctr">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a:t>-31.05%</a:t>
                      </a:r>
                      <a:endParaRPr sz="1000" u="none" strike="noStrike" cap="none"/>
                    </a:p>
                  </a:txBody>
                  <a:tcPr marL="283450" marR="9525" marT="9525" marB="0" anchor="ctr">
                    <a:lnL w="9525" cap="flat" cmpd="sng" algn="ctr">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lgn="ctr">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336692">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20-24</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a:t>-72.26%</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336692">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25-29</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a:t>-57.70%</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336692">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30-34</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a:t>-35.85%</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336692">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35-39</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a:t>-14.00%</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336692">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40-44</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a:t>-9.98%</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336692">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45-49</a:t>
                      </a:r>
                      <a:endParaRPr sz="1000" u="none" strike="noStrike" cap="none"/>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dirty="0"/>
                        <a:t>-7.81%</a:t>
                      </a:r>
                      <a:endParaRPr sz="1000" u="none" strike="noStrike" cap="none" dirty="0"/>
                    </a:p>
                  </a:txBody>
                  <a:tcPr marL="283450" marR="9525" marT="9525" marB="0" anchor="ctr">
                    <a:lnL w="9525" cap="flat" cmpd="sng">
                      <a:solidFill>
                        <a:srgbClr val="2B3A4D"/>
                      </a:solidFill>
                      <a:prstDash val="solid"/>
                      <a:round/>
                      <a:headEnd type="none" w="sm" len="sm"/>
                      <a:tailEnd type="none" w="sm" len="sm"/>
                    </a:lnL>
                    <a:lnR w="9525" cap="flat" cmpd="sng">
                      <a:solidFill>
                        <a:srgbClr val="2B3A4D"/>
                      </a:solidFill>
                      <a:prstDash val="solid"/>
                      <a:round/>
                      <a:headEnd type="none" w="sm" len="sm"/>
                      <a:tailEnd type="none" w="sm" len="sm"/>
                    </a:lnR>
                    <a:lnT w="9525" cap="flat" cmpd="sng">
                      <a:solidFill>
                        <a:srgbClr val="2B3A4D"/>
                      </a:solidFill>
                      <a:prstDash val="solid"/>
                      <a:round/>
                      <a:headEnd type="none" w="sm" len="sm"/>
                      <a:tailEnd type="none" w="sm" len="sm"/>
                    </a:lnT>
                    <a:lnB w="9525" cap="flat" cmpd="sng">
                      <a:solidFill>
                        <a:srgbClr val="2B3A4D"/>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14"/>
                                        </p:tgtEl>
                                        <p:attrNameLst>
                                          <p:attrName>style.visibility</p:attrName>
                                        </p:attrNameLst>
                                      </p:cBhvr>
                                      <p:to>
                                        <p:strVal val="visible"/>
                                      </p:to>
                                    </p:set>
                                    <p:animEffect transition="in" filter="wipe(up)">
                                      <p:cBhvr>
                                        <p:cTn id="7" dur="2000"/>
                                        <p:tgtEl>
                                          <p:spTgt spid="1214"/>
                                        </p:tgtEl>
                                      </p:cBhvr>
                                    </p:animEffect>
                                  </p:childTnLst>
                                </p:cTn>
                              </p:par>
                              <p:par>
                                <p:cTn id="8" presetID="22" presetClass="entr" presetSubtype="1" fill="hold" nodeType="withEffect">
                                  <p:stCondLst>
                                    <p:cond delay="0"/>
                                  </p:stCondLst>
                                  <p:childTnLst>
                                    <p:set>
                                      <p:cBhvr>
                                        <p:cTn id="9" dur="1" fill="hold">
                                          <p:stCondLst>
                                            <p:cond delay="0"/>
                                          </p:stCondLst>
                                        </p:cTn>
                                        <p:tgtEl>
                                          <p:spTgt spid="1216"/>
                                        </p:tgtEl>
                                        <p:attrNameLst>
                                          <p:attrName>style.visibility</p:attrName>
                                        </p:attrNameLst>
                                      </p:cBhvr>
                                      <p:to>
                                        <p:strVal val="visible"/>
                                      </p:to>
                                    </p:set>
                                    <p:animEffect transition="in" filter="wipe(up)">
                                      <p:cBhvr>
                                        <p:cTn id="10" dur="2000"/>
                                        <p:tgtEl>
                                          <p:spTgt spid="1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pic>
        <p:nvPicPr>
          <p:cNvPr id="1240" name="Google Shape;1240;g253fa14b5a6_0_1242"/>
          <p:cNvPicPr preferRelativeResize="0"/>
          <p:nvPr/>
        </p:nvPicPr>
        <p:blipFill rotWithShape="1">
          <a:blip r:embed="rId3">
            <a:alphaModFix/>
          </a:blip>
          <a:srcRect l="-30599" r="30829"/>
          <a:stretch/>
        </p:blipFill>
        <p:spPr>
          <a:xfrm>
            <a:off x="1506575" y="789"/>
            <a:ext cx="7714755" cy="5141928"/>
          </a:xfrm>
          <a:prstGeom prst="rect">
            <a:avLst/>
          </a:prstGeom>
          <a:noFill/>
          <a:ln>
            <a:noFill/>
          </a:ln>
        </p:spPr>
      </p:pic>
      <p:sp>
        <p:nvSpPr>
          <p:cNvPr id="1241" name="Google Shape;1241;g253fa14b5a6_0_1242"/>
          <p:cNvSpPr/>
          <p:nvPr/>
        </p:nvSpPr>
        <p:spPr>
          <a:xfrm>
            <a:off x="0" y="0"/>
            <a:ext cx="4677300" cy="5145000"/>
          </a:xfrm>
          <a:prstGeom prst="rect">
            <a:avLst/>
          </a:prstGeom>
          <a:solidFill>
            <a:srgbClr val="00081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70000"/>
              </a:lnSpc>
              <a:spcBef>
                <a:spcPts val="0"/>
              </a:spcBef>
              <a:spcAft>
                <a:spcPts val="0"/>
              </a:spcAft>
              <a:buClr>
                <a:srgbClr val="000000"/>
              </a:buClr>
              <a:buSzPts val="4400"/>
              <a:buFont typeface="Arial"/>
              <a:buNone/>
            </a:pPr>
            <a:endParaRPr sz="4400" b="1" i="0" u="none" strike="noStrike" cap="none">
              <a:solidFill>
                <a:schemeClr val="lt1"/>
              </a:solidFill>
              <a:latin typeface="Helvetica Neue"/>
              <a:ea typeface="Helvetica Neue"/>
              <a:cs typeface="Helvetica Neue"/>
              <a:sym typeface="Helvetica Neue"/>
            </a:endParaRPr>
          </a:p>
        </p:txBody>
      </p:sp>
      <p:pic>
        <p:nvPicPr>
          <p:cNvPr id="1242" name="Google Shape;1242;g253fa14b5a6_0_1242"/>
          <p:cNvPicPr preferRelativeResize="0"/>
          <p:nvPr/>
        </p:nvPicPr>
        <p:blipFill rotWithShape="1">
          <a:blip r:embed="rId4">
            <a:alphaModFix/>
          </a:blip>
          <a:srcRect/>
          <a:stretch/>
        </p:blipFill>
        <p:spPr>
          <a:xfrm>
            <a:off x="8372235" y="198573"/>
            <a:ext cx="603847" cy="461119"/>
          </a:xfrm>
          <a:prstGeom prst="rect">
            <a:avLst/>
          </a:prstGeom>
          <a:noFill/>
          <a:ln>
            <a:noFill/>
          </a:ln>
        </p:spPr>
      </p:pic>
      <p:sp>
        <p:nvSpPr>
          <p:cNvPr id="1243" name="Google Shape;1243;g253fa14b5a6_0_1242"/>
          <p:cNvSpPr txBox="1"/>
          <p:nvPr/>
        </p:nvSpPr>
        <p:spPr>
          <a:xfrm>
            <a:off x="431809" y="1314143"/>
            <a:ext cx="6088500" cy="5256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rgbClr val="000000"/>
              </a:buClr>
              <a:buSzPts val="4100"/>
              <a:buFont typeface="Arial"/>
              <a:buNone/>
            </a:pPr>
            <a:r>
              <a:rPr lang="en-US" sz="3900" b="0" i="0" u="none" strike="noStrike" cap="none">
                <a:solidFill>
                  <a:schemeClr val="lt1"/>
                </a:solidFill>
                <a:latin typeface="Arial"/>
                <a:ea typeface="Arial"/>
                <a:cs typeface="Arial"/>
                <a:sym typeface="Arial"/>
              </a:rPr>
              <a:t>CONFLICT </a:t>
            </a:r>
            <a:endParaRPr sz="3900" b="0" i="0" u="none" strike="noStrike" cap="none">
              <a:solidFill>
                <a:schemeClr val="lt1"/>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4100"/>
              <a:buFont typeface="Arial"/>
              <a:buNone/>
            </a:pPr>
            <a:r>
              <a:rPr lang="en-US" sz="3900" b="0" i="0" u="none" strike="noStrike" cap="none">
                <a:solidFill>
                  <a:schemeClr val="lt1"/>
                </a:solidFill>
                <a:latin typeface="Arial"/>
                <a:ea typeface="Arial"/>
                <a:cs typeface="Arial"/>
                <a:sym typeface="Arial"/>
              </a:rPr>
              <a:t>TRENDS &amp; </a:t>
            </a:r>
            <a:endParaRPr sz="3900" b="0" i="0" u="none" strike="noStrike" cap="none">
              <a:solidFill>
                <a:schemeClr val="lt1"/>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4100"/>
              <a:buFont typeface="Arial"/>
              <a:buNone/>
            </a:pPr>
            <a:r>
              <a:rPr lang="en-US" sz="3900" b="0" i="0" u="none" strike="noStrike" cap="none">
                <a:solidFill>
                  <a:schemeClr val="lt1"/>
                </a:solidFill>
                <a:latin typeface="Arial"/>
                <a:ea typeface="Arial"/>
                <a:cs typeface="Arial"/>
                <a:sym typeface="Arial"/>
              </a:rPr>
              <a:t>HOTSPOTS</a:t>
            </a:r>
            <a:endParaRPr sz="300" b="0" i="0" u="none" strike="noStrike" cap="none">
              <a:solidFill>
                <a:schemeClr val="lt1"/>
              </a:solidFill>
              <a:latin typeface="Arial"/>
              <a:ea typeface="Arial"/>
              <a:cs typeface="Arial"/>
              <a:sym typeface="Arial"/>
            </a:endParaRPr>
          </a:p>
        </p:txBody>
      </p:sp>
      <p:cxnSp>
        <p:nvCxnSpPr>
          <p:cNvPr id="1244" name="Google Shape;1244;g253fa14b5a6_0_1242"/>
          <p:cNvCxnSpPr/>
          <p:nvPr/>
        </p:nvCxnSpPr>
        <p:spPr>
          <a:xfrm>
            <a:off x="947747" y="2889343"/>
            <a:ext cx="0" cy="871800"/>
          </a:xfrm>
          <a:prstGeom prst="straightConnector1">
            <a:avLst/>
          </a:prstGeom>
          <a:noFill/>
          <a:ln w="19050" cap="flat" cmpd="sng">
            <a:solidFill>
              <a:schemeClr val="lt1"/>
            </a:solidFill>
            <a:prstDash val="solid"/>
            <a:miter lim="800000"/>
            <a:headEnd type="none" w="sm" len="sm"/>
            <a:tailEnd type="none" w="sm" len="sm"/>
          </a:ln>
        </p:spPr>
      </p:cxnSp>
      <p:sp>
        <p:nvSpPr>
          <p:cNvPr id="1245" name="Google Shape;1245;g253fa14b5a6_0_1242"/>
          <p:cNvSpPr txBox="1"/>
          <p:nvPr/>
        </p:nvSpPr>
        <p:spPr>
          <a:xfrm>
            <a:off x="481022" y="4002344"/>
            <a:ext cx="2179500" cy="7494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Battle deaths</a:t>
            </a:r>
            <a:endParaRPr sz="1500" b="0" i="0" u="none" strike="noStrike" cap="none">
              <a:solidFill>
                <a:schemeClr val="lt1"/>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Country focus </a:t>
            </a:r>
            <a:endParaRPr sz="1500" b="0" i="0" u="none" strike="noStrike" cap="none">
              <a:solidFill>
                <a:schemeClr val="lt1"/>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Drone usage </a:t>
            </a:r>
            <a:endParaRPr sz="1500" b="0" i="0" u="none" strike="noStrike" cap="none">
              <a:solidFill>
                <a:schemeClr val="lt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pic>
        <p:nvPicPr>
          <p:cNvPr id="1251" name="Google Shape;1251;g253ae4fee85_3_356"/>
          <p:cNvPicPr preferRelativeResize="0"/>
          <p:nvPr/>
        </p:nvPicPr>
        <p:blipFill rotWithShape="1">
          <a:blip r:embed="rId3">
            <a:alphaModFix/>
          </a:blip>
          <a:srcRect/>
          <a:stretch/>
        </p:blipFill>
        <p:spPr>
          <a:xfrm>
            <a:off x="8472432" y="146033"/>
            <a:ext cx="530175" cy="404859"/>
          </a:xfrm>
          <a:prstGeom prst="rect">
            <a:avLst/>
          </a:prstGeom>
          <a:noFill/>
          <a:ln>
            <a:noFill/>
          </a:ln>
        </p:spPr>
      </p:pic>
      <p:pic>
        <p:nvPicPr>
          <p:cNvPr id="1252" name="Google Shape;1252;g253ae4fee85_3_356"/>
          <p:cNvPicPr preferRelativeResize="0"/>
          <p:nvPr/>
        </p:nvPicPr>
        <p:blipFill rotWithShape="1">
          <a:blip r:embed="rId4">
            <a:alphaModFix/>
          </a:blip>
          <a:srcRect/>
          <a:stretch/>
        </p:blipFill>
        <p:spPr>
          <a:xfrm>
            <a:off x="193153" y="4984751"/>
            <a:ext cx="1646664" cy="84431"/>
          </a:xfrm>
          <a:prstGeom prst="rect">
            <a:avLst/>
          </a:prstGeom>
          <a:noFill/>
          <a:ln>
            <a:noFill/>
          </a:ln>
        </p:spPr>
      </p:pic>
      <p:sp>
        <p:nvSpPr>
          <p:cNvPr id="1253" name="Google Shape;1253;g253ae4fee85_3_356"/>
          <p:cNvSpPr txBox="1"/>
          <p:nvPr/>
        </p:nvSpPr>
        <p:spPr>
          <a:xfrm>
            <a:off x="994800" y="1351475"/>
            <a:ext cx="7154400" cy="810600"/>
          </a:xfrm>
          <a:prstGeom prst="rect">
            <a:avLst/>
          </a:prstGeom>
          <a:noFill/>
          <a:ln>
            <a:noFill/>
          </a:ln>
        </p:spPr>
        <p:txBody>
          <a:bodyPr spcFirstLastPara="1" wrap="square" lIns="0" tIns="0" rIns="0" bIns="0" anchor="t" anchorCtr="0">
            <a:noAutofit/>
          </a:bodyPr>
          <a:lstStyle/>
          <a:p>
            <a:pPr marL="457200" marR="0" lvl="0" indent="-317500" algn="l" rtl="0">
              <a:lnSpc>
                <a:spcPct val="115000"/>
              </a:lnSpc>
              <a:spcBef>
                <a:spcPts val="0"/>
              </a:spcBef>
              <a:spcAft>
                <a:spcPts val="0"/>
              </a:spcAft>
              <a:buClr>
                <a:srgbClr val="393939"/>
              </a:buClr>
              <a:buSzPts val="1400"/>
              <a:buFont typeface="Arial"/>
              <a:buChar char="●"/>
            </a:pPr>
            <a:r>
              <a:rPr lang="en-US" sz="1400" b="0" i="0" u="none" strike="noStrike" cap="none" dirty="0">
                <a:solidFill>
                  <a:schemeClr val="dk1"/>
                </a:solidFill>
                <a:latin typeface="Arial"/>
                <a:ea typeface="Arial"/>
                <a:cs typeface="Arial"/>
                <a:sym typeface="Arial"/>
              </a:rPr>
              <a:t>Violence increased significantly in Ethiopia, Mali, Myanmar, and Ukraine in 2022. Drops significantly in Afghanistan and Yemen.</a:t>
            </a:r>
          </a:p>
          <a:p>
            <a:pPr marL="139700" marR="0" lvl="0" algn="l" rtl="0">
              <a:lnSpc>
                <a:spcPct val="115000"/>
              </a:lnSpc>
              <a:spcBef>
                <a:spcPts val="0"/>
              </a:spcBef>
              <a:spcAft>
                <a:spcPts val="0"/>
              </a:spcAft>
              <a:buClr>
                <a:srgbClr val="393939"/>
              </a:buClr>
              <a:buSzPts val="1400"/>
            </a:pPr>
            <a:endParaRPr sz="1400" b="0" i="0" u="none" strike="noStrike" cap="none" dirty="0">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chemeClr val="dk1"/>
              </a:buClr>
              <a:buSzPts val="1400"/>
              <a:buFont typeface="Arial"/>
              <a:buChar char="●"/>
            </a:pPr>
            <a:r>
              <a:rPr lang="en-US" sz="1400" b="0" i="0" u="none" strike="noStrike" cap="none" dirty="0">
                <a:solidFill>
                  <a:schemeClr val="dk1"/>
                </a:solidFill>
                <a:latin typeface="Arial"/>
                <a:ea typeface="Arial"/>
                <a:cs typeface="Arial"/>
                <a:sym typeface="Arial"/>
              </a:rPr>
              <a:t>Conflict was increasing even prior to the Russian invasion of Ukraine. Total conflict-related deaths rose by 45 per cent between 2020 and 2021, and 96% between 2021 and 2022.</a:t>
            </a:r>
          </a:p>
          <a:p>
            <a:pPr marL="139700" marR="0" lvl="0" algn="l" rtl="0">
              <a:lnSpc>
                <a:spcPct val="115000"/>
              </a:lnSpc>
              <a:spcBef>
                <a:spcPts val="0"/>
              </a:spcBef>
              <a:spcAft>
                <a:spcPts val="0"/>
              </a:spcAft>
              <a:buClr>
                <a:schemeClr val="dk1"/>
              </a:buClr>
              <a:buSzPts val="1400"/>
            </a:pPr>
            <a:endParaRPr sz="1400" b="0" i="0" u="none" strike="noStrike" cap="none" dirty="0">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chemeClr val="dk1"/>
              </a:buClr>
              <a:buSzPts val="1400"/>
              <a:buFont typeface="Arial"/>
              <a:buChar char="●"/>
            </a:pPr>
            <a:r>
              <a:rPr lang="en-US" sz="1400" b="0" i="0" u="none" strike="noStrike" cap="none" dirty="0">
                <a:solidFill>
                  <a:schemeClr val="dk1"/>
                </a:solidFill>
                <a:latin typeface="Arial"/>
                <a:ea typeface="Arial"/>
                <a:cs typeface="Arial"/>
                <a:sym typeface="Arial"/>
              </a:rPr>
              <a:t>More conflict deaths in Ethiopia at 100,000 than Ukraine at 83,000 in 2022.</a:t>
            </a:r>
          </a:p>
          <a:p>
            <a:pPr marL="139700" marR="0" lvl="0" algn="l" rtl="0">
              <a:lnSpc>
                <a:spcPct val="115000"/>
              </a:lnSpc>
              <a:spcBef>
                <a:spcPts val="0"/>
              </a:spcBef>
              <a:spcAft>
                <a:spcPts val="0"/>
              </a:spcAft>
              <a:buClr>
                <a:schemeClr val="dk1"/>
              </a:buClr>
              <a:buSzPts val="1400"/>
            </a:pPr>
            <a:endParaRPr sz="1400" b="0" i="0" u="none" strike="noStrike" cap="none" dirty="0">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chemeClr val="dk1"/>
              </a:buClr>
              <a:buSzPts val="1400"/>
              <a:buFont typeface="Arial"/>
              <a:buChar char="●"/>
            </a:pPr>
            <a:r>
              <a:rPr lang="en-US" sz="1400" b="0" i="0" u="none" strike="noStrike" cap="none" dirty="0" err="1">
                <a:solidFill>
                  <a:schemeClr val="dk1"/>
                </a:solidFill>
                <a:latin typeface="Arial"/>
                <a:ea typeface="Arial"/>
                <a:cs typeface="Arial"/>
                <a:sym typeface="Arial"/>
              </a:rPr>
              <a:t>Internationalised</a:t>
            </a:r>
            <a:r>
              <a:rPr lang="en-US" sz="1400" b="0" i="0" u="none" strike="noStrike" cap="none" dirty="0">
                <a:solidFill>
                  <a:schemeClr val="dk1"/>
                </a:solidFill>
                <a:latin typeface="Arial"/>
                <a:ea typeface="Arial"/>
                <a:cs typeface="Arial"/>
                <a:sym typeface="Arial"/>
              </a:rPr>
              <a:t> conflicts have increased 9 fold since 2004 to 27.</a:t>
            </a:r>
            <a:endParaRPr sz="1400" b="0" i="0" u="none" strike="noStrike" cap="none" dirty="0">
              <a:solidFill>
                <a:schemeClr val="dk1"/>
              </a:solidFill>
              <a:latin typeface="Arial"/>
              <a:ea typeface="Arial"/>
              <a:cs typeface="Arial"/>
              <a:sym typeface="Arial"/>
            </a:endParaRPr>
          </a:p>
        </p:txBody>
      </p:sp>
      <p:cxnSp>
        <p:nvCxnSpPr>
          <p:cNvPr id="1254" name="Google Shape;1254;g253ae4fee85_3_356"/>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1255" name="Google Shape;1255;g253ae4fee85_3_356"/>
          <p:cNvSpPr txBox="1"/>
          <p:nvPr/>
        </p:nvSpPr>
        <p:spPr>
          <a:xfrm>
            <a:off x="516125" y="300925"/>
            <a:ext cx="7354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Conflict trends</a:t>
            </a:r>
            <a:endParaRPr sz="2000" b="0" i="0" u="none" strike="noStrike" cap="none">
              <a:solidFill>
                <a:schemeClr val="dk1"/>
              </a:solidFill>
              <a:latin typeface="Arial"/>
              <a:ea typeface="Arial"/>
              <a:cs typeface="Arial"/>
              <a:sym typeface="Arial"/>
            </a:endParaRPr>
          </a:p>
        </p:txBody>
      </p:sp>
      <p:sp>
        <p:nvSpPr>
          <p:cNvPr id="1256" name="Google Shape;1256;g253ae4fee85_3_356"/>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257" name="Google Shape;1257;g253ae4fee85_3_356"/>
          <p:cNvPicPr preferRelativeResize="0"/>
          <p:nvPr/>
        </p:nvPicPr>
        <p:blipFill rotWithShape="1">
          <a:blip r:embed="rId4">
            <a:alphaModFix/>
          </a:blip>
          <a:srcRect/>
          <a:stretch/>
        </p:blipFill>
        <p:spPr>
          <a:xfrm>
            <a:off x="193153" y="4984751"/>
            <a:ext cx="1646664" cy="8443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53">
                                            <p:txEl>
                                              <p:pRg st="0" end="0"/>
                                            </p:txEl>
                                          </p:spTgt>
                                        </p:tgtEl>
                                        <p:attrNameLst>
                                          <p:attrName>style.visibility</p:attrName>
                                        </p:attrNameLst>
                                      </p:cBhvr>
                                      <p:to>
                                        <p:strVal val="visible"/>
                                      </p:to>
                                    </p:set>
                                    <p:animEffect transition="in" filter="fade">
                                      <p:cBhvr>
                                        <p:cTn id="7" dur="1000"/>
                                        <p:tgtEl>
                                          <p:spTgt spid="12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53">
                                            <p:txEl>
                                              <p:pRg st="2" end="2"/>
                                            </p:txEl>
                                          </p:spTgt>
                                        </p:tgtEl>
                                        <p:attrNameLst>
                                          <p:attrName>style.visibility</p:attrName>
                                        </p:attrNameLst>
                                      </p:cBhvr>
                                      <p:to>
                                        <p:strVal val="visible"/>
                                      </p:to>
                                    </p:set>
                                    <p:animEffect transition="in" filter="fade">
                                      <p:cBhvr>
                                        <p:cTn id="12" dur="1000"/>
                                        <p:tgtEl>
                                          <p:spTgt spid="125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53">
                                            <p:txEl>
                                              <p:pRg st="4" end="4"/>
                                            </p:txEl>
                                          </p:spTgt>
                                        </p:tgtEl>
                                        <p:attrNameLst>
                                          <p:attrName>style.visibility</p:attrName>
                                        </p:attrNameLst>
                                      </p:cBhvr>
                                      <p:to>
                                        <p:strVal val="visible"/>
                                      </p:to>
                                    </p:set>
                                    <p:animEffect transition="in" filter="fade">
                                      <p:cBhvr>
                                        <p:cTn id="17" dur="1000"/>
                                        <p:tgtEl>
                                          <p:spTgt spid="125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53">
                                            <p:txEl>
                                              <p:pRg st="6" end="6"/>
                                            </p:txEl>
                                          </p:spTgt>
                                        </p:tgtEl>
                                        <p:attrNameLst>
                                          <p:attrName>style.visibility</p:attrName>
                                        </p:attrNameLst>
                                      </p:cBhvr>
                                      <p:to>
                                        <p:strVal val="visible"/>
                                      </p:to>
                                    </p:set>
                                    <p:animEffect transition="in" filter="fade">
                                      <p:cBhvr>
                                        <p:cTn id="22" dur="1000"/>
                                        <p:tgtEl>
                                          <p:spTgt spid="125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pic>
        <p:nvPicPr>
          <p:cNvPr id="1278" name="Google Shape;1278;g253ae4fee85_3_1134"/>
          <p:cNvPicPr preferRelativeResize="0"/>
          <p:nvPr/>
        </p:nvPicPr>
        <p:blipFill rotWithShape="1">
          <a:blip r:embed="rId4">
            <a:alphaModFix/>
          </a:blip>
          <a:srcRect/>
          <a:stretch/>
        </p:blipFill>
        <p:spPr>
          <a:xfrm>
            <a:off x="8472432" y="146033"/>
            <a:ext cx="530175" cy="404859"/>
          </a:xfrm>
          <a:prstGeom prst="rect">
            <a:avLst/>
          </a:prstGeom>
          <a:noFill/>
          <a:ln>
            <a:noFill/>
          </a:ln>
        </p:spPr>
      </p:pic>
      <p:sp>
        <p:nvSpPr>
          <p:cNvPr id="1279" name="Google Shape;1279;g253ae4fee85_3_1134"/>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280" name="Google Shape;1280;g253ae4fee85_3_1134"/>
          <p:cNvPicPr preferRelativeResize="0"/>
          <p:nvPr/>
        </p:nvPicPr>
        <p:blipFill rotWithShape="1">
          <a:blip r:embed="rId5">
            <a:alphaModFix/>
          </a:blip>
          <a:srcRect/>
          <a:stretch/>
        </p:blipFill>
        <p:spPr>
          <a:xfrm>
            <a:off x="193153" y="4984751"/>
            <a:ext cx="1646664" cy="84431"/>
          </a:xfrm>
          <a:prstGeom prst="rect">
            <a:avLst/>
          </a:prstGeom>
          <a:noFill/>
          <a:ln>
            <a:noFill/>
          </a:ln>
        </p:spPr>
      </p:pic>
      <p:cxnSp>
        <p:nvCxnSpPr>
          <p:cNvPr id="1285" name="Google Shape;1285;g253ae4fee85_3_1134"/>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1286" name="Google Shape;1286;g253ae4fee85_3_1134"/>
          <p:cNvSpPr txBox="1"/>
          <p:nvPr/>
        </p:nvSpPr>
        <p:spPr>
          <a:xfrm>
            <a:off x="675425" y="873475"/>
            <a:ext cx="7154400" cy="338700"/>
          </a:xfrm>
          <a:prstGeom prst="rect">
            <a:avLst/>
          </a:prstGeom>
          <a:noFill/>
          <a:ln>
            <a:noFill/>
          </a:ln>
        </p:spPr>
        <p:txBody>
          <a:bodyPr spcFirstLastPara="1" wrap="square" lIns="0" tIns="0" rIns="0" bIns="0" anchor="t" anchorCtr="0">
            <a:noAutofit/>
          </a:bodyPr>
          <a:lstStyle/>
          <a:p>
            <a:pPr marL="457200" marR="0" lvl="0" indent="-304800" algn="l" rtl="0">
              <a:lnSpc>
                <a:spcPct val="100000"/>
              </a:lnSpc>
              <a:spcBef>
                <a:spcPts val="0"/>
              </a:spcBef>
              <a:spcAft>
                <a:spcPts val="0"/>
              </a:spcAft>
              <a:buClr>
                <a:srgbClr val="393939"/>
              </a:buClr>
              <a:buSzPts val="1200"/>
              <a:buFont typeface="Arial"/>
              <a:buChar char="●"/>
            </a:pPr>
            <a:r>
              <a:rPr lang="en-US" b="0" i="0" u="none" strike="noStrike" cap="none" dirty="0" err="1">
                <a:solidFill>
                  <a:schemeClr val="dk1"/>
                </a:solidFill>
                <a:latin typeface="Arial"/>
                <a:ea typeface="Arial"/>
                <a:cs typeface="Arial"/>
                <a:sym typeface="Arial"/>
              </a:rPr>
              <a:t>Internationalised</a:t>
            </a:r>
            <a:r>
              <a:rPr lang="en-US" b="0" i="0" u="none" strike="noStrike" cap="none" dirty="0">
                <a:solidFill>
                  <a:schemeClr val="dk1"/>
                </a:solidFill>
                <a:latin typeface="Arial"/>
                <a:ea typeface="Arial"/>
                <a:cs typeface="Arial"/>
                <a:sym typeface="Arial"/>
              </a:rPr>
              <a:t> intrastate conflicts are now just as common as intrastate conflicts.</a:t>
            </a:r>
            <a:endParaRPr b="0" i="0" u="none" strike="noStrike" cap="none" dirty="0">
              <a:solidFill>
                <a:srgbClr val="393939"/>
              </a:solidFill>
              <a:latin typeface="Arial"/>
              <a:ea typeface="Arial"/>
              <a:cs typeface="Arial"/>
              <a:sym typeface="Arial"/>
            </a:endParaRPr>
          </a:p>
        </p:txBody>
      </p:sp>
      <p:sp>
        <p:nvSpPr>
          <p:cNvPr id="1287" name="Google Shape;1287;g253ae4fee85_3_1134"/>
          <p:cNvSpPr txBox="1"/>
          <p:nvPr/>
        </p:nvSpPr>
        <p:spPr>
          <a:xfrm>
            <a:off x="516125" y="300925"/>
            <a:ext cx="7354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Internationalised intrastate conflicts </a:t>
            </a:r>
            <a:endParaRPr sz="2000" b="0" i="0" u="none" strike="noStrike" cap="none">
              <a:solidFill>
                <a:schemeClr val="dk1"/>
              </a:solidFill>
              <a:latin typeface="Arial"/>
              <a:ea typeface="Arial"/>
              <a:cs typeface="Arial"/>
              <a:sym typeface="Arial"/>
            </a:endParaRPr>
          </a:p>
        </p:txBody>
      </p:sp>
      <p:sp>
        <p:nvSpPr>
          <p:cNvPr id="2" name="Google Shape;1283;g253ae4fee85_3_1134">
            <a:extLst>
              <a:ext uri="{FF2B5EF4-FFF2-40B4-BE49-F238E27FC236}">
                <a16:creationId xmlns:a16="http://schemas.microsoft.com/office/drawing/2014/main" id="{3E419B0F-97B9-9E8A-C934-CE0291873BFE}"/>
              </a:ext>
            </a:extLst>
          </p:cNvPr>
          <p:cNvSpPr txBox="1"/>
          <p:nvPr/>
        </p:nvSpPr>
        <p:spPr>
          <a:xfrm>
            <a:off x="2697425" y="1347721"/>
            <a:ext cx="29922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700"/>
              <a:buFont typeface="Arial"/>
              <a:buNone/>
            </a:pPr>
            <a:r>
              <a:rPr lang="en-US" sz="1000" b="1" i="0" u="none" strike="noStrike" cap="none" dirty="0">
                <a:solidFill>
                  <a:schemeClr val="tx1"/>
                </a:solidFill>
                <a:latin typeface="Arial"/>
                <a:ea typeface="Arial"/>
                <a:cs typeface="Arial"/>
                <a:sym typeface="Arial"/>
              </a:rPr>
              <a:t>Number of Conflicts by Type, 1976 - 2021</a:t>
            </a:r>
            <a:endParaRPr sz="1000" b="0" i="0" u="none" strike="noStrike" cap="none" dirty="0">
              <a:solidFill>
                <a:schemeClr val="tx1"/>
              </a:solidFill>
              <a:latin typeface="Arial"/>
              <a:ea typeface="Arial"/>
              <a:cs typeface="Arial"/>
              <a:sym typeface="Arial"/>
            </a:endParaRPr>
          </a:p>
        </p:txBody>
      </p:sp>
      <p:graphicFrame>
        <p:nvGraphicFramePr>
          <p:cNvPr id="3" name="Chart 2">
            <a:extLst>
              <a:ext uri="{FF2B5EF4-FFF2-40B4-BE49-F238E27FC236}">
                <a16:creationId xmlns:a16="http://schemas.microsoft.com/office/drawing/2014/main" id="{E069386E-1E1B-F896-A1EA-2EC7F438C71B}"/>
              </a:ext>
            </a:extLst>
          </p:cNvPr>
          <p:cNvGraphicFramePr>
            <a:graphicFrameLocks/>
          </p:cNvGraphicFramePr>
          <p:nvPr>
            <p:extLst>
              <p:ext uri="{D42A27DB-BD31-4B8C-83A1-F6EECF244321}">
                <p14:modId xmlns:p14="http://schemas.microsoft.com/office/powerpoint/2010/main" val="2609353471"/>
              </p:ext>
            </p:extLst>
          </p:nvPr>
        </p:nvGraphicFramePr>
        <p:xfrm>
          <a:off x="1084122" y="1566530"/>
          <a:ext cx="6337005" cy="3090543"/>
        </p:xfrm>
        <a:graphic>
          <a:graphicData uri="http://schemas.openxmlformats.org/drawingml/2006/chart">
            <c:chart xmlns:c="http://schemas.openxmlformats.org/drawingml/2006/chart" xmlns:r="http://schemas.openxmlformats.org/officeDocument/2006/relationships" r:id="rId6"/>
          </a:graphicData>
        </a:graphic>
      </p:graphicFrame>
      <p:sp>
        <p:nvSpPr>
          <p:cNvPr id="4" name="Google Shape;1005;g253ae4fee85_3_258">
            <a:extLst>
              <a:ext uri="{FF2B5EF4-FFF2-40B4-BE49-F238E27FC236}">
                <a16:creationId xmlns:a16="http://schemas.microsoft.com/office/drawing/2014/main" id="{2B81A0CB-DA22-BB31-2FBD-BA68FEC78D40}"/>
              </a:ext>
            </a:extLst>
          </p:cNvPr>
          <p:cNvSpPr txBox="1"/>
          <p:nvPr/>
        </p:nvSpPr>
        <p:spPr>
          <a:xfrm>
            <a:off x="1407407" y="4657073"/>
            <a:ext cx="1219200" cy="200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tx1">
                    <a:lumMod val="50000"/>
                    <a:lumOff val="50000"/>
                  </a:schemeClr>
                </a:solidFill>
                <a:latin typeface="Arial"/>
                <a:ea typeface="Arial"/>
                <a:cs typeface="Arial"/>
                <a:sym typeface="Arial"/>
              </a:rPr>
              <a:t>Source: </a:t>
            </a:r>
            <a:r>
              <a:rPr lang="en-US" sz="700">
                <a:solidFill>
                  <a:schemeClr val="tx1">
                    <a:lumMod val="50000"/>
                    <a:lumOff val="50000"/>
                  </a:schemeClr>
                </a:solidFill>
              </a:rPr>
              <a:t>UCDP</a:t>
            </a:r>
            <a:endParaRPr sz="700" b="0" i="0" u="none" strike="noStrike" cap="none">
              <a:solidFill>
                <a:schemeClr val="tx1">
                  <a:lumMod val="50000"/>
                  <a:lumOff val="50000"/>
                </a:schemeClr>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20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P spid="4" grpId="0"/>
    </p:bldLst>
  </p:timing>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pic>
        <p:nvPicPr>
          <p:cNvPr id="1293" name="Google Shape;1293;g253ae4fee85_3_1141"/>
          <p:cNvPicPr preferRelativeResize="0"/>
          <p:nvPr/>
        </p:nvPicPr>
        <p:blipFill rotWithShape="1">
          <a:blip r:embed="rId3">
            <a:alphaModFix/>
          </a:blip>
          <a:srcRect/>
          <a:stretch/>
        </p:blipFill>
        <p:spPr>
          <a:xfrm>
            <a:off x="8472432" y="146033"/>
            <a:ext cx="530175" cy="404859"/>
          </a:xfrm>
          <a:prstGeom prst="rect">
            <a:avLst/>
          </a:prstGeom>
          <a:noFill/>
          <a:ln>
            <a:noFill/>
          </a:ln>
        </p:spPr>
      </p:pic>
      <p:sp>
        <p:nvSpPr>
          <p:cNvPr id="1294" name="Google Shape;1294;g253ae4fee85_3_1141"/>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295" name="Google Shape;1295;g253ae4fee85_3_1141"/>
          <p:cNvPicPr preferRelativeResize="0"/>
          <p:nvPr/>
        </p:nvPicPr>
        <p:blipFill rotWithShape="1">
          <a:blip r:embed="rId4">
            <a:alphaModFix/>
          </a:blip>
          <a:srcRect/>
          <a:stretch/>
        </p:blipFill>
        <p:spPr>
          <a:xfrm>
            <a:off x="193153" y="4984751"/>
            <a:ext cx="1646664" cy="84431"/>
          </a:xfrm>
          <a:prstGeom prst="rect">
            <a:avLst/>
          </a:prstGeom>
          <a:noFill/>
          <a:ln>
            <a:noFill/>
          </a:ln>
        </p:spPr>
      </p:pic>
      <p:grpSp>
        <p:nvGrpSpPr>
          <p:cNvPr id="1296" name="Google Shape;1296;g253ae4fee85_3_1141"/>
          <p:cNvGrpSpPr/>
          <p:nvPr/>
        </p:nvGrpSpPr>
        <p:grpSpPr>
          <a:xfrm>
            <a:off x="2448321" y="1890252"/>
            <a:ext cx="4247339" cy="2953911"/>
            <a:chOff x="2197100" y="1814103"/>
            <a:chExt cx="4247339" cy="2953911"/>
          </a:xfrm>
        </p:grpSpPr>
        <p:sp>
          <p:nvSpPr>
            <p:cNvPr id="1297" name="Google Shape;1297;g253ae4fee85_3_1141"/>
            <p:cNvSpPr txBox="1"/>
            <p:nvPr/>
          </p:nvSpPr>
          <p:spPr>
            <a:xfrm>
              <a:off x="2476039" y="1814103"/>
              <a:ext cx="39684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700"/>
                <a:buFont typeface="Arial"/>
                <a:buNone/>
              </a:pPr>
              <a:r>
                <a:rPr lang="en-US" sz="1000" b="1" i="0" u="none" strike="noStrike" cap="none">
                  <a:solidFill>
                    <a:srgbClr val="000000"/>
                  </a:solidFill>
                  <a:latin typeface="Arial"/>
                  <a:ea typeface="Arial"/>
                  <a:cs typeface="Arial"/>
                  <a:sym typeface="Arial"/>
                </a:rPr>
                <a:t>Conflict-related Deaths in Ethiopia, 2019 - 2022</a:t>
              </a:r>
              <a:endParaRPr sz="1000" b="0" i="0" u="none" strike="noStrike" cap="none">
                <a:solidFill>
                  <a:srgbClr val="000000"/>
                </a:solidFill>
                <a:latin typeface="Arial"/>
                <a:ea typeface="Arial"/>
                <a:cs typeface="Arial"/>
                <a:sym typeface="Arial"/>
              </a:endParaRPr>
            </a:p>
          </p:txBody>
        </p:sp>
        <p:pic>
          <p:nvPicPr>
            <p:cNvPr id="1298" name="Google Shape;1298;g253ae4fee85_3_1141"/>
            <p:cNvPicPr preferRelativeResize="0"/>
            <p:nvPr/>
          </p:nvPicPr>
          <p:blipFill rotWithShape="1">
            <a:blip r:embed="rId5">
              <a:alphaModFix/>
            </a:blip>
            <a:srcRect/>
            <a:stretch/>
          </p:blipFill>
          <p:spPr>
            <a:xfrm>
              <a:off x="2197100" y="2000902"/>
              <a:ext cx="3606900" cy="2624100"/>
            </a:xfrm>
            <a:prstGeom prst="rect">
              <a:avLst/>
            </a:prstGeom>
            <a:noFill/>
            <a:ln>
              <a:noFill/>
            </a:ln>
          </p:spPr>
        </p:pic>
        <p:sp>
          <p:nvSpPr>
            <p:cNvPr id="1299" name="Google Shape;1299;g253ae4fee85_3_1141"/>
            <p:cNvSpPr txBox="1"/>
            <p:nvPr/>
          </p:nvSpPr>
          <p:spPr>
            <a:xfrm>
              <a:off x="2304939" y="4540014"/>
              <a:ext cx="1806600" cy="22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alibri"/>
                  <a:ea typeface="Calibri"/>
                  <a:cs typeface="Calibri"/>
                  <a:sym typeface="Calibri"/>
                </a:rPr>
                <a:t>Source: UCDP</a:t>
              </a:r>
              <a:endParaRPr sz="1400" b="0" i="0" u="none" strike="noStrike" cap="none">
                <a:solidFill>
                  <a:srgbClr val="000000"/>
                </a:solidFill>
                <a:latin typeface="Arial"/>
                <a:ea typeface="Arial"/>
                <a:cs typeface="Arial"/>
                <a:sym typeface="Arial"/>
              </a:endParaRPr>
            </a:p>
          </p:txBody>
        </p:sp>
      </p:grpSp>
      <p:cxnSp>
        <p:nvCxnSpPr>
          <p:cNvPr id="1300" name="Google Shape;1300;g253ae4fee85_3_1141"/>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1301" name="Google Shape;1301;g253ae4fee85_3_1141"/>
          <p:cNvSpPr txBox="1"/>
          <p:nvPr/>
        </p:nvSpPr>
        <p:spPr>
          <a:xfrm>
            <a:off x="716525" y="652145"/>
            <a:ext cx="7154400" cy="338700"/>
          </a:xfrm>
          <a:prstGeom prst="rect">
            <a:avLst/>
          </a:prstGeom>
          <a:noFill/>
          <a:ln>
            <a:noFill/>
          </a:ln>
        </p:spPr>
        <p:txBody>
          <a:bodyPr spcFirstLastPara="1" wrap="square" lIns="0" tIns="0" rIns="0" bIns="0" anchor="t" anchorCtr="0">
            <a:noAutofit/>
          </a:bodyPr>
          <a:lstStyle/>
          <a:p>
            <a:pPr marL="457200" marR="0" lvl="0" indent="-304800" algn="l" rtl="0">
              <a:lnSpc>
                <a:spcPct val="115000"/>
              </a:lnSpc>
              <a:spcBef>
                <a:spcPts val="0"/>
              </a:spcBef>
              <a:spcAft>
                <a:spcPts val="0"/>
              </a:spcAft>
              <a:buClr>
                <a:srgbClr val="393939"/>
              </a:buClr>
              <a:buSzPts val="1200"/>
              <a:buFont typeface="Arial"/>
              <a:buChar char="●"/>
            </a:pPr>
            <a:r>
              <a:rPr lang="en-US" b="0" i="0" u="none" strike="noStrike" cap="none" dirty="0">
                <a:solidFill>
                  <a:schemeClr val="dk1"/>
                </a:solidFill>
                <a:latin typeface="Arial"/>
                <a:ea typeface="Arial"/>
                <a:cs typeface="Arial"/>
                <a:sym typeface="Arial"/>
              </a:rPr>
              <a:t>Near total media blackout has made verifying conflict deaths extremely difficult.</a:t>
            </a:r>
          </a:p>
          <a:p>
            <a:pPr marL="457200" marR="0" lvl="0" indent="-304800" algn="l" rtl="0">
              <a:lnSpc>
                <a:spcPct val="115000"/>
              </a:lnSpc>
              <a:spcBef>
                <a:spcPts val="0"/>
              </a:spcBef>
              <a:spcAft>
                <a:spcPts val="0"/>
              </a:spcAft>
              <a:buClr>
                <a:srgbClr val="393939"/>
              </a:buClr>
              <a:buSzPts val="1200"/>
              <a:buFont typeface="Arial"/>
              <a:buChar char="●"/>
            </a:pPr>
            <a:endParaRPr b="0" i="0" u="none" strike="noStrike" cap="none" dirty="0">
              <a:solidFill>
                <a:schemeClr val="dk1"/>
              </a:solidFill>
              <a:latin typeface="Arial"/>
              <a:ea typeface="Arial"/>
              <a:cs typeface="Arial"/>
              <a:sym typeface="Arial"/>
            </a:endParaRPr>
          </a:p>
          <a:p>
            <a:pPr marL="457200" marR="0" lvl="0" indent="-304800" algn="l" rtl="0">
              <a:lnSpc>
                <a:spcPct val="115000"/>
              </a:lnSpc>
              <a:spcBef>
                <a:spcPts val="0"/>
              </a:spcBef>
              <a:spcAft>
                <a:spcPts val="0"/>
              </a:spcAft>
              <a:buClr>
                <a:schemeClr val="dk1"/>
              </a:buClr>
              <a:buSzPts val="1200"/>
              <a:buFont typeface="Arial"/>
              <a:buChar char="●"/>
            </a:pPr>
            <a:r>
              <a:rPr lang="en-US" b="0" i="0" u="none" strike="noStrike" cap="none" dirty="0">
                <a:solidFill>
                  <a:schemeClr val="dk1"/>
                </a:solidFill>
                <a:latin typeface="Arial"/>
                <a:ea typeface="Arial"/>
                <a:cs typeface="Arial"/>
                <a:sym typeface="Arial"/>
              </a:rPr>
              <a:t>Some estimates suggest that over half a million people may have died owing to a lack of humanitarian aid.</a:t>
            </a:r>
            <a:endParaRPr b="0" i="0" u="none" strike="noStrike" cap="none" dirty="0">
              <a:solidFill>
                <a:schemeClr val="dk1"/>
              </a:solidFill>
              <a:latin typeface="Arial"/>
              <a:ea typeface="Arial"/>
              <a:cs typeface="Arial"/>
              <a:sym typeface="Arial"/>
            </a:endParaRPr>
          </a:p>
        </p:txBody>
      </p:sp>
      <p:sp>
        <p:nvSpPr>
          <p:cNvPr id="1302" name="Google Shape;1302;g253ae4fee85_3_1141"/>
          <p:cNvSpPr txBox="1"/>
          <p:nvPr/>
        </p:nvSpPr>
        <p:spPr>
          <a:xfrm>
            <a:off x="516125" y="300925"/>
            <a:ext cx="7354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Ethiopia </a:t>
            </a:r>
            <a:endParaRPr sz="20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96"/>
                                        </p:tgtEl>
                                        <p:attrNameLst>
                                          <p:attrName>style.visibility</p:attrName>
                                        </p:attrNameLst>
                                      </p:cBhvr>
                                      <p:to>
                                        <p:strVal val="visible"/>
                                      </p:to>
                                    </p:set>
                                    <p:animEffect transition="in" filter="wipe(down)">
                                      <p:cBhvr>
                                        <p:cTn id="7" dur="2000"/>
                                        <p:tgtEl>
                                          <p:spTgt spid="1296"/>
                                        </p:tgtEl>
                                      </p:cBhvr>
                                    </p:animEffect>
                                  </p:childTnLst>
                                </p:cTn>
                              </p:par>
                              <p:par>
                                <p:cTn id="8" presetID="22" presetClass="entr" presetSubtype="8" fill="hold" nodeType="withEffect">
                                  <p:stCondLst>
                                    <p:cond delay="0"/>
                                  </p:stCondLst>
                                  <p:childTnLst>
                                    <p:set>
                                      <p:cBhvr>
                                        <p:cTn id="9" dur="1" fill="hold">
                                          <p:stCondLst>
                                            <p:cond delay="0"/>
                                          </p:stCondLst>
                                        </p:cTn>
                                        <p:tgtEl>
                                          <p:spTgt spid="1301">
                                            <p:txEl>
                                              <p:pRg st="0" end="0"/>
                                            </p:txEl>
                                          </p:spTgt>
                                        </p:tgtEl>
                                        <p:attrNameLst>
                                          <p:attrName>style.visibility</p:attrName>
                                        </p:attrNameLst>
                                      </p:cBhvr>
                                      <p:to>
                                        <p:strVal val="visible"/>
                                      </p:to>
                                    </p:set>
                                    <p:animEffect transition="in" filter="wipe(left)">
                                      <p:cBhvr>
                                        <p:cTn id="10" dur="2000"/>
                                        <p:tgtEl>
                                          <p:spTgt spid="1301">
                                            <p:txEl>
                                              <p:pRg st="0" end="0"/>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1301">
                                            <p:txEl>
                                              <p:pRg st="2" end="2"/>
                                            </p:txEl>
                                          </p:spTgt>
                                        </p:tgtEl>
                                        <p:attrNameLst>
                                          <p:attrName>style.visibility</p:attrName>
                                        </p:attrNameLst>
                                      </p:cBhvr>
                                      <p:to>
                                        <p:strVal val="visible"/>
                                      </p:to>
                                    </p:set>
                                    <p:animEffect transition="in" filter="wipe(left)">
                                      <p:cBhvr>
                                        <p:cTn id="13" dur="2000"/>
                                        <p:tgtEl>
                                          <p:spTgt spid="130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pic>
        <p:nvPicPr>
          <p:cNvPr id="1308" name="Google Shape;1308;g253ae4fee85_3_1148"/>
          <p:cNvPicPr preferRelativeResize="0"/>
          <p:nvPr/>
        </p:nvPicPr>
        <p:blipFill rotWithShape="1">
          <a:blip r:embed="rId3">
            <a:alphaModFix/>
          </a:blip>
          <a:srcRect/>
          <a:stretch/>
        </p:blipFill>
        <p:spPr>
          <a:xfrm>
            <a:off x="8472432" y="146033"/>
            <a:ext cx="530175" cy="404859"/>
          </a:xfrm>
          <a:prstGeom prst="rect">
            <a:avLst/>
          </a:prstGeom>
          <a:noFill/>
          <a:ln>
            <a:noFill/>
          </a:ln>
        </p:spPr>
      </p:pic>
      <p:sp>
        <p:nvSpPr>
          <p:cNvPr id="1309" name="Google Shape;1309;g253ae4fee85_3_1148"/>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310" name="Google Shape;1310;g253ae4fee85_3_1148"/>
          <p:cNvPicPr preferRelativeResize="0"/>
          <p:nvPr/>
        </p:nvPicPr>
        <p:blipFill rotWithShape="1">
          <a:blip r:embed="rId4">
            <a:alphaModFix/>
          </a:blip>
          <a:srcRect/>
          <a:stretch/>
        </p:blipFill>
        <p:spPr>
          <a:xfrm>
            <a:off x="193153" y="4984751"/>
            <a:ext cx="1646664" cy="84431"/>
          </a:xfrm>
          <a:prstGeom prst="rect">
            <a:avLst/>
          </a:prstGeom>
          <a:noFill/>
          <a:ln>
            <a:noFill/>
          </a:ln>
        </p:spPr>
      </p:pic>
      <p:cxnSp>
        <p:nvCxnSpPr>
          <p:cNvPr id="1311" name="Google Shape;1311;g253ae4fee85_3_1148"/>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1312" name="Google Shape;1312;g253ae4fee85_3_1148"/>
          <p:cNvSpPr txBox="1"/>
          <p:nvPr/>
        </p:nvSpPr>
        <p:spPr>
          <a:xfrm>
            <a:off x="616325" y="756064"/>
            <a:ext cx="7154400" cy="338700"/>
          </a:xfrm>
          <a:prstGeom prst="rect">
            <a:avLst/>
          </a:prstGeom>
          <a:noFill/>
          <a:ln>
            <a:noFill/>
          </a:ln>
        </p:spPr>
        <p:txBody>
          <a:bodyPr spcFirstLastPara="1" wrap="square" lIns="0" tIns="0" rIns="0" bIns="0" anchor="t" anchorCtr="0">
            <a:noAutofit/>
          </a:bodyPr>
          <a:lstStyle/>
          <a:p>
            <a:pPr marL="457200" marR="0" lvl="0" indent="-304800" algn="l" rtl="0">
              <a:lnSpc>
                <a:spcPct val="100000"/>
              </a:lnSpc>
              <a:spcBef>
                <a:spcPts val="0"/>
              </a:spcBef>
              <a:spcAft>
                <a:spcPts val="0"/>
              </a:spcAft>
              <a:buClr>
                <a:schemeClr val="dk1"/>
              </a:buClr>
              <a:buSzPts val="1200"/>
              <a:buFont typeface="Arial"/>
              <a:buChar char="●"/>
            </a:pPr>
            <a:r>
              <a:rPr lang="en-US" b="0" i="0" u="none" strike="noStrike" cap="none" dirty="0">
                <a:solidFill>
                  <a:schemeClr val="dk1"/>
                </a:solidFill>
                <a:latin typeface="Arial"/>
                <a:ea typeface="Arial"/>
                <a:cs typeface="Arial"/>
                <a:sym typeface="Arial"/>
              </a:rPr>
              <a:t>The surge in violence in 2022 has led to a large increase in violence targeted at civilians, much of it committed by government forces.</a:t>
            </a:r>
            <a:endParaRPr b="0" i="0" u="none" strike="noStrike" cap="none" dirty="0">
              <a:solidFill>
                <a:schemeClr val="dk1"/>
              </a:solidFill>
              <a:latin typeface="Arial"/>
              <a:ea typeface="Arial"/>
              <a:cs typeface="Arial"/>
              <a:sym typeface="Arial"/>
            </a:endParaRPr>
          </a:p>
        </p:txBody>
      </p:sp>
      <p:sp>
        <p:nvSpPr>
          <p:cNvPr id="1313" name="Google Shape;1313;g253ae4fee85_3_1148"/>
          <p:cNvSpPr txBox="1"/>
          <p:nvPr/>
        </p:nvSpPr>
        <p:spPr>
          <a:xfrm>
            <a:off x="516125" y="300925"/>
            <a:ext cx="7354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Mali</a:t>
            </a:r>
            <a:endParaRPr sz="2000" b="0" i="0" u="none" strike="noStrike" cap="none">
              <a:solidFill>
                <a:schemeClr val="dk1"/>
              </a:solidFill>
              <a:latin typeface="Arial"/>
              <a:ea typeface="Arial"/>
              <a:cs typeface="Arial"/>
              <a:sym typeface="Arial"/>
            </a:endParaRPr>
          </a:p>
        </p:txBody>
      </p:sp>
      <p:grpSp>
        <p:nvGrpSpPr>
          <p:cNvPr id="1314" name="Google Shape;1314;g253ae4fee85_3_1148"/>
          <p:cNvGrpSpPr/>
          <p:nvPr/>
        </p:nvGrpSpPr>
        <p:grpSpPr>
          <a:xfrm>
            <a:off x="1680974" y="1318175"/>
            <a:ext cx="5550749" cy="3322172"/>
            <a:chOff x="1660503" y="1318175"/>
            <a:chExt cx="5550749" cy="3322172"/>
          </a:xfrm>
        </p:grpSpPr>
        <p:pic>
          <p:nvPicPr>
            <p:cNvPr id="1315" name="Google Shape;1315;g253ae4fee85_3_1148"/>
            <p:cNvPicPr preferRelativeResize="0"/>
            <p:nvPr/>
          </p:nvPicPr>
          <p:blipFill rotWithShape="1">
            <a:blip r:embed="rId5">
              <a:alphaModFix/>
            </a:blip>
            <a:srcRect/>
            <a:stretch/>
          </p:blipFill>
          <p:spPr>
            <a:xfrm>
              <a:off x="1705176" y="1572524"/>
              <a:ext cx="5506076" cy="2816500"/>
            </a:xfrm>
            <a:prstGeom prst="rect">
              <a:avLst/>
            </a:prstGeom>
            <a:noFill/>
            <a:ln>
              <a:noFill/>
            </a:ln>
          </p:spPr>
        </p:pic>
        <p:sp>
          <p:nvSpPr>
            <p:cNvPr id="1316" name="Google Shape;1316;g253ae4fee85_3_1148"/>
            <p:cNvSpPr txBox="1"/>
            <p:nvPr/>
          </p:nvSpPr>
          <p:spPr>
            <a:xfrm>
              <a:off x="3144875" y="1318175"/>
              <a:ext cx="3000000" cy="323135"/>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1" i="0" u="none" strike="noStrike" cap="none" dirty="0">
                  <a:solidFill>
                    <a:schemeClr val="dk1"/>
                  </a:solidFill>
                  <a:latin typeface="Arial"/>
                  <a:ea typeface="Arial"/>
                  <a:cs typeface="Arial"/>
                  <a:sym typeface="Arial"/>
                </a:rPr>
                <a:t>Conflict Related Deaths in Mali, 2019 - 2022</a:t>
              </a:r>
              <a:endParaRPr sz="1000" b="1" i="0" u="none" strike="noStrike" cap="none" dirty="0">
                <a:solidFill>
                  <a:schemeClr val="dk1"/>
                </a:solidFill>
                <a:latin typeface="Arial"/>
                <a:ea typeface="Arial"/>
                <a:cs typeface="Arial"/>
                <a:sym typeface="Arial"/>
              </a:endParaRPr>
            </a:p>
          </p:txBody>
        </p:sp>
        <p:sp>
          <p:nvSpPr>
            <p:cNvPr id="1317" name="Google Shape;1317;g253ae4fee85_3_1148"/>
            <p:cNvSpPr txBox="1"/>
            <p:nvPr/>
          </p:nvSpPr>
          <p:spPr>
            <a:xfrm>
              <a:off x="1660503" y="4412347"/>
              <a:ext cx="1806600" cy="22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alibri"/>
                  <a:ea typeface="Calibri"/>
                  <a:cs typeface="Calibri"/>
                  <a:sym typeface="Calibri"/>
                </a:rPr>
                <a:t>Source: ACLED</a:t>
              </a: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14"/>
                                        </p:tgtEl>
                                        <p:attrNameLst>
                                          <p:attrName>style.visibility</p:attrName>
                                        </p:attrNameLst>
                                      </p:cBhvr>
                                      <p:to>
                                        <p:strVal val="visible"/>
                                      </p:to>
                                    </p:set>
                                    <p:animEffect transition="in" filter="wipe(down)">
                                      <p:cBhvr>
                                        <p:cTn id="7" dur="2000"/>
                                        <p:tgtEl>
                                          <p:spTgt spid="1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pic>
        <p:nvPicPr>
          <p:cNvPr id="1323" name="Google Shape;1323;g253ae4fee85_3_1155"/>
          <p:cNvPicPr preferRelativeResize="0"/>
          <p:nvPr/>
        </p:nvPicPr>
        <p:blipFill rotWithShape="1">
          <a:blip r:embed="rId3">
            <a:alphaModFix/>
          </a:blip>
          <a:srcRect/>
          <a:stretch/>
        </p:blipFill>
        <p:spPr>
          <a:xfrm>
            <a:off x="8472432" y="146033"/>
            <a:ext cx="530175" cy="404859"/>
          </a:xfrm>
          <a:prstGeom prst="rect">
            <a:avLst/>
          </a:prstGeom>
          <a:noFill/>
          <a:ln>
            <a:noFill/>
          </a:ln>
        </p:spPr>
      </p:pic>
      <p:sp>
        <p:nvSpPr>
          <p:cNvPr id="1324" name="Google Shape;1324;g253ae4fee85_3_1155"/>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325" name="Google Shape;1325;g253ae4fee85_3_1155"/>
          <p:cNvPicPr preferRelativeResize="0"/>
          <p:nvPr/>
        </p:nvPicPr>
        <p:blipFill rotWithShape="1">
          <a:blip r:embed="rId4">
            <a:alphaModFix/>
          </a:blip>
          <a:srcRect/>
          <a:stretch/>
        </p:blipFill>
        <p:spPr>
          <a:xfrm>
            <a:off x="193153" y="4984751"/>
            <a:ext cx="1646664" cy="84431"/>
          </a:xfrm>
          <a:prstGeom prst="rect">
            <a:avLst/>
          </a:prstGeom>
          <a:noFill/>
          <a:ln>
            <a:noFill/>
          </a:ln>
        </p:spPr>
      </p:pic>
      <p:grpSp>
        <p:nvGrpSpPr>
          <p:cNvPr id="1326" name="Google Shape;1326;g253ae4fee85_3_1155"/>
          <p:cNvGrpSpPr/>
          <p:nvPr/>
        </p:nvGrpSpPr>
        <p:grpSpPr>
          <a:xfrm>
            <a:off x="1576374" y="1427336"/>
            <a:ext cx="5509983" cy="3266436"/>
            <a:chOff x="1576374" y="1427336"/>
            <a:chExt cx="5509983" cy="3266436"/>
          </a:xfrm>
        </p:grpSpPr>
        <p:sp>
          <p:nvSpPr>
            <p:cNvPr id="1327" name="Google Shape;1327;g253ae4fee85_3_1155"/>
            <p:cNvSpPr txBox="1"/>
            <p:nvPr/>
          </p:nvSpPr>
          <p:spPr>
            <a:xfrm>
              <a:off x="2419541" y="1427336"/>
              <a:ext cx="39684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700"/>
                <a:buFont typeface="Arial"/>
                <a:buNone/>
              </a:pPr>
              <a:r>
                <a:rPr lang="en-US" sz="1000" b="1" i="0" u="none" strike="noStrike" cap="none" dirty="0">
                  <a:solidFill>
                    <a:srgbClr val="000000"/>
                  </a:solidFill>
                  <a:latin typeface="Arial"/>
                  <a:ea typeface="Arial"/>
                  <a:cs typeface="Arial"/>
                  <a:sym typeface="Arial"/>
                </a:rPr>
                <a:t>Conflict Related Deaths in Myanmar, 2019 - 2022</a:t>
              </a:r>
              <a:endParaRPr sz="1000" b="0" i="0" u="none" strike="noStrike" cap="none" dirty="0">
                <a:solidFill>
                  <a:srgbClr val="000000"/>
                </a:solidFill>
                <a:latin typeface="Arial"/>
                <a:ea typeface="Arial"/>
                <a:cs typeface="Arial"/>
                <a:sym typeface="Arial"/>
              </a:endParaRPr>
            </a:p>
          </p:txBody>
        </p:sp>
        <p:sp>
          <p:nvSpPr>
            <p:cNvPr id="1328" name="Google Shape;1328;g253ae4fee85_3_1155"/>
            <p:cNvSpPr txBox="1"/>
            <p:nvPr/>
          </p:nvSpPr>
          <p:spPr>
            <a:xfrm>
              <a:off x="1629378" y="4465772"/>
              <a:ext cx="1806600" cy="22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alibri"/>
                  <a:ea typeface="Calibri"/>
                  <a:cs typeface="Calibri"/>
                  <a:sym typeface="Calibri"/>
                </a:rPr>
                <a:t>Source: ACLED</a:t>
              </a:r>
              <a:endParaRPr sz="1400" b="0" i="0" u="none" strike="noStrike" cap="none">
                <a:solidFill>
                  <a:srgbClr val="000000"/>
                </a:solidFill>
                <a:latin typeface="Arial"/>
                <a:ea typeface="Arial"/>
                <a:cs typeface="Arial"/>
                <a:sym typeface="Arial"/>
              </a:endParaRPr>
            </a:p>
          </p:txBody>
        </p:sp>
        <p:pic>
          <p:nvPicPr>
            <p:cNvPr id="1329" name="Google Shape;1329;g253ae4fee85_3_1155"/>
            <p:cNvPicPr preferRelativeResize="0"/>
            <p:nvPr/>
          </p:nvPicPr>
          <p:blipFill rotWithShape="1">
            <a:blip r:embed="rId5">
              <a:alphaModFix/>
            </a:blip>
            <a:srcRect/>
            <a:stretch/>
          </p:blipFill>
          <p:spPr>
            <a:xfrm>
              <a:off x="1576374" y="1647314"/>
              <a:ext cx="5509983" cy="2818463"/>
            </a:xfrm>
            <a:prstGeom prst="rect">
              <a:avLst/>
            </a:prstGeom>
            <a:noFill/>
            <a:ln>
              <a:noFill/>
            </a:ln>
          </p:spPr>
        </p:pic>
      </p:grpSp>
      <p:cxnSp>
        <p:nvCxnSpPr>
          <p:cNvPr id="1330" name="Google Shape;1330;g253ae4fee85_3_1155"/>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1331" name="Google Shape;1331;g253ae4fee85_3_1155"/>
          <p:cNvSpPr txBox="1"/>
          <p:nvPr/>
        </p:nvSpPr>
        <p:spPr>
          <a:xfrm>
            <a:off x="675425" y="873475"/>
            <a:ext cx="7154400" cy="338700"/>
          </a:xfrm>
          <a:prstGeom prst="rect">
            <a:avLst/>
          </a:prstGeom>
          <a:noFill/>
          <a:ln>
            <a:noFill/>
          </a:ln>
        </p:spPr>
        <p:txBody>
          <a:bodyPr spcFirstLastPara="1" wrap="square" lIns="0" tIns="0" rIns="0" bIns="0" anchor="t" anchorCtr="0">
            <a:noAutofit/>
          </a:bodyPr>
          <a:lstStyle/>
          <a:p>
            <a:pPr marL="457200" marR="0" lvl="0" indent="-3048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As the conflict in Myanmar intensified, opposition to the military government shifted from protest to open violent conflict.</a:t>
            </a:r>
            <a:endParaRPr sz="1200" b="0" i="0" u="none" strike="noStrike" cap="none">
              <a:solidFill>
                <a:schemeClr val="dk1"/>
              </a:solidFill>
              <a:latin typeface="Arial"/>
              <a:ea typeface="Arial"/>
              <a:cs typeface="Arial"/>
              <a:sym typeface="Arial"/>
            </a:endParaRPr>
          </a:p>
        </p:txBody>
      </p:sp>
      <p:sp>
        <p:nvSpPr>
          <p:cNvPr id="1332" name="Google Shape;1332;g253ae4fee85_3_1155"/>
          <p:cNvSpPr txBox="1"/>
          <p:nvPr/>
        </p:nvSpPr>
        <p:spPr>
          <a:xfrm>
            <a:off x="516125" y="300925"/>
            <a:ext cx="7354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Myanmar</a:t>
            </a:r>
            <a:endParaRPr sz="20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26"/>
                                        </p:tgtEl>
                                        <p:attrNameLst>
                                          <p:attrName>style.visibility</p:attrName>
                                        </p:attrNameLst>
                                      </p:cBhvr>
                                      <p:to>
                                        <p:strVal val="visible"/>
                                      </p:to>
                                    </p:set>
                                    <p:animEffect transition="in" filter="wipe(down)">
                                      <p:cBhvr>
                                        <p:cTn id="7" dur="2000"/>
                                        <p:tgtEl>
                                          <p:spTgt spid="1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pic>
        <p:nvPicPr>
          <p:cNvPr id="1338" name="Google Shape;1338;g253ae4fee85_3_1162"/>
          <p:cNvPicPr preferRelativeResize="0"/>
          <p:nvPr/>
        </p:nvPicPr>
        <p:blipFill rotWithShape="1">
          <a:blip r:embed="rId3">
            <a:alphaModFix/>
          </a:blip>
          <a:srcRect/>
          <a:stretch/>
        </p:blipFill>
        <p:spPr>
          <a:xfrm>
            <a:off x="8472432" y="146033"/>
            <a:ext cx="530175" cy="404859"/>
          </a:xfrm>
          <a:prstGeom prst="rect">
            <a:avLst/>
          </a:prstGeom>
          <a:noFill/>
          <a:ln>
            <a:noFill/>
          </a:ln>
        </p:spPr>
      </p:pic>
      <p:sp>
        <p:nvSpPr>
          <p:cNvPr id="1339" name="Google Shape;1339;g253ae4fee85_3_1162"/>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340" name="Google Shape;1340;g253ae4fee85_3_1162"/>
          <p:cNvPicPr preferRelativeResize="0"/>
          <p:nvPr/>
        </p:nvPicPr>
        <p:blipFill rotWithShape="1">
          <a:blip r:embed="rId4">
            <a:alphaModFix/>
          </a:blip>
          <a:srcRect/>
          <a:stretch/>
        </p:blipFill>
        <p:spPr>
          <a:xfrm>
            <a:off x="193153" y="4984751"/>
            <a:ext cx="1646664" cy="84431"/>
          </a:xfrm>
          <a:prstGeom prst="rect">
            <a:avLst/>
          </a:prstGeom>
          <a:noFill/>
          <a:ln>
            <a:noFill/>
          </a:ln>
        </p:spPr>
      </p:pic>
      <p:grpSp>
        <p:nvGrpSpPr>
          <p:cNvPr id="1341" name="Google Shape;1341;g253ae4fee85_3_1162"/>
          <p:cNvGrpSpPr/>
          <p:nvPr/>
        </p:nvGrpSpPr>
        <p:grpSpPr>
          <a:xfrm>
            <a:off x="3872413" y="1678462"/>
            <a:ext cx="4996500" cy="2817589"/>
            <a:chOff x="3847025" y="1678462"/>
            <a:chExt cx="4996500" cy="2817589"/>
          </a:xfrm>
        </p:grpSpPr>
        <p:pic>
          <p:nvPicPr>
            <p:cNvPr id="1342" name="Google Shape;1342;g253ae4fee85_3_1162"/>
            <p:cNvPicPr preferRelativeResize="0"/>
            <p:nvPr/>
          </p:nvPicPr>
          <p:blipFill rotWithShape="1">
            <a:blip r:embed="rId5">
              <a:alphaModFix/>
            </a:blip>
            <a:srcRect/>
            <a:stretch/>
          </p:blipFill>
          <p:spPr>
            <a:xfrm>
              <a:off x="3847025" y="1911551"/>
              <a:ext cx="4996500" cy="2584500"/>
            </a:xfrm>
            <a:prstGeom prst="rect">
              <a:avLst/>
            </a:prstGeom>
            <a:noFill/>
            <a:ln>
              <a:noFill/>
            </a:ln>
          </p:spPr>
        </p:pic>
        <p:sp>
          <p:nvSpPr>
            <p:cNvPr id="1343" name="Google Shape;1343;g253ae4fee85_3_1162"/>
            <p:cNvSpPr txBox="1"/>
            <p:nvPr/>
          </p:nvSpPr>
          <p:spPr>
            <a:xfrm>
              <a:off x="4582718" y="1678462"/>
              <a:ext cx="39684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700"/>
                <a:buFont typeface="Arial"/>
                <a:buNone/>
              </a:pPr>
              <a:r>
                <a:rPr lang="en-US" sz="1000" b="1" i="0" u="none" strike="noStrike" cap="none">
                  <a:solidFill>
                    <a:srgbClr val="000000"/>
                  </a:solidFill>
                  <a:latin typeface="Arial"/>
                  <a:ea typeface="Arial"/>
                  <a:cs typeface="Arial"/>
                  <a:sym typeface="Arial"/>
                </a:rPr>
                <a:t>Monthly Conflict-related deaths, Jan 2021 – Mar 2023</a:t>
              </a:r>
              <a:endParaRPr sz="1000" b="0" i="0" u="none" strike="noStrike" cap="none">
                <a:solidFill>
                  <a:srgbClr val="000000"/>
                </a:solidFill>
                <a:latin typeface="Arial"/>
                <a:ea typeface="Arial"/>
                <a:cs typeface="Arial"/>
                <a:sym typeface="Arial"/>
              </a:endParaRPr>
            </a:p>
          </p:txBody>
        </p:sp>
      </p:grpSp>
      <p:grpSp>
        <p:nvGrpSpPr>
          <p:cNvPr id="1344" name="Google Shape;1344;g253ae4fee85_3_1162"/>
          <p:cNvGrpSpPr/>
          <p:nvPr/>
        </p:nvGrpSpPr>
        <p:grpSpPr>
          <a:xfrm>
            <a:off x="-11" y="1678449"/>
            <a:ext cx="3968400" cy="3008390"/>
            <a:chOff x="-11" y="1678449"/>
            <a:chExt cx="3968400" cy="3008390"/>
          </a:xfrm>
        </p:grpSpPr>
        <p:pic>
          <p:nvPicPr>
            <p:cNvPr id="1345" name="Google Shape;1345;g253ae4fee85_3_1162"/>
            <p:cNvPicPr preferRelativeResize="0"/>
            <p:nvPr/>
          </p:nvPicPr>
          <p:blipFill rotWithShape="1">
            <a:blip r:embed="rId6">
              <a:alphaModFix/>
            </a:blip>
            <a:srcRect/>
            <a:stretch/>
          </p:blipFill>
          <p:spPr>
            <a:xfrm>
              <a:off x="540151" y="1678451"/>
              <a:ext cx="2792100" cy="2817600"/>
            </a:xfrm>
            <a:prstGeom prst="rect">
              <a:avLst/>
            </a:prstGeom>
            <a:noFill/>
            <a:ln>
              <a:noFill/>
            </a:ln>
          </p:spPr>
        </p:pic>
        <p:sp>
          <p:nvSpPr>
            <p:cNvPr id="1346" name="Google Shape;1346;g253ae4fee85_3_1162"/>
            <p:cNvSpPr txBox="1"/>
            <p:nvPr/>
          </p:nvSpPr>
          <p:spPr>
            <a:xfrm>
              <a:off x="-11" y="1678449"/>
              <a:ext cx="3968400" cy="2754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2700"/>
                <a:buFont typeface="Arial"/>
                <a:buNone/>
              </a:pPr>
              <a:r>
                <a:rPr lang="en-US" sz="1000" b="1" i="0" u="none" strike="noStrike" cap="none">
                  <a:solidFill>
                    <a:srgbClr val="000000"/>
                  </a:solidFill>
                  <a:latin typeface="Arial"/>
                  <a:ea typeface="Arial"/>
                  <a:cs typeface="Arial"/>
                  <a:sym typeface="Arial"/>
                </a:rPr>
                <a:t>Conflict in Afghanistan, 2021 - 2022</a:t>
              </a:r>
              <a:endParaRPr sz="1000" b="0" i="0" u="none" strike="noStrike" cap="none">
                <a:solidFill>
                  <a:srgbClr val="000000"/>
                </a:solidFill>
                <a:latin typeface="Arial"/>
                <a:ea typeface="Arial"/>
                <a:cs typeface="Arial"/>
                <a:sym typeface="Arial"/>
              </a:endParaRPr>
            </a:p>
          </p:txBody>
        </p:sp>
        <p:sp>
          <p:nvSpPr>
            <p:cNvPr id="1347" name="Google Shape;1347;g253ae4fee85_3_1162"/>
            <p:cNvSpPr txBox="1"/>
            <p:nvPr/>
          </p:nvSpPr>
          <p:spPr>
            <a:xfrm>
              <a:off x="425339" y="4458839"/>
              <a:ext cx="1806600" cy="22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alibri"/>
                  <a:ea typeface="Calibri"/>
                  <a:cs typeface="Calibri"/>
                  <a:sym typeface="Calibri"/>
                </a:rPr>
                <a:t>Source: ACLED</a:t>
              </a:r>
              <a:endParaRPr sz="1400" b="0" i="0" u="none" strike="noStrike" cap="none">
                <a:solidFill>
                  <a:srgbClr val="000000"/>
                </a:solidFill>
                <a:latin typeface="Arial"/>
                <a:ea typeface="Arial"/>
                <a:cs typeface="Arial"/>
                <a:sym typeface="Arial"/>
              </a:endParaRPr>
            </a:p>
          </p:txBody>
        </p:sp>
      </p:grpSp>
      <p:cxnSp>
        <p:nvCxnSpPr>
          <p:cNvPr id="1348" name="Google Shape;1348;g253ae4fee85_3_1162"/>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1349" name="Google Shape;1349;g253ae4fee85_3_1162"/>
          <p:cNvSpPr txBox="1"/>
          <p:nvPr/>
        </p:nvSpPr>
        <p:spPr>
          <a:xfrm>
            <a:off x="675425" y="873475"/>
            <a:ext cx="7154400" cy="338700"/>
          </a:xfrm>
          <a:prstGeom prst="rect">
            <a:avLst/>
          </a:prstGeom>
          <a:noFill/>
          <a:ln>
            <a:noFill/>
          </a:ln>
        </p:spPr>
        <p:txBody>
          <a:bodyPr spcFirstLastPara="1" wrap="square" lIns="0" tIns="0" rIns="0" bIns="0" anchor="t" anchorCtr="0">
            <a:noAutofit/>
          </a:bodyPr>
          <a:lstStyle/>
          <a:p>
            <a:pPr marL="457200" marR="0" lvl="0" indent="-304800" algn="l" rtl="0">
              <a:lnSpc>
                <a:spcPct val="100000"/>
              </a:lnSpc>
              <a:spcBef>
                <a:spcPts val="0"/>
              </a:spcBef>
              <a:spcAft>
                <a:spcPts val="0"/>
              </a:spcAft>
              <a:buClr>
                <a:schemeClr val="dk1"/>
              </a:buClr>
              <a:buSzPts val="1200"/>
              <a:buFont typeface="Arial"/>
              <a:buChar char="●"/>
            </a:pPr>
            <a:r>
              <a:rPr lang="en-US" b="0" i="0" u="none" strike="noStrike" cap="none" dirty="0">
                <a:solidFill>
                  <a:schemeClr val="dk1"/>
                </a:solidFill>
                <a:latin typeface="Arial"/>
                <a:ea typeface="Arial"/>
                <a:cs typeface="Arial"/>
                <a:sym typeface="Arial"/>
              </a:rPr>
              <a:t>The number of conflict-related deaths and incidents has fallen dramatically since the US troop withdrawal in August 2021.</a:t>
            </a:r>
            <a:endParaRPr b="0" i="0" u="none" strike="noStrike" cap="none" dirty="0">
              <a:solidFill>
                <a:schemeClr val="dk1"/>
              </a:solidFill>
              <a:latin typeface="Arial"/>
              <a:ea typeface="Arial"/>
              <a:cs typeface="Arial"/>
              <a:sym typeface="Arial"/>
            </a:endParaRPr>
          </a:p>
        </p:txBody>
      </p:sp>
      <p:sp>
        <p:nvSpPr>
          <p:cNvPr id="1350" name="Google Shape;1350;g253ae4fee85_3_1162"/>
          <p:cNvSpPr txBox="1"/>
          <p:nvPr/>
        </p:nvSpPr>
        <p:spPr>
          <a:xfrm>
            <a:off x="516125" y="300925"/>
            <a:ext cx="73548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Afghanistan</a:t>
            </a:r>
            <a:endParaRPr sz="20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44"/>
                                        </p:tgtEl>
                                        <p:attrNameLst>
                                          <p:attrName>style.visibility</p:attrName>
                                        </p:attrNameLst>
                                      </p:cBhvr>
                                      <p:to>
                                        <p:strVal val="visible"/>
                                      </p:to>
                                    </p:set>
                                    <p:animEffect transition="in" filter="wipe(down)">
                                      <p:cBhvr>
                                        <p:cTn id="7" dur="2000"/>
                                        <p:tgtEl>
                                          <p:spTgt spid="1344"/>
                                        </p:tgtEl>
                                      </p:cBhvr>
                                    </p:animEffect>
                                  </p:childTnLst>
                                </p:cTn>
                              </p:par>
                              <p:par>
                                <p:cTn id="8" presetID="22" presetClass="entr" presetSubtype="8" fill="hold" nodeType="withEffect">
                                  <p:stCondLst>
                                    <p:cond delay="0"/>
                                  </p:stCondLst>
                                  <p:childTnLst>
                                    <p:set>
                                      <p:cBhvr>
                                        <p:cTn id="9" dur="1" fill="hold">
                                          <p:stCondLst>
                                            <p:cond delay="0"/>
                                          </p:stCondLst>
                                        </p:cTn>
                                        <p:tgtEl>
                                          <p:spTgt spid="1341"/>
                                        </p:tgtEl>
                                        <p:attrNameLst>
                                          <p:attrName>style.visibility</p:attrName>
                                        </p:attrNameLst>
                                      </p:cBhvr>
                                      <p:to>
                                        <p:strVal val="visible"/>
                                      </p:to>
                                    </p:set>
                                    <p:animEffect transition="in" filter="wipe(left)">
                                      <p:cBhvr>
                                        <p:cTn id="10" dur="2000"/>
                                        <p:tgtEl>
                                          <p:spTgt spid="1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sp>
        <p:nvSpPr>
          <p:cNvPr id="1373" name="Google Shape;1373;p49"/>
          <p:cNvSpPr txBox="1"/>
          <p:nvPr/>
        </p:nvSpPr>
        <p:spPr>
          <a:xfrm>
            <a:off x="187054" y="175165"/>
            <a:ext cx="3567099" cy="27531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700"/>
              <a:buFont typeface="Arial"/>
              <a:buNone/>
            </a:pPr>
            <a:r>
              <a:rPr lang="en-US" sz="2000" b="1" i="0" u="none" strike="noStrike" cap="none">
                <a:solidFill>
                  <a:srgbClr val="FFFFFF"/>
                </a:solidFill>
                <a:latin typeface="Arial"/>
                <a:ea typeface="Arial"/>
                <a:cs typeface="Arial"/>
                <a:sym typeface="Arial"/>
              </a:rPr>
              <a:t>Get involved with IEP</a:t>
            </a:r>
            <a:endParaRPr sz="2000" b="1" i="0" u="none" strike="noStrike" cap="none">
              <a:solidFill>
                <a:srgbClr val="FFFFFF"/>
              </a:solidFill>
              <a:latin typeface="Arial"/>
              <a:ea typeface="Arial"/>
              <a:cs typeface="Arial"/>
              <a:sym typeface="Arial"/>
            </a:endParaRPr>
          </a:p>
        </p:txBody>
      </p:sp>
      <p:sp>
        <p:nvSpPr>
          <p:cNvPr id="1374" name="Google Shape;1374;p49"/>
          <p:cNvSpPr txBox="1"/>
          <p:nvPr/>
        </p:nvSpPr>
        <p:spPr>
          <a:xfrm>
            <a:off x="658860" y="2224020"/>
            <a:ext cx="1302498" cy="219233"/>
          </a:xfrm>
          <a:prstGeom prst="rect">
            <a:avLst/>
          </a:prstGeom>
          <a:noFill/>
          <a:ln>
            <a:noFill/>
          </a:ln>
        </p:spPr>
        <p:txBody>
          <a:bodyPr spcFirstLastPara="1" wrap="square" lIns="34275" tIns="17125" rIns="34275" bIns="17125" anchor="t" anchorCtr="0">
            <a:noAutofit/>
          </a:bodyPr>
          <a:lstStyle/>
          <a:p>
            <a:pPr marL="0" marR="0" lvl="0" indent="0" algn="ctr" rtl="0">
              <a:lnSpc>
                <a:spcPct val="100000"/>
              </a:lnSpc>
              <a:spcBef>
                <a:spcPts val="0"/>
              </a:spcBef>
              <a:spcAft>
                <a:spcPts val="0"/>
              </a:spcAft>
              <a:buClr>
                <a:srgbClr val="44546A"/>
              </a:buClr>
              <a:buSzPts val="300"/>
              <a:buFont typeface="Arial"/>
              <a:buNone/>
            </a:pPr>
            <a:r>
              <a:rPr lang="en-US" sz="1199" b="0" i="0" u="none" strike="noStrike" cap="none">
                <a:solidFill>
                  <a:srgbClr val="FFFFFF"/>
                </a:solidFill>
                <a:latin typeface="Arial"/>
                <a:ea typeface="Arial"/>
                <a:cs typeface="Arial"/>
                <a:sym typeface="Arial"/>
              </a:rPr>
              <a:t>Ambassador Program</a:t>
            </a:r>
            <a:endParaRPr sz="500" b="0" i="0" u="none" strike="noStrike" cap="none">
              <a:solidFill>
                <a:srgbClr val="FFFFFF"/>
              </a:solidFill>
              <a:latin typeface="Arial"/>
              <a:ea typeface="Arial"/>
              <a:cs typeface="Arial"/>
              <a:sym typeface="Arial"/>
            </a:endParaRPr>
          </a:p>
        </p:txBody>
      </p:sp>
      <p:sp>
        <p:nvSpPr>
          <p:cNvPr id="1375" name="Google Shape;1375;p49"/>
          <p:cNvSpPr txBox="1"/>
          <p:nvPr/>
        </p:nvSpPr>
        <p:spPr>
          <a:xfrm>
            <a:off x="1926691" y="2224020"/>
            <a:ext cx="1335788" cy="219233"/>
          </a:xfrm>
          <a:prstGeom prst="rect">
            <a:avLst/>
          </a:prstGeom>
          <a:noFill/>
          <a:ln>
            <a:noFill/>
          </a:ln>
        </p:spPr>
        <p:txBody>
          <a:bodyPr spcFirstLastPara="1" wrap="square" lIns="34275" tIns="17125" rIns="34275" bIns="17125" anchor="t" anchorCtr="0">
            <a:noAutofit/>
          </a:bodyPr>
          <a:lstStyle/>
          <a:p>
            <a:pPr marL="0" marR="0" lvl="0" indent="0" algn="ctr" rtl="0">
              <a:lnSpc>
                <a:spcPct val="100000"/>
              </a:lnSpc>
              <a:spcBef>
                <a:spcPts val="0"/>
              </a:spcBef>
              <a:spcAft>
                <a:spcPts val="0"/>
              </a:spcAft>
              <a:buClr>
                <a:srgbClr val="44546A"/>
              </a:buClr>
              <a:buSzPts val="300"/>
              <a:buFont typeface="Arial"/>
              <a:buNone/>
            </a:pPr>
            <a:r>
              <a:rPr lang="en-US" sz="1199" b="0" i="0" u="none" strike="noStrike" cap="none">
                <a:solidFill>
                  <a:srgbClr val="FFFFFF"/>
                </a:solidFill>
                <a:latin typeface="Arial"/>
                <a:ea typeface="Arial"/>
                <a:cs typeface="Arial"/>
                <a:sym typeface="Arial"/>
              </a:rPr>
              <a:t>Positive Peace Workshops</a:t>
            </a:r>
            <a:endParaRPr sz="500" b="0" i="0" u="none" strike="noStrike" cap="none">
              <a:solidFill>
                <a:srgbClr val="FFFFFF"/>
              </a:solidFill>
              <a:latin typeface="Arial"/>
              <a:ea typeface="Arial"/>
              <a:cs typeface="Arial"/>
              <a:sym typeface="Arial"/>
            </a:endParaRPr>
          </a:p>
        </p:txBody>
      </p:sp>
      <p:sp>
        <p:nvSpPr>
          <p:cNvPr id="1376" name="Google Shape;1376;p49"/>
          <p:cNvSpPr txBox="1"/>
          <p:nvPr/>
        </p:nvSpPr>
        <p:spPr>
          <a:xfrm>
            <a:off x="658858" y="4000322"/>
            <a:ext cx="1335788" cy="219233"/>
          </a:xfrm>
          <a:prstGeom prst="rect">
            <a:avLst/>
          </a:prstGeom>
          <a:noFill/>
          <a:ln>
            <a:noFill/>
          </a:ln>
        </p:spPr>
        <p:txBody>
          <a:bodyPr spcFirstLastPara="1" wrap="square" lIns="34275" tIns="17125" rIns="34275" bIns="17125" anchor="t" anchorCtr="0">
            <a:noAutofit/>
          </a:bodyPr>
          <a:lstStyle/>
          <a:p>
            <a:pPr marL="0" marR="0" lvl="0" indent="0" algn="ctr" rtl="0">
              <a:lnSpc>
                <a:spcPct val="100000"/>
              </a:lnSpc>
              <a:spcBef>
                <a:spcPts val="0"/>
              </a:spcBef>
              <a:spcAft>
                <a:spcPts val="0"/>
              </a:spcAft>
              <a:buClr>
                <a:srgbClr val="44546A"/>
              </a:buClr>
              <a:buSzPts val="300"/>
              <a:buFont typeface="Arial"/>
              <a:buNone/>
            </a:pPr>
            <a:r>
              <a:rPr lang="en-US" sz="1199" b="0" i="0" u="none" strike="noStrike" cap="none">
                <a:solidFill>
                  <a:srgbClr val="FFFFFF"/>
                </a:solidFill>
                <a:latin typeface="Arial"/>
                <a:ea typeface="Arial"/>
                <a:cs typeface="Arial"/>
                <a:sym typeface="Arial"/>
              </a:rPr>
              <a:t>Strategic Partnerships</a:t>
            </a:r>
            <a:endParaRPr sz="500" b="0" i="0" u="none" strike="noStrike" cap="none">
              <a:solidFill>
                <a:srgbClr val="FFFFFF"/>
              </a:solidFill>
              <a:latin typeface="Arial"/>
              <a:ea typeface="Arial"/>
              <a:cs typeface="Arial"/>
              <a:sym typeface="Arial"/>
            </a:endParaRPr>
          </a:p>
        </p:txBody>
      </p:sp>
      <p:sp>
        <p:nvSpPr>
          <p:cNvPr id="1377" name="Google Shape;1377;p49"/>
          <p:cNvSpPr txBox="1"/>
          <p:nvPr/>
        </p:nvSpPr>
        <p:spPr>
          <a:xfrm>
            <a:off x="1946560" y="4000322"/>
            <a:ext cx="1335788" cy="219233"/>
          </a:xfrm>
          <a:prstGeom prst="rect">
            <a:avLst/>
          </a:prstGeom>
          <a:noFill/>
          <a:ln>
            <a:noFill/>
          </a:ln>
        </p:spPr>
        <p:txBody>
          <a:bodyPr spcFirstLastPara="1" wrap="square" lIns="34275" tIns="17125" rIns="34275" bIns="17125" anchor="t" anchorCtr="0">
            <a:noAutofit/>
          </a:bodyPr>
          <a:lstStyle/>
          <a:p>
            <a:pPr marL="0" marR="0" lvl="0" indent="0" algn="ctr" rtl="0">
              <a:lnSpc>
                <a:spcPct val="100000"/>
              </a:lnSpc>
              <a:spcBef>
                <a:spcPts val="0"/>
              </a:spcBef>
              <a:spcAft>
                <a:spcPts val="0"/>
              </a:spcAft>
              <a:buClr>
                <a:srgbClr val="44546A"/>
              </a:buClr>
              <a:buSzPts val="300"/>
              <a:buFont typeface="Arial"/>
              <a:buNone/>
            </a:pPr>
            <a:r>
              <a:rPr lang="en-US" sz="1199" b="0" i="0" u="none" strike="noStrike" cap="none">
                <a:solidFill>
                  <a:srgbClr val="FFFFFF"/>
                </a:solidFill>
                <a:latin typeface="Arial"/>
                <a:ea typeface="Arial"/>
                <a:cs typeface="Arial"/>
                <a:sym typeface="Arial"/>
              </a:rPr>
              <a:t>IEP Peace Academy</a:t>
            </a:r>
            <a:endParaRPr sz="500" b="0" i="0" u="none" strike="noStrike" cap="none">
              <a:solidFill>
                <a:srgbClr val="FFFFFF"/>
              </a:solidFill>
              <a:latin typeface="Arial"/>
              <a:ea typeface="Arial"/>
              <a:cs typeface="Arial"/>
              <a:sym typeface="Arial"/>
            </a:endParaRPr>
          </a:p>
        </p:txBody>
      </p:sp>
      <p:sp>
        <p:nvSpPr>
          <p:cNvPr id="1378" name="Google Shape;1378;p49"/>
          <p:cNvSpPr/>
          <p:nvPr/>
        </p:nvSpPr>
        <p:spPr>
          <a:xfrm>
            <a:off x="1219960" y="1357751"/>
            <a:ext cx="318202" cy="352091"/>
          </a:xfrm>
          <a:custGeom>
            <a:avLst/>
            <a:gdLst/>
            <a:ahLst/>
            <a:cxnLst/>
            <a:rect l="l" t="t" r="r" b="b"/>
            <a:pathLst>
              <a:path w="120000" h="120000" extrusionOk="0">
                <a:moveTo>
                  <a:pt x="109750" y="33388"/>
                </a:moveTo>
                <a:lnTo>
                  <a:pt x="103500" y="39644"/>
                </a:lnTo>
                <a:lnTo>
                  <a:pt x="80361" y="16500"/>
                </a:lnTo>
                <a:lnTo>
                  <a:pt x="86611" y="10250"/>
                </a:lnTo>
                <a:cubicBezTo>
                  <a:pt x="86611" y="10250"/>
                  <a:pt x="91061" y="5455"/>
                  <a:pt x="98183" y="5455"/>
                </a:cubicBezTo>
                <a:cubicBezTo>
                  <a:pt x="107222" y="5455"/>
                  <a:pt x="114544" y="12777"/>
                  <a:pt x="114544" y="21816"/>
                </a:cubicBezTo>
                <a:cubicBezTo>
                  <a:pt x="114544" y="26338"/>
                  <a:pt x="112711" y="30427"/>
                  <a:pt x="109750" y="33388"/>
                </a:cubicBezTo>
                <a:moveTo>
                  <a:pt x="40911" y="102233"/>
                </a:moveTo>
                <a:lnTo>
                  <a:pt x="40911" y="81816"/>
                </a:lnTo>
                <a:cubicBezTo>
                  <a:pt x="40911" y="80311"/>
                  <a:pt x="39688" y="79088"/>
                  <a:pt x="38183" y="79088"/>
                </a:cubicBezTo>
                <a:lnTo>
                  <a:pt x="17766" y="79088"/>
                </a:lnTo>
                <a:lnTo>
                  <a:pt x="76500" y="20361"/>
                </a:lnTo>
                <a:lnTo>
                  <a:pt x="99638" y="43500"/>
                </a:lnTo>
                <a:cubicBezTo>
                  <a:pt x="99638" y="43500"/>
                  <a:pt x="40911" y="102233"/>
                  <a:pt x="40911" y="102233"/>
                </a:cubicBezTo>
                <a:close/>
                <a:moveTo>
                  <a:pt x="35455" y="105788"/>
                </a:moveTo>
                <a:lnTo>
                  <a:pt x="16361" y="110250"/>
                </a:lnTo>
                <a:lnTo>
                  <a:pt x="16361" y="103638"/>
                </a:lnTo>
                <a:lnTo>
                  <a:pt x="9750" y="103638"/>
                </a:lnTo>
                <a:lnTo>
                  <a:pt x="14211" y="84544"/>
                </a:lnTo>
                <a:lnTo>
                  <a:pt x="35455" y="84544"/>
                </a:lnTo>
                <a:cubicBezTo>
                  <a:pt x="35455" y="84544"/>
                  <a:pt x="35455" y="105788"/>
                  <a:pt x="35455" y="105788"/>
                </a:cubicBezTo>
                <a:close/>
                <a:moveTo>
                  <a:pt x="98183" y="0"/>
                </a:moveTo>
                <a:cubicBezTo>
                  <a:pt x="92155" y="0"/>
                  <a:pt x="86700" y="2438"/>
                  <a:pt x="82755" y="6394"/>
                </a:cubicBezTo>
                <a:lnTo>
                  <a:pt x="9116" y="80027"/>
                </a:lnTo>
                <a:lnTo>
                  <a:pt x="0" y="120000"/>
                </a:lnTo>
                <a:lnTo>
                  <a:pt x="39972" y="110883"/>
                </a:lnTo>
                <a:lnTo>
                  <a:pt x="113605" y="37244"/>
                </a:lnTo>
                <a:cubicBezTo>
                  <a:pt x="117555" y="33300"/>
                  <a:pt x="120000" y="27844"/>
                  <a:pt x="120000" y="21816"/>
                </a:cubicBezTo>
                <a:cubicBezTo>
                  <a:pt x="120000" y="9766"/>
                  <a:pt x="110233" y="0"/>
                  <a:pt x="98183" y="0"/>
                </a:cubicBezTo>
              </a:path>
            </a:pathLst>
          </a:custGeom>
          <a:solidFill>
            <a:srgbClr val="FFFFFF"/>
          </a:solidFill>
          <a:ln w="9525" cap="flat" cmpd="sng">
            <a:solidFill>
              <a:srgbClr val="FFFFFF"/>
            </a:solidFill>
            <a:prstDash val="solid"/>
            <a:round/>
            <a:headEnd type="none" w="sm" len="sm"/>
            <a:tailEnd type="none" w="sm" len="sm"/>
          </a:ln>
        </p:spPr>
        <p:txBody>
          <a:bodyPr spcFirstLastPara="1" wrap="square" lIns="38050" tIns="38050" rIns="38050" bIns="38050" anchor="ctr" anchorCtr="0">
            <a:noAutofit/>
          </a:bodyPr>
          <a:lstStyle/>
          <a:p>
            <a:pPr marL="0" marR="0" lvl="0" indent="0" algn="l" rtl="0">
              <a:lnSpc>
                <a:spcPct val="100000"/>
              </a:lnSpc>
              <a:spcBef>
                <a:spcPts val="0"/>
              </a:spcBef>
              <a:spcAft>
                <a:spcPts val="0"/>
              </a:spcAft>
              <a:buClr>
                <a:srgbClr val="000000"/>
              </a:buClr>
              <a:buSzPts val="2999"/>
              <a:buFont typeface="Calibri"/>
              <a:buNone/>
            </a:pPr>
            <a:endParaRPr sz="2998" b="0" i="0" u="none" strike="noStrike" cap="none">
              <a:solidFill>
                <a:srgbClr val="FFFFFF"/>
              </a:solidFill>
              <a:latin typeface="Arial"/>
              <a:ea typeface="Arial"/>
              <a:cs typeface="Arial"/>
              <a:sym typeface="Arial"/>
            </a:endParaRPr>
          </a:p>
        </p:txBody>
      </p:sp>
      <p:sp>
        <p:nvSpPr>
          <p:cNvPr id="1379" name="Google Shape;1379;p49"/>
          <p:cNvSpPr/>
          <p:nvPr/>
        </p:nvSpPr>
        <p:spPr>
          <a:xfrm>
            <a:off x="3579001" y="2119518"/>
            <a:ext cx="354191" cy="750668"/>
          </a:xfrm>
          <a:custGeom>
            <a:avLst/>
            <a:gdLst/>
            <a:ahLst/>
            <a:cxnLst/>
            <a:rect l="l" t="t" r="r" b="b"/>
            <a:pathLst>
              <a:path w="120000" h="120000" extrusionOk="0">
                <a:moveTo>
                  <a:pt x="10000" y="110900"/>
                </a:moveTo>
                <a:lnTo>
                  <a:pt x="10000" y="9100"/>
                </a:lnTo>
                <a:lnTo>
                  <a:pt x="107761" y="60000"/>
                </a:lnTo>
                <a:cubicBezTo>
                  <a:pt x="107761" y="60000"/>
                  <a:pt x="10000" y="110900"/>
                  <a:pt x="10000" y="110900"/>
                </a:cubicBezTo>
                <a:close/>
                <a:moveTo>
                  <a:pt x="120000" y="60000"/>
                </a:moveTo>
                <a:cubicBezTo>
                  <a:pt x="120000" y="59222"/>
                  <a:pt x="119394" y="58533"/>
                  <a:pt x="118433" y="58033"/>
                </a:cubicBezTo>
                <a:lnTo>
                  <a:pt x="118450" y="58027"/>
                </a:lnTo>
                <a:lnTo>
                  <a:pt x="8450" y="755"/>
                </a:lnTo>
                <a:lnTo>
                  <a:pt x="8438" y="761"/>
                </a:lnTo>
                <a:cubicBezTo>
                  <a:pt x="7538" y="294"/>
                  <a:pt x="6338" y="0"/>
                  <a:pt x="5000" y="0"/>
                </a:cubicBezTo>
                <a:cubicBezTo>
                  <a:pt x="2238" y="0"/>
                  <a:pt x="0" y="1222"/>
                  <a:pt x="0" y="2727"/>
                </a:cubicBezTo>
                <a:lnTo>
                  <a:pt x="0" y="117272"/>
                </a:lnTo>
                <a:cubicBezTo>
                  <a:pt x="0" y="118777"/>
                  <a:pt x="2238" y="120000"/>
                  <a:pt x="5000" y="120000"/>
                </a:cubicBezTo>
                <a:cubicBezTo>
                  <a:pt x="6338" y="120000"/>
                  <a:pt x="7538" y="119705"/>
                  <a:pt x="8438" y="119238"/>
                </a:cubicBezTo>
                <a:lnTo>
                  <a:pt x="8450" y="119250"/>
                </a:lnTo>
                <a:lnTo>
                  <a:pt x="118450" y="61972"/>
                </a:lnTo>
                <a:lnTo>
                  <a:pt x="118433" y="61966"/>
                </a:lnTo>
                <a:cubicBezTo>
                  <a:pt x="119394" y="61472"/>
                  <a:pt x="120000" y="60777"/>
                  <a:pt x="120000" y="60000"/>
                </a:cubicBezTo>
              </a:path>
            </a:pathLst>
          </a:custGeom>
          <a:solidFill>
            <a:srgbClr val="7F7F7F"/>
          </a:solidFill>
          <a:ln w="9525" cap="flat" cmpd="sng">
            <a:solidFill>
              <a:srgbClr val="7F7F7F"/>
            </a:solidFill>
            <a:prstDash val="solid"/>
            <a:round/>
            <a:headEnd type="none" w="sm" len="sm"/>
            <a:tailEnd type="none" w="sm" len="sm"/>
          </a:ln>
        </p:spPr>
        <p:txBody>
          <a:bodyPr spcFirstLastPara="1" wrap="square" lIns="38050" tIns="38050" rIns="38050" bIns="38050" anchor="ctr" anchorCtr="0">
            <a:noAutofit/>
          </a:bodyPr>
          <a:lstStyle/>
          <a:p>
            <a:pPr marL="0" marR="0" lvl="0" indent="0" algn="l" rtl="0">
              <a:lnSpc>
                <a:spcPct val="100000"/>
              </a:lnSpc>
              <a:spcBef>
                <a:spcPts val="0"/>
              </a:spcBef>
              <a:spcAft>
                <a:spcPts val="0"/>
              </a:spcAft>
              <a:buClr>
                <a:srgbClr val="000000"/>
              </a:buClr>
              <a:buSzPts val="2999"/>
              <a:buFont typeface="Calibri"/>
              <a:buNone/>
            </a:pPr>
            <a:endParaRPr sz="2998" b="0" i="0" u="none" strike="noStrike" cap="none">
              <a:solidFill>
                <a:srgbClr val="FFFFFF"/>
              </a:solidFill>
              <a:latin typeface="Arial"/>
              <a:ea typeface="Arial"/>
              <a:cs typeface="Arial"/>
              <a:sym typeface="Arial"/>
            </a:endParaRPr>
          </a:p>
        </p:txBody>
      </p:sp>
      <p:pic>
        <p:nvPicPr>
          <p:cNvPr id="1380" name="Google Shape;1380;p49"/>
          <p:cNvPicPr preferRelativeResize="0"/>
          <p:nvPr/>
        </p:nvPicPr>
        <p:blipFill rotWithShape="1">
          <a:blip r:embed="rId3">
            <a:alphaModFix/>
          </a:blip>
          <a:srcRect/>
          <a:stretch/>
        </p:blipFill>
        <p:spPr>
          <a:xfrm>
            <a:off x="700891" y="837044"/>
            <a:ext cx="1138784" cy="1271393"/>
          </a:xfrm>
          <a:prstGeom prst="rect">
            <a:avLst/>
          </a:prstGeom>
          <a:noFill/>
          <a:ln>
            <a:noFill/>
          </a:ln>
        </p:spPr>
      </p:pic>
      <p:pic>
        <p:nvPicPr>
          <p:cNvPr id="1381" name="Google Shape;1381;p49"/>
          <p:cNvPicPr preferRelativeResize="0"/>
          <p:nvPr/>
        </p:nvPicPr>
        <p:blipFill rotWithShape="1">
          <a:blip r:embed="rId4">
            <a:alphaModFix/>
          </a:blip>
          <a:srcRect/>
          <a:stretch/>
        </p:blipFill>
        <p:spPr>
          <a:xfrm>
            <a:off x="2042438" y="831108"/>
            <a:ext cx="1191198" cy="1329911"/>
          </a:xfrm>
          <a:prstGeom prst="rect">
            <a:avLst/>
          </a:prstGeom>
          <a:noFill/>
          <a:ln>
            <a:noFill/>
          </a:ln>
        </p:spPr>
      </p:pic>
      <p:pic>
        <p:nvPicPr>
          <p:cNvPr id="1382" name="Google Shape;1382;p49"/>
          <p:cNvPicPr preferRelativeResize="0"/>
          <p:nvPr/>
        </p:nvPicPr>
        <p:blipFill rotWithShape="1">
          <a:blip r:embed="rId5">
            <a:alphaModFix/>
          </a:blip>
          <a:srcRect/>
          <a:stretch/>
        </p:blipFill>
        <p:spPr>
          <a:xfrm>
            <a:off x="747255" y="2688319"/>
            <a:ext cx="1125708" cy="1256795"/>
          </a:xfrm>
          <a:prstGeom prst="rect">
            <a:avLst/>
          </a:prstGeom>
          <a:noFill/>
          <a:ln>
            <a:noFill/>
          </a:ln>
        </p:spPr>
      </p:pic>
      <p:pic>
        <p:nvPicPr>
          <p:cNvPr id="1383" name="Google Shape;1383;p49"/>
          <p:cNvPicPr preferRelativeResize="0"/>
          <p:nvPr/>
        </p:nvPicPr>
        <p:blipFill rotWithShape="1">
          <a:blip r:embed="rId6">
            <a:alphaModFix/>
          </a:blip>
          <a:srcRect/>
          <a:stretch/>
        </p:blipFill>
        <p:spPr>
          <a:xfrm>
            <a:off x="2106818" y="2680155"/>
            <a:ext cx="1145874" cy="1279310"/>
          </a:xfrm>
          <a:prstGeom prst="rect">
            <a:avLst/>
          </a:prstGeom>
          <a:noFill/>
          <a:ln>
            <a:noFill/>
          </a:ln>
        </p:spPr>
      </p:pic>
      <p:grpSp>
        <p:nvGrpSpPr>
          <p:cNvPr id="1384" name="Google Shape;1384;p49"/>
          <p:cNvGrpSpPr/>
          <p:nvPr/>
        </p:nvGrpSpPr>
        <p:grpSpPr>
          <a:xfrm>
            <a:off x="4005721" y="496143"/>
            <a:ext cx="2469753" cy="1285226"/>
            <a:chOff x="4005721" y="496143"/>
            <a:chExt cx="2469753" cy="1285226"/>
          </a:xfrm>
        </p:grpSpPr>
        <p:cxnSp>
          <p:nvCxnSpPr>
            <p:cNvPr id="1385" name="Google Shape;1385;p49"/>
            <p:cNvCxnSpPr/>
            <p:nvPr/>
          </p:nvCxnSpPr>
          <p:spPr>
            <a:xfrm rot="10800000">
              <a:off x="4691297" y="912838"/>
              <a:ext cx="224135" cy="868531"/>
            </a:xfrm>
            <a:prstGeom prst="straightConnector1">
              <a:avLst/>
            </a:prstGeom>
            <a:noFill/>
            <a:ln w="9525" cap="flat" cmpd="sng">
              <a:solidFill>
                <a:schemeClr val="lt1"/>
              </a:solidFill>
              <a:prstDash val="solid"/>
              <a:miter lim="800000"/>
              <a:headEnd type="none" w="sm" len="sm"/>
              <a:tailEnd type="triangle" w="med" len="med"/>
            </a:ln>
          </p:spPr>
        </p:cxnSp>
        <p:grpSp>
          <p:nvGrpSpPr>
            <p:cNvPr id="1386" name="Google Shape;1386;p49"/>
            <p:cNvGrpSpPr/>
            <p:nvPr/>
          </p:nvGrpSpPr>
          <p:grpSpPr>
            <a:xfrm>
              <a:off x="4005721" y="496143"/>
              <a:ext cx="2469753" cy="253771"/>
              <a:chOff x="805019" y="2971117"/>
              <a:chExt cx="2470515" cy="253849"/>
            </a:xfrm>
          </p:grpSpPr>
          <p:sp>
            <p:nvSpPr>
              <p:cNvPr id="1387" name="Google Shape;1387;p49"/>
              <p:cNvSpPr txBox="1"/>
              <p:nvPr/>
            </p:nvSpPr>
            <p:spPr>
              <a:xfrm>
                <a:off x="1030610" y="2971117"/>
                <a:ext cx="2244924" cy="253849"/>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FFFFFF"/>
                  </a:buClr>
                  <a:buSzPts val="1199"/>
                  <a:buFont typeface="Arial"/>
                  <a:buNone/>
                </a:pPr>
                <a:r>
                  <a:rPr lang="en-US" sz="1199" b="0" i="0" u="none" strike="noStrike" cap="none">
                    <a:solidFill>
                      <a:srgbClr val="FFFFFF"/>
                    </a:solidFill>
                    <a:latin typeface="Arial"/>
                    <a:ea typeface="Arial"/>
                    <a:cs typeface="Arial"/>
                    <a:sym typeface="Arial"/>
                  </a:rPr>
                  <a:t>@GlobPeaceIndex</a:t>
                </a:r>
                <a:endParaRPr sz="1199" b="0" i="0" u="none" strike="noStrike" cap="none">
                  <a:solidFill>
                    <a:srgbClr val="FFFFFF"/>
                  </a:solidFill>
                  <a:latin typeface="Arial"/>
                  <a:ea typeface="Arial"/>
                  <a:cs typeface="Arial"/>
                  <a:sym typeface="Arial"/>
                </a:endParaRPr>
              </a:p>
            </p:txBody>
          </p:sp>
          <p:sp>
            <p:nvSpPr>
              <p:cNvPr id="1388" name="Google Shape;1388;p49"/>
              <p:cNvSpPr/>
              <p:nvPr/>
            </p:nvSpPr>
            <p:spPr>
              <a:xfrm>
                <a:off x="805019" y="3031513"/>
                <a:ext cx="183404" cy="145975"/>
              </a:xfrm>
              <a:custGeom>
                <a:avLst/>
                <a:gdLst/>
                <a:ahLst/>
                <a:cxnLst/>
                <a:rect l="l" t="t" r="r" b="b"/>
                <a:pathLst>
                  <a:path w="427" h="346" extrusionOk="0">
                    <a:moveTo>
                      <a:pt x="426" y="41"/>
                    </a:moveTo>
                    <a:cubicBezTo>
                      <a:pt x="411" y="48"/>
                      <a:pt x="394" y="52"/>
                      <a:pt x="376" y="54"/>
                    </a:cubicBezTo>
                    <a:cubicBezTo>
                      <a:pt x="394" y="44"/>
                      <a:pt x="408" y="27"/>
                      <a:pt x="414" y="6"/>
                    </a:cubicBezTo>
                    <a:cubicBezTo>
                      <a:pt x="398" y="16"/>
                      <a:pt x="379" y="23"/>
                      <a:pt x="359" y="27"/>
                    </a:cubicBezTo>
                    <a:cubicBezTo>
                      <a:pt x="343" y="10"/>
                      <a:pt x="320" y="0"/>
                      <a:pt x="295" y="0"/>
                    </a:cubicBezTo>
                    <a:cubicBezTo>
                      <a:pt x="247" y="0"/>
                      <a:pt x="208" y="39"/>
                      <a:pt x="208" y="87"/>
                    </a:cubicBezTo>
                    <a:cubicBezTo>
                      <a:pt x="208" y="94"/>
                      <a:pt x="209" y="101"/>
                      <a:pt x="210" y="107"/>
                    </a:cubicBezTo>
                    <a:cubicBezTo>
                      <a:pt x="137" y="103"/>
                      <a:pt x="73" y="69"/>
                      <a:pt x="30" y="16"/>
                    </a:cubicBezTo>
                    <a:cubicBezTo>
                      <a:pt x="23" y="29"/>
                      <a:pt x="18" y="44"/>
                      <a:pt x="18" y="59"/>
                    </a:cubicBezTo>
                    <a:cubicBezTo>
                      <a:pt x="18" y="90"/>
                      <a:pt x="34" y="117"/>
                      <a:pt x="57" y="132"/>
                    </a:cubicBezTo>
                    <a:cubicBezTo>
                      <a:pt x="43" y="132"/>
                      <a:pt x="29" y="127"/>
                      <a:pt x="18" y="121"/>
                    </a:cubicBezTo>
                    <a:cubicBezTo>
                      <a:pt x="18" y="122"/>
                      <a:pt x="18" y="122"/>
                      <a:pt x="18" y="122"/>
                    </a:cubicBezTo>
                    <a:cubicBezTo>
                      <a:pt x="18" y="165"/>
                      <a:pt x="48" y="200"/>
                      <a:pt x="88" y="208"/>
                    </a:cubicBezTo>
                    <a:cubicBezTo>
                      <a:pt x="81" y="210"/>
                      <a:pt x="73" y="211"/>
                      <a:pt x="65" y="211"/>
                    </a:cubicBezTo>
                    <a:cubicBezTo>
                      <a:pt x="59" y="211"/>
                      <a:pt x="54" y="211"/>
                      <a:pt x="48" y="209"/>
                    </a:cubicBezTo>
                    <a:cubicBezTo>
                      <a:pt x="60" y="244"/>
                      <a:pt x="92" y="269"/>
                      <a:pt x="130" y="270"/>
                    </a:cubicBezTo>
                    <a:cubicBezTo>
                      <a:pt x="100" y="293"/>
                      <a:pt x="62" y="307"/>
                      <a:pt x="21" y="307"/>
                    </a:cubicBezTo>
                    <a:cubicBezTo>
                      <a:pt x="14" y="307"/>
                      <a:pt x="8" y="307"/>
                      <a:pt x="0" y="306"/>
                    </a:cubicBezTo>
                    <a:cubicBezTo>
                      <a:pt x="39" y="331"/>
                      <a:pt x="85" y="345"/>
                      <a:pt x="134" y="345"/>
                    </a:cubicBezTo>
                    <a:cubicBezTo>
                      <a:pt x="294" y="345"/>
                      <a:pt x="382" y="212"/>
                      <a:pt x="382" y="97"/>
                    </a:cubicBezTo>
                    <a:cubicBezTo>
                      <a:pt x="382" y="93"/>
                      <a:pt x="382" y="89"/>
                      <a:pt x="382" y="85"/>
                    </a:cubicBezTo>
                    <a:cubicBezTo>
                      <a:pt x="400" y="74"/>
                      <a:pt x="414" y="58"/>
                      <a:pt x="426" y="41"/>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99"/>
                  <a:buFont typeface="Calibri"/>
                  <a:buNone/>
                </a:pPr>
                <a:endParaRPr sz="1799" b="0" i="0" u="none" strike="noStrike" cap="none">
                  <a:solidFill>
                    <a:srgbClr val="FFFFFF"/>
                  </a:solidFill>
                  <a:latin typeface="Arial"/>
                  <a:ea typeface="Arial"/>
                  <a:cs typeface="Arial"/>
                  <a:sym typeface="Arial"/>
                </a:endParaRPr>
              </a:p>
            </p:txBody>
          </p:sp>
        </p:grpSp>
      </p:grpSp>
      <p:grpSp>
        <p:nvGrpSpPr>
          <p:cNvPr id="1389" name="Google Shape;1389;p49"/>
          <p:cNvGrpSpPr/>
          <p:nvPr/>
        </p:nvGrpSpPr>
        <p:grpSpPr>
          <a:xfrm>
            <a:off x="5578870" y="1213696"/>
            <a:ext cx="2934720" cy="1042916"/>
            <a:chOff x="5578870" y="1213696"/>
            <a:chExt cx="2934720" cy="1042916"/>
          </a:xfrm>
        </p:grpSpPr>
        <p:cxnSp>
          <p:nvCxnSpPr>
            <p:cNvPr id="1390" name="Google Shape;1390;p49"/>
            <p:cNvCxnSpPr/>
            <p:nvPr/>
          </p:nvCxnSpPr>
          <p:spPr>
            <a:xfrm rot="10800000" flipH="1">
              <a:off x="5578870" y="1645239"/>
              <a:ext cx="824573" cy="611373"/>
            </a:xfrm>
            <a:prstGeom prst="straightConnector1">
              <a:avLst/>
            </a:prstGeom>
            <a:noFill/>
            <a:ln w="9525" cap="flat" cmpd="sng">
              <a:solidFill>
                <a:schemeClr val="lt1"/>
              </a:solidFill>
              <a:prstDash val="solid"/>
              <a:miter lim="800000"/>
              <a:headEnd type="none" w="sm" len="sm"/>
              <a:tailEnd type="triangle" w="med" len="med"/>
            </a:ln>
          </p:spPr>
        </p:cxnSp>
        <p:grpSp>
          <p:nvGrpSpPr>
            <p:cNvPr id="1391" name="Google Shape;1391;p49"/>
            <p:cNvGrpSpPr/>
            <p:nvPr/>
          </p:nvGrpSpPr>
          <p:grpSpPr>
            <a:xfrm>
              <a:off x="6058415" y="1213696"/>
              <a:ext cx="2455175" cy="253771"/>
              <a:chOff x="591676" y="1914387"/>
              <a:chExt cx="2455932" cy="253849"/>
            </a:xfrm>
          </p:grpSpPr>
          <p:sp>
            <p:nvSpPr>
              <p:cNvPr id="1392" name="Google Shape;1392;p49"/>
              <p:cNvSpPr txBox="1"/>
              <p:nvPr/>
            </p:nvSpPr>
            <p:spPr>
              <a:xfrm>
                <a:off x="802684" y="1914387"/>
                <a:ext cx="2244924" cy="253849"/>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FFFFFF"/>
                  </a:buClr>
                  <a:buSzPts val="1199"/>
                  <a:buFont typeface="Arial"/>
                  <a:buNone/>
                </a:pPr>
                <a:r>
                  <a:rPr lang="en-US" sz="1199" b="0" i="0" u="none" strike="noStrike" cap="none">
                    <a:solidFill>
                      <a:srgbClr val="FFFFFF"/>
                    </a:solidFill>
                    <a:latin typeface="Arial"/>
                    <a:ea typeface="Arial"/>
                    <a:cs typeface="Arial"/>
                    <a:sym typeface="Arial"/>
                  </a:rPr>
                  <a:t>GlobalPeaceIndex</a:t>
                </a:r>
                <a:endParaRPr sz="1199" b="0" i="0" u="none" strike="noStrike" cap="none">
                  <a:solidFill>
                    <a:srgbClr val="FFFFFF"/>
                  </a:solidFill>
                  <a:latin typeface="Arial"/>
                  <a:ea typeface="Arial"/>
                  <a:cs typeface="Arial"/>
                  <a:sym typeface="Arial"/>
                </a:endParaRPr>
              </a:p>
            </p:txBody>
          </p:sp>
          <p:sp>
            <p:nvSpPr>
              <p:cNvPr id="1393" name="Google Shape;1393;p49"/>
              <p:cNvSpPr/>
              <p:nvPr/>
            </p:nvSpPr>
            <p:spPr>
              <a:xfrm>
                <a:off x="591676" y="1952649"/>
                <a:ext cx="99155" cy="198310"/>
              </a:xfrm>
              <a:custGeom>
                <a:avLst/>
                <a:gdLst/>
                <a:ahLst/>
                <a:cxnLst/>
                <a:rect l="l" t="t" r="r" b="b"/>
                <a:pathLst>
                  <a:path w="213" h="425" extrusionOk="0">
                    <a:moveTo>
                      <a:pt x="146" y="79"/>
                    </a:moveTo>
                    <a:lnTo>
                      <a:pt x="212" y="79"/>
                    </a:lnTo>
                    <a:lnTo>
                      <a:pt x="212" y="0"/>
                    </a:lnTo>
                    <a:lnTo>
                      <a:pt x="146" y="0"/>
                    </a:lnTo>
                    <a:cubicBezTo>
                      <a:pt x="95" y="0"/>
                      <a:pt x="53" y="41"/>
                      <a:pt x="53" y="92"/>
                    </a:cubicBezTo>
                    <a:lnTo>
                      <a:pt x="53" y="132"/>
                    </a:lnTo>
                    <a:lnTo>
                      <a:pt x="0" y="132"/>
                    </a:lnTo>
                    <a:lnTo>
                      <a:pt x="0" y="212"/>
                    </a:lnTo>
                    <a:lnTo>
                      <a:pt x="53" y="212"/>
                    </a:lnTo>
                    <a:lnTo>
                      <a:pt x="53" y="424"/>
                    </a:lnTo>
                    <a:lnTo>
                      <a:pt x="133" y="424"/>
                    </a:lnTo>
                    <a:lnTo>
                      <a:pt x="133" y="212"/>
                    </a:lnTo>
                    <a:lnTo>
                      <a:pt x="199" y="212"/>
                    </a:lnTo>
                    <a:lnTo>
                      <a:pt x="212" y="132"/>
                    </a:lnTo>
                    <a:lnTo>
                      <a:pt x="133" y="132"/>
                    </a:lnTo>
                    <a:lnTo>
                      <a:pt x="133" y="92"/>
                    </a:lnTo>
                    <a:cubicBezTo>
                      <a:pt x="132" y="86"/>
                      <a:pt x="139" y="79"/>
                      <a:pt x="146" y="79"/>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99"/>
                  <a:buFont typeface="Calibri"/>
                  <a:buNone/>
                </a:pPr>
                <a:endParaRPr sz="1799" b="0" i="0" u="none" strike="noStrike" cap="none">
                  <a:solidFill>
                    <a:srgbClr val="FFFFFF"/>
                  </a:solidFill>
                  <a:latin typeface="Arial"/>
                  <a:ea typeface="Arial"/>
                  <a:cs typeface="Arial"/>
                  <a:sym typeface="Arial"/>
                </a:endParaRPr>
              </a:p>
            </p:txBody>
          </p:sp>
        </p:grpSp>
      </p:grpSp>
      <p:grpSp>
        <p:nvGrpSpPr>
          <p:cNvPr id="1394" name="Google Shape;1394;p49"/>
          <p:cNvGrpSpPr/>
          <p:nvPr/>
        </p:nvGrpSpPr>
        <p:grpSpPr>
          <a:xfrm>
            <a:off x="4156259" y="1526301"/>
            <a:ext cx="1707669" cy="2222386"/>
            <a:chOff x="4156259" y="1526301"/>
            <a:chExt cx="1707669" cy="2222386"/>
          </a:xfrm>
        </p:grpSpPr>
        <p:sp>
          <p:nvSpPr>
            <p:cNvPr id="1395" name="Google Shape;1395;p49"/>
            <p:cNvSpPr txBox="1"/>
            <p:nvPr/>
          </p:nvSpPr>
          <p:spPr>
            <a:xfrm>
              <a:off x="4329775" y="3291628"/>
              <a:ext cx="1335788" cy="457059"/>
            </a:xfrm>
            <a:prstGeom prst="rect">
              <a:avLst/>
            </a:prstGeom>
            <a:noFill/>
            <a:ln>
              <a:noFill/>
            </a:ln>
          </p:spPr>
          <p:txBody>
            <a:bodyPr spcFirstLastPara="1" wrap="square" lIns="91375" tIns="91375" rIns="91375" bIns="91375"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FFFFFF"/>
                  </a:solidFill>
                  <a:latin typeface="Arial"/>
                  <a:ea typeface="Arial"/>
                  <a:cs typeface="Arial"/>
                  <a:sym typeface="Arial"/>
                </a:rPr>
                <a:t>Online</a:t>
              </a:r>
              <a:endParaRPr sz="1400" b="0" i="0" u="none" strike="noStrike" cap="none">
                <a:solidFill>
                  <a:srgbClr val="FFFFFF"/>
                </a:solidFill>
                <a:latin typeface="Arial"/>
                <a:ea typeface="Arial"/>
                <a:cs typeface="Arial"/>
                <a:sym typeface="Arial"/>
              </a:endParaRPr>
            </a:p>
          </p:txBody>
        </p:sp>
        <p:pic>
          <p:nvPicPr>
            <p:cNvPr id="1396" name="Google Shape;1396;p49"/>
            <p:cNvPicPr preferRelativeResize="0"/>
            <p:nvPr/>
          </p:nvPicPr>
          <p:blipFill rotWithShape="1">
            <a:blip r:embed="rId7">
              <a:alphaModFix/>
            </a:blip>
            <a:srcRect/>
            <a:stretch/>
          </p:blipFill>
          <p:spPr>
            <a:xfrm>
              <a:off x="4156259" y="1526301"/>
              <a:ext cx="1707669" cy="1906525"/>
            </a:xfrm>
            <a:prstGeom prst="rect">
              <a:avLst/>
            </a:prstGeom>
            <a:noFill/>
            <a:ln>
              <a:noFill/>
            </a:ln>
          </p:spPr>
        </p:pic>
      </p:grpSp>
      <p:grpSp>
        <p:nvGrpSpPr>
          <p:cNvPr id="1397" name="Google Shape;1397;p49"/>
          <p:cNvGrpSpPr/>
          <p:nvPr/>
        </p:nvGrpSpPr>
        <p:grpSpPr>
          <a:xfrm>
            <a:off x="5745650" y="2728662"/>
            <a:ext cx="3112682" cy="268444"/>
            <a:chOff x="5745650" y="2728662"/>
            <a:chExt cx="3112682" cy="268444"/>
          </a:xfrm>
        </p:grpSpPr>
        <p:cxnSp>
          <p:nvCxnSpPr>
            <p:cNvPr id="1398" name="Google Shape;1398;p49"/>
            <p:cNvCxnSpPr/>
            <p:nvPr/>
          </p:nvCxnSpPr>
          <p:spPr>
            <a:xfrm>
              <a:off x="5745650" y="2728662"/>
              <a:ext cx="1004610" cy="149024"/>
            </a:xfrm>
            <a:prstGeom prst="straightConnector1">
              <a:avLst/>
            </a:prstGeom>
            <a:noFill/>
            <a:ln w="9525" cap="flat" cmpd="sng">
              <a:solidFill>
                <a:schemeClr val="lt1"/>
              </a:solidFill>
              <a:prstDash val="solid"/>
              <a:miter lim="800000"/>
              <a:headEnd type="none" w="sm" len="sm"/>
              <a:tailEnd type="triangle" w="med" len="med"/>
            </a:ln>
          </p:spPr>
        </p:cxnSp>
        <p:sp>
          <p:nvSpPr>
            <p:cNvPr id="1399" name="Google Shape;1399;p49"/>
            <p:cNvSpPr txBox="1"/>
            <p:nvPr/>
          </p:nvSpPr>
          <p:spPr>
            <a:xfrm>
              <a:off x="7190943" y="2743264"/>
              <a:ext cx="1667389" cy="253842"/>
            </a:xfrm>
            <a:prstGeom prst="rect">
              <a:avLst/>
            </a:prstGeom>
            <a:noFill/>
            <a:ln w="9525" cap="flat" cmpd="sng">
              <a:solidFill>
                <a:srgbClr val="000000"/>
              </a:solidFill>
              <a:prstDash val="solid"/>
              <a:miter lim="800000"/>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FFFFFF"/>
                </a:buClr>
                <a:buSzPts val="1199"/>
                <a:buFont typeface="Arial"/>
                <a:buNone/>
              </a:pPr>
              <a:r>
                <a:rPr lang="en-US" sz="1199" b="0" i="0" u="none" strike="noStrike" cap="none">
                  <a:solidFill>
                    <a:srgbClr val="FFFFFF"/>
                  </a:solidFill>
                  <a:latin typeface="Arial"/>
                  <a:ea typeface="Arial"/>
                  <a:cs typeface="Arial"/>
                  <a:sym typeface="Arial"/>
                </a:rPr>
                <a:t>@GlobalPeaceIndex</a:t>
              </a:r>
              <a:endParaRPr sz="1199" b="0" i="0" u="none" strike="noStrike" cap="none">
                <a:solidFill>
                  <a:srgbClr val="FFFFFF"/>
                </a:solidFill>
                <a:latin typeface="Arial"/>
                <a:ea typeface="Arial"/>
                <a:cs typeface="Arial"/>
                <a:sym typeface="Arial"/>
              </a:endParaRPr>
            </a:p>
          </p:txBody>
        </p:sp>
        <p:sp>
          <p:nvSpPr>
            <p:cNvPr id="1400" name="Google Shape;1400;p49"/>
            <p:cNvSpPr/>
            <p:nvPr/>
          </p:nvSpPr>
          <p:spPr>
            <a:xfrm>
              <a:off x="6944981" y="2770606"/>
              <a:ext cx="201214" cy="199159"/>
            </a:xfrm>
            <a:custGeom>
              <a:avLst/>
              <a:gdLst/>
              <a:ahLst/>
              <a:cxnLst/>
              <a:rect l="l" t="t" r="r" b="b"/>
              <a:pathLst>
                <a:path w="7559315" h="7559315" extrusionOk="0">
                  <a:moveTo>
                    <a:pt x="3716254" y="2509540"/>
                  </a:moveTo>
                  <a:lnTo>
                    <a:pt x="3652523" y="2516020"/>
                  </a:lnTo>
                  <a:lnTo>
                    <a:pt x="3590593" y="2522500"/>
                  </a:lnTo>
                  <a:lnTo>
                    <a:pt x="3529022" y="2535101"/>
                  </a:lnTo>
                  <a:lnTo>
                    <a:pt x="3469252" y="2548061"/>
                  </a:lnTo>
                  <a:lnTo>
                    <a:pt x="3409482" y="2565341"/>
                  </a:lnTo>
                  <a:lnTo>
                    <a:pt x="3351872" y="2584422"/>
                  </a:lnTo>
                  <a:lnTo>
                    <a:pt x="3294623" y="2607822"/>
                  </a:lnTo>
                  <a:lnTo>
                    <a:pt x="3238813" y="2633383"/>
                  </a:lnTo>
                  <a:lnTo>
                    <a:pt x="3185884" y="2661103"/>
                  </a:lnTo>
                  <a:lnTo>
                    <a:pt x="3134756" y="2690624"/>
                  </a:lnTo>
                  <a:lnTo>
                    <a:pt x="3083267" y="2722664"/>
                  </a:lnTo>
                  <a:lnTo>
                    <a:pt x="3034299" y="2756865"/>
                  </a:lnTo>
                  <a:lnTo>
                    <a:pt x="2987491" y="2795026"/>
                  </a:lnTo>
                  <a:lnTo>
                    <a:pt x="2940683" y="2833547"/>
                  </a:lnTo>
                  <a:lnTo>
                    <a:pt x="2898196" y="2876388"/>
                  </a:lnTo>
                  <a:lnTo>
                    <a:pt x="2857509" y="2918868"/>
                  </a:lnTo>
                  <a:lnTo>
                    <a:pt x="2817182" y="2963510"/>
                  </a:lnTo>
                  <a:lnTo>
                    <a:pt x="2780816" y="3010310"/>
                  </a:lnTo>
                  <a:lnTo>
                    <a:pt x="2744810" y="3059271"/>
                  </a:lnTo>
                  <a:lnTo>
                    <a:pt x="2712765" y="3110753"/>
                  </a:lnTo>
                  <a:lnTo>
                    <a:pt x="2682880" y="3163674"/>
                  </a:lnTo>
                  <a:lnTo>
                    <a:pt x="2655155" y="3216955"/>
                  </a:lnTo>
                  <a:lnTo>
                    <a:pt x="2629591" y="3272396"/>
                  </a:lnTo>
                  <a:lnTo>
                    <a:pt x="2608347" y="3327837"/>
                  </a:lnTo>
                  <a:lnTo>
                    <a:pt x="2589264" y="3387598"/>
                  </a:lnTo>
                  <a:lnTo>
                    <a:pt x="2571981" y="3447360"/>
                  </a:lnTo>
                  <a:lnTo>
                    <a:pt x="2556858" y="3507121"/>
                  </a:lnTo>
                  <a:lnTo>
                    <a:pt x="2546417" y="3568682"/>
                  </a:lnTo>
                  <a:lnTo>
                    <a:pt x="2537775" y="3630243"/>
                  </a:lnTo>
                  <a:lnTo>
                    <a:pt x="2533455" y="3694325"/>
                  </a:lnTo>
                  <a:lnTo>
                    <a:pt x="2531294" y="3758406"/>
                  </a:lnTo>
                  <a:lnTo>
                    <a:pt x="2533455" y="3821768"/>
                  </a:lnTo>
                  <a:lnTo>
                    <a:pt x="2537775" y="3885849"/>
                  </a:lnTo>
                  <a:lnTo>
                    <a:pt x="2546417" y="3947770"/>
                  </a:lnTo>
                  <a:lnTo>
                    <a:pt x="2556858" y="4009331"/>
                  </a:lnTo>
                  <a:lnTo>
                    <a:pt x="2571981" y="4069093"/>
                  </a:lnTo>
                  <a:lnTo>
                    <a:pt x="2589264" y="4128854"/>
                  </a:lnTo>
                  <a:lnTo>
                    <a:pt x="2608347" y="4186455"/>
                  </a:lnTo>
                  <a:lnTo>
                    <a:pt x="2629591" y="4243696"/>
                  </a:lnTo>
                  <a:lnTo>
                    <a:pt x="2655155" y="4299498"/>
                  </a:lnTo>
                  <a:lnTo>
                    <a:pt x="2682880" y="4352419"/>
                  </a:lnTo>
                  <a:lnTo>
                    <a:pt x="2712765" y="4405700"/>
                  </a:lnTo>
                  <a:lnTo>
                    <a:pt x="2744810" y="4455021"/>
                  </a:lnTo>
                  <a:lnTo>
                    <a:pt x="2780816" y="4503622"/>
                  </a:lnTo>
                  <a:lnTo>
                    <a:pt x="2817182" y="4550783"/>
                  </a:lnTo>
                  <a:lnTo>
                    <a:pt x="2857509" y="4597584"/>
                  </a:lnTo>
                  <a:lnTo>
                    <a:pt x="2898196" y="4640065"/>
                  </a:lnTo>
                  <a:lnTo>
                    <a:pt x="2940683" y="4682546"/>
                  </a:lnTo>
                  <a:lnTo>
                    <a:pt x="2987491" y="4721066"/>
                  </a:lnTo>
                  <a:lnTo>
                    <a:pt x="3034299" y="4757427"/>
                  </a:lnTo>
                  <a:lnTo>
                    <a:pt x="3083267" y="4793428"/>
                  </a:lnTo>
                  <a:lnTo>
                    <a:pt x="3134756" y="4825469"/>
                  </a:lnTo>
                  <a:lnTo>
                    <a:pt x="3185884" y="4855349"/>
                  </a:lnTo>
                  <a:lnTo>
                    <a:pt x="3238813" y="4883070"/>
                  </a:lnTo>
                  <a:lnTo>
                    <a:pt x="3294623" y="4908630"/>
                  </a:lnTo>
                  <a:lnTo>
                    <a:pt x="3351872" y="4929871"/>
                  </a:lnTo>
                  <a:lnTo>
                    <a:pt x="3409482" y="4951111"/>
                  </a:lnTo>
                  <a:lnTo>
                    <a:pt x="3469252" y="4966232"/>
                  </a:lnTo>
                  <a:lnTo>
                    <a:pt x="3529022" y="4981352"/>
                  </a:lnTo>
                  <a:lnTo>
                    <a:pt x="3590593" y="4991792"/>
                  </a:lnTo>
                  <a:lnTo>
                    <a:pt x="3652523" y="5000432"/>
                  </a:lnTo>
                  <a:lnTo>
                    <a:pt x="3716254" y="5004752"/>
                  </a:lnTo>
                  <a:lnTo>
                    <a:pt x="3780345" y="5006552"/>
                  </a:lnTo>
                  <a:lnTo>
                    <a:pt x="3844075" y="5004752"/>
                  </a:lnTo>
                  <a:lnTo>
                    <a:pt x="3907806" y="5000432"/>
                  </a:lnTo>
                  <a:lnTo>
                    <a:pt x="3969736" y="4991792"/>
                  </a:lnTo>
                  <a:lnTo>
                    <a:pt x="4031307" y="4981352"/>
                  </a:lnTo>
                  <a:lnTo>
                    <a:pt x="4093237" y="4966232"/>
                  </a:lnTo>
                  <a:lnTo>
                    <a:pt x="4150847" y="4951111"/>
                  </a:lnTo>
                  <a:lnTo>
                    <a:pt x="4210617" y="4929871"/>
                  </a:lnTo>
                  <a:lnTo>
                    <a:pt x="4265706" y="4908630"/>
                  </a:lnTo>
                  <a:lnTo>
                    <a:pt x="4321516" y="4883070"/>
                  </a:lnTo>
                  <a:lnTo>
                    <a:pt x="4374444" y="4855349"/>
                  </a:lnTo>
                  <a:lnTo>
                    <a:pt x="4427733" y="4825469"/>
                  </a:lnTo>
                  <a:lnTo>
                    <a:pt x="4479222" y="4793428"/>
                  </a:lnTo>
                  <a:lnTo>
                    <a:pt x="4527830" y="4757427"/>
                  </a:lnTo>
                  <a:lnTo>
                    <a:pt x="4574998" y="4721066"/>
                  </a:lnTo>
                  <a:lnTo>
                    <a:pt x="4619646" y="4682546"/>
                  </a:lnTo>
                  <a:lnTo>
                    <a:pt x="4664293" y="4640065"/>
                  </a:lnTo>
                  <a:lnTo>
                    <a:pt x="4704980" y="4597584"/>
                  </a:lnTo>
                  <a:lnTo>
                    <a:pt x="4743147" y="4550783"/>
                  </a:lnTo>
                  <a:lnTo>
                    <a:pt x="4781673" y="4503622"/>
                  </a:lnTo>
                  <a:lnTo>
                    <a:pt x="4815519" y="4455021"/>
                  </a:lnTo>
                  <a:lnTo>
                    <a:pt x="4847564" y="4405700"/>
                  </a:lnTo>
                  <a:lnTo>
                    <a:pt x="4879610" y="4352419"/>
                  </a:lnTo>
                  <a:lnTo>
                    <a:pt x="4907334" y="4299498"/>
                  </a:lnTo>
                  <a:lnTo>
                    <a:pt x="4930738" y="4243696"/>
                  </a:lnTo>
                  <a:lnTo>
                    <a:pt x="4954142" y="4186455"/>
                  </a:lnTo>
                  <a:lnTo>
                    <a:pt x="4973225" y="4128854"/>
                  </a:lnTo>
                  <a:lnTo>
                    <a:pt x="4990508" y="4069093"/>
                  </a:lnTo>
                  <a:lnTo>
                    <a:pt x="5005631" y="4009331"/>
                  </a:lnTo>
                  <a:lnTo>
                    <a:pt x="5016073" y="3947770"/>
                  </a:lnTo>
                  <a:lnTo>
                    <a:pt x="5022554" y="3885849"/>
                  </a:lnTo>
                  <a:lnTo>
                    <a:pt x="5029035" y="3821768"/>
                  </a:lnTo>
                  <a:lnTo>
                    <a:pt x="5029035" y="3758406"/>
                  </a:lnTo>
                  <a:lnTo>
                    <a:pt x="5029035" y="3694325"/>
                  </a:lnTo>
                  <a:lnTo>
                    <a:pt x="5022554" y="3630243"/>
                  </a:lnTo>
                  <a:lnTo>
                    <a:pt x="5016073" y="3568682"/>
                  </a:lnTo>
                  <a:lnTo>
                    <a:pt x="5005631" y="3507121"/>
                  </a:lnTo>
                  <a:lnTo>
                    <a:pt x="4990508" y="3447360"/>
                  </a:lnTo>
                  <a:lnTo>
                    <a:pt x="4973225" y="3387598"/>
                  </a:lnTo>
                  <a:lnTo>
                    <a:pt x="4954142" y="3327837"/>
                  </a:lnTo>
                  <a:lnTo>
                    <a:pt x="4930738" y="3272396"/>
                  </a:lnTo>
                  <a:lnTo>
                    <a:pt x="4907334" y="3216955"/>
                  </a:lnTo>
                  <a:lnTo>
                    <a:pt x="4879610" y="3163674"/>
                  </a:lnTo>
                  <a:lnTo>
                    <a:pt x="4847564" y="3110753"/>
                  </a:lnTo>
                  <a:lnTo>
                    <a:pt x="4815519" y="3059271"/>
                  </a:lnTo>
                  <a:lnTo>
                    <a:pt x="4781673" y="3010310"/>
                  </a:lnTo>
                  <a:lnTo>
                    <a:pt x="4743147" y="2963510"/>
                  </a:lnTo>
                  <a:lnTo>
                    <a:pt x="4704980" y="2918868"/>
                  </a:lnTo>
                  <a:lnTo>
                    <a:pt x="4664293" y="2876388"/>
                  </a:lnTo>
                  <a:lnTo>
                    <a:pt x="4619646" y="2833547"/>
                  </a:lnTo>
                  <a:lnTo>
                    <a:pt x="4574998" y="2795026"/>
                  </a:lnTo>
                  <a:lnTo>
                    <a:pt x="4527830" y="2756865"/>
                  </a:lnTo>
                  <a:lnTo>
                    <a:pt x="4479222" y="2722664"/>
                  </a:lnTo>
                  <a:lnTo>
                    <a:pt x="4427733" y="2690624"/>
                  </a:lnTo>
                  <a:lnTo>
                    <a:pt x="4374444" y="2661103"/>
                  </a:lnTo>
                  <a:lnTo>
                    <a:pt x="4321516" y="2633383"/>
                  </a:lnTo>
                  <a:lnTo>
                    <a:pt x="4265706" y="2607822"/>
                  </a:lnTo>
                  <a:lnTo>
                    <a:pt x="4210617" y="2584422"/>
                  </a:lnTo>
                  <a:lnTo>
                    <a:pt x="4150847" y="2565341"/>
                  </a:lnTo>
                  <a:lnTo>
                    <a:pt x="4093237" y="2548061"/>
                  </a:lnTo>
                  <a:lnTo>
                    <a:pt x="4031307" y="2535101"/>
                  </a:lnTo>
                  <a:lnTo>
                    <a:pt x="3969736" y="2522500"/>
                  </a:lnTo>
                  <a:lnTo>
                    <a:pt x="3907806" y="2516020"/>
                  </a:lnTo>
                  <a:lnTo>
                    <a:pt x="3844075" y="2509540"/>
                  </a:lnTo>
                  <a:lnTo>
                    <a:pt x="3780345" y="2509540"/>
                  </a:lnTo>
                  <a:lnTo>
                    <a:pt x="3716254" y="2509540"/>
                  </a:lnTo>
                  <a:close/>
                  <a:moveTo>
                    <a:pt x="3780345" y="1812925"/>
                  </a:moveTo>
                  <a:lnTo>
                    <a:pt x="3880081" y="1815085"/>
                  </a:lnTo>
                  <a:lnTo>
                    <a:pt x="3978018" y="1823725"/>
                  </a:lnTo>
                  <a:lnTo>
                    <a:pt x="4076314" y="1836326"/>
                  </a:lnTo>
                  <a:lnTo>
                    <a:pt x="4172090" y="1853246"/>
                  </a:lnTo>
                  <a:lnTo>
                    <a:pt x="4265706" y="1874487"/>
                  </a:lnTo>
                  <a:lnTo>
                    <a:pt x="4357522" y="1900407"/>
                  </a:lnTo>
                  <a:lnTo>
                    <a:pt x="4448977" y="1932088"/>
                  </a:lnTo>
                  <a:lnTo>
                    <a:pt x="4536472" y="1966288"/>
                  </a:lnTo>
                  <a:lnTo>
                    <a:pt x="4623967" y="2004449"/>
                  </a:lnTo>
                  <a:lnTo>
                    <a:pt x="4707141" y="2047290"/>
                  </a:lnTo>
                  <a:lnTo>
                    <a:pt x="4788154" y="2094091"/>
                  </a:lnTo>
                  <a:lnTo>
                    <a:pt x="4866647" y="2145572"/>
                  </a:lnTo>
                  <a:lnTo>
                    <a:pt x="4943700" y="2200653"/>
                  </a:lnTo>
                  <a:lnTo>
                    <a:pt x="5018233" y="2258255"/>
                  </a:lnTo>
                  <a:lnTo>
                    <a:pt x="5088445" y="2318016"/>
                  </a:lnTo>
                  <a:lnTo>
                    <a:pt x="5154696" y="2383897"/>
                  </a:lnTo>
                  <a:lnTo>
                    <a:pt x="5220587" y="2450139"/>
                  </a:lnTo>
                  <a:lnTo>
                    <a:pt x="5280357" y="2522500"/>
                  </a:lnTo>
                  <a:lnTo>
                    <a:pt x="5337967" y="2594862"/>
                  </a:lnTo>
                  <a:lnTo>
                    <a:pt x="5393056" y="2671543"/>
                  </a:lnTo>
                  <a:lnTo>
                    <a:pt x="5444545" y="2750385"/>
                  </a:lnTo>
                  <a:lnTo>
                    <a:pt x="5491353" y="2831387"/>
                  </a:lnTo>
                  <a:lnTo>
                    <a:pt x="5533840" y="2914549"/>
                  </a:lnTo>
                  <a:lnTo>
                    <a:pt x="5572366" y="3002030"/>
                  </a:lnTo>
                  <a:lnTo>
                    <a:pt x="5608372" y="3089152"/>
                  </a:lnTo>
                  <a:lnTo>
                    <a:pt x="5638257" y="3180954"/>
                  </a:lnTo>
                  <a:lnTo>
                    <a:pt x="5664182" y="3272396"/>
                  </a:lnTo>
                  <a:lnTo>
                    <a:pt x="5685425" y="3366358"/>
                  </a:lnTo>
                  <a:lnTo>
                    <a:pt x="5702348" y="3462120"/>
                  </a:lnTo>
                  <a:lnTo>
                    <a:pt x="5714950" y="3560042"/>
                  </a:lnTo>
                  <a:lnTo>
                    <a:pt x="5723592" y="3658324"/>
                  </a:lnTo>
                  <a:lnTo>
                    <a:pt x="5725752" y="3758406"/>
                  </a:lnTo>
                  <a:lnTo>
                    <a:pt x="5723592" y="3858128"/>
                  </a:lnTo>
                  <a:lnTo>
                    <a:pt x="5714950" y="3956050"/>
                  </a:lnTo>
                  <a:lnTo>
                    <a:pt x="5702348" y="4054332"/>
                  </a:lnTo>
                  <a:lnTo>
                    <a:pt x="5685425" y="4150094"/>
                  </a:lnTo>
                  <a:lnTo>
                    <a:pt x="5664182" y="4243696"/>
                  </a:lnTo>
                  <a:lnTo>
                    <a:pt x="5638257" y="4335498"/>
                  </a:lnTo>
                  <a:lnTo>
                    <a:pt x="5608372" y="4424780"/>
                  </a:lnTo>
                  <a:lnTo>
                    <a:pt x="5572366" y="4514422"/>
                  </a:lnTo>
                  <a:lnTo>
                    <a:pt x="5533840" y="4599384"/>
                  </a:lnTo>
                  <a:lnTo>
                    <a:pt x="5491353" y="4684706"/>
                  </a:lnTo>
                  <a:lnTo>
                    <a:pt x="5444545" y="4766067"/>
                  </a:lnTo>
                  <a:lnTo>
                    <a:pt x="5393056" y="4844549"/>
                  </a:lnTo>
                  <a:lnTo>
                    <a:pt x="5337967" y="4921591"/>
                  </a:lnTo>
                  <a:lnTo>
                    <a:pt x="5280357" y="4993592"/>
                  </a:lnTo>
                  <a:lnTo>
                    <a:pt x="5220587" y="5064154"/>
                  </a:lnTo>
                  <a:lnTo>
                    <a:pt x="5154696" y="5132555"/>
                  </a:lnTo>
                  <a:lnTo>
                    <a:pt x="5088445" y="5196276"/>
                  </a:lnTo>
                  <a:lnTo>
                    <a:pt x="5018233" y="5257838"/>
                  </a:lnTo>
                  <a:lnTo>
                    <a:pt x="4943700" y="5315799"/>
                  </a:lnTo>
                  <a:lnTo>
                    <a:pt x="4866647" y="5368720"/>
                  </a:lnTo>
                  <a:lnTo>
                    <a:pt x="4788154" y="5420201"/>
                  </a:lnTo>
                  <a:lnTo>
                    <a:pt x="4707141" y="5467002"/>
                  </a:lnTo>
                  <a:lnTo>
                    <a:pt x="4623967" y="5509483"/>
                  </a:lnTo>
                  <a:lnTo>
                    <a:pt x="4536472" y="5550164"/>
                  </a:lnTo>
                  <a:lnTo>
                    <a:pt x="4448977" y="5584005"/>
                  </a:lnTo>
                  <a:lnTo>
                    <a:pt x="4357522" y="5613885"/>
                  </a:lnTo>
                  <a:lnTo>
                    <a:pt x="4265706" y="5641606"/>
                  </a:lnTo>
                  <a:lnTo>
                    <a:pt x="4172090" y="5663206"/>
                  </a:lnTo>
                  <a:lnTo>
                    <a:pt x="4076314" y="5680127"/>
                  </a:lnTo>
                  <a:lnTo>
                    <a:pt x="3978018" y="5692727"/>
                  </a:lnTo>
                  <a:lnTo>
                    <a:pt x="3880081" y="5699207"/>
                  </a:lnTo>
                  <a:lnTo>
                    <a:pt x="3780345" y="5703527"/>
                  </a:lnTo>
                  <a:lnTo>
                    <a:pt x="3680248" y="5699207"/>
                  </a:lnTo>
                  <a:lnTo>
                    <a:pt x="3582311" y="5692727"/>
                  </a:lnTo>
                  <a:lnTo>
                    <a:pt x="3484015" y="5680127"/>
                  </a:lnTo>
                  <a:lnTo>
                    <a:pt x="3390399" y="5663206"/>
                  </a:lnTo>
                  <a:lnTo>
                    <a:pt x="3294623" y="5641606"/>
                  </a:lnTo>
                  <a:lnTo>
                    <a:pt x="3202807" y="5613885"/>
                  </a:lnTo>
                  <a:lnTo>
                    <a:pt x="3113512" y="5584005"/>
                  </a:lnTo>
                  <a:lnTo>
                    <a:pt x="3023857" y="5550164"/>
                  </a:lnTo>
                  <a:lnTo>
                    <a:pt x="2938523" y="5509483"/>
                  </a:lnTo>
                  <a:lnTo>
                    <a:pt x="2855349" y="5467002"/>
                  </a:lnTo>
                  <a:lnTo>
                    <a:pt x="2772175" y="5420201"/>
                  </a:lnTo>
                  <a:lnTo>
                    <a:pt x="2693681" y="5368720"/>
                  </a:lnTo>
                  <a:lnTo>
                    <a:pt x="2618789" y="5315799"/>
                  </a:lnTo>
                  <a:lnTo>
                    <a:pt x="2544256" y="5257838"/>
                  </a:lnTo>
                  <a:lnTo>
                    <a:pt x="2474044" y="5196276"/>
                  </a:lnTo>
                  <a:lnTo>
                    <a:pt x="2405633" y="5132555"/>
                  </a:lnTo>
                  <a:lnTo>
                    <a:pt x="2341902" y="5064154"/>
                  </a:lnTo>
                  <a:lnTo>
                    <a:pt x="2279972" y="4993592"/>
                  </a:lnTo>
                  <a:lnTo>
                    <a:pt x="2222362" y="4921591"/>
                  </a:lnTo>
                  <a:lnTo>
                    <a:pt x="2169433" y="4844549"/>
                  </a:lnTo>
                  <a:lnTo>
                    <a:pt x="2117944" y="4766067"/>
                  </a:lnTo>
                  <a:lnTo>
                    <a:pt x="2071137" y="4684706"/>
                  </a:lnTo>
                  <a:lnTo>
                    <a:pt x="2028290" y="4599384"/>
                  </a:lnTo>
                  <a:lnTo>
                    <a:pt x="1987963" y="4514422"/>
                  </a:lnTo>
                  <a:lnTo>
                    <a:pt x="1954117" y="4424780"/>
                  </a:lnTo>
                  <a:lnTo>
                    <a:pt x="1924232" y="4335498"/>
                  </a:lnTo>
                  <a:lnTo>
                    <a:pt x="1896147" y="4243696"/>
                  </a:lnTo>
                  <a:lnTo>
                    <a:pt x="1874904" y="4150094"/>
                  </a:lnTo>
                  <a:lnTo>
                    <a:pt x="1857981" y="4054332"/>
                  </a:lnTo>
                  <a:lnTo>
                    <a:pt x="1845379" y="3956050"/>
                  </a:lnTo>
                  <a:lnTo>
                    <a:pt x="1838898" y="3858128"/>
                  </a:lnTo>
                  <a:lnTo>
                    <a:pt x="1836737" y="3758406"/>
                  </a:lnTo>
                  <a:lnTo>
                    <a:pt x="1838898" y="3658324"/>
                  </a:lnTo>
                  <a:lnTo>
                    <a:pt x="1845379" y="3560042"/>
                  </a:lnTo>
                  <a:lnTo>
                    <a:pt x="1857981" y="3462120"/>
                  </a:lnTo>
                  <a:lnTo>
                    <a:pt x="1874904" y="3366358"/>
                  </a:lnTo>
                  <a:lnTo>
                    <a:pt x="1896147" y="3272396"/>
                  </a:lnTo>
                  <a:lnTo>
                    <a:pt x="1924232" y="3180954"/>
                  </a:lnTo>
                  <a:lnTo>
                    <a:pt x="1954117" y="3089152"/>
                  </a:lnTo>
                  <a:lnTo>
                    <a:pt x="1987963" y="3002030"/>
                  </a:lnTo>
                  <a:lnTo>
                    <a:pt x="2028290" y="2914549"/>
                  </a:lnTo>
                  <a:lnTo>
                    <a:pt x="2071137" y="2831387"/>
                  </a:lnTo>
                  <a:lnTo>
                    <a:pt x="2117944" y="2750385"/>
                  </a:lnTo>
                  <a:lnTo>
                    <a:pt x="2169433" y="2671543"/>
                  </a:lnTo>
                  <a:lnTo>
                    <a:pt x="2222362" y="2594862"/>
                  </a:lnTo>
                  <a:lnTo>
                    <a:pt x="2279972" y="2522500"/>
                  </a:lnTo>
                  <a:lnTo>
                    <a:pt x="2341902" y="2450139"/>
                  </a:lnTo>
                  <a:lnTo>
                    <a:pt x="2405633" y="2383897"/>
                  </a:lnTo>
                  <a:lnTo>
                    <a:pt x="2474044" y="2318016"/>
                  </a:lnTo>
                  <a:lnTo>
                    <a:pt x="2544256" y="2258255"/>
                  </a:lnTo>
                  <a:lnTo>
                    <a:pt x="2618789" y="2200653"/>
                  </a:lnTo>
                  <a:lnTo>
                    <a:pt x="2693681" y="2145572"/>
                  </a:lnTo>
                  <a:lnTo>
                    <a:pt x="2772175" y="2094091"/>
                  </a:lnTo>
                  <a:lnTo>
                    <a:pt x="2855349" y="2047290"/>
                  </a:lnTo>
                  <a:lnTo>
                    <a:pt x="2938523" y="2004449"/>
                  </a:lnTo>
                  <a:lnTo>
                    <a:pt x="3023857" y="1966288"/>
                  </a:lnTo>
                  <a:lnTo>
                    <a:pt x="3113512" y="1932088"/>
                  </a:lnTo>
                  <a:lnTo>
                    <a:pt x="3202807" y="1900407"/>
                  </a:lnTo>
                  <a:lnTo>
                    <a:pt x="3294623" y="1874487"/>
                  </a:lnTo>
                  <a:lnTo>
                    <a:pt x="3390399" y="1853246"/>
                  </a:lnTo>
                  <a:lnTo>
                    <a:pt x="3484015" y="1836326"/>
                  </a:lnTo>
                  <a:lnTo>
                    <a:pt x="3582311" y="1823725"/>
                  </a:lnTo>
                  <a:lnTo>
                    <a:pt x="3680248" y="1815085"/>
                  </a:lnTo>
                  <a:lnTo>
                    <a:pt x="3780345" y="1812925"/>
                  </a:lnTo>
                  <a:close/>
                  <a:moveTo>
                    <a:pt x="5797084" y="1323975"/>
                  </a:moveTo>
                  <a:lnTo>
                    <a:pt x="5843869" y="1326135"/>
                  </a:lnTo>
                  <a:lnTo>
                    <a:pt x="5886695" y="1332615"/>
                  </a:lnTo>
                  <a:lnTo>
                    <a:pt x="5929162" y="1343414"/>
                  </a:lnTo>
                  <a:lnTo>
                    <a:pt x="5969829" y="1358172"/>
                  </a:lnTo>
                  <a:lnTo>
                    <a:pt x="6007977" y="1377611"/>
                  </a:lnTo>
                  <a:lnTo>
                    <a:pt x="6044325" y="1398849"/>
                  </a:lnTo>
                  <a:lnTo>
                    <a:pt x="6078514" y="1424407"/>
                  </a:lnTo>
                  <a:lnTo>
                    <a:pt x="6110184" y="1452125"/>
                  </a:lnTo>
                  <a:lnTo>
                    <a:pt x="6137895" y="1484162"/>
                  </a:lnTo>
                  <a:lnTo>
                    <a:pt x="6163447" y="1518000"/>
                  </a:lnTo>
                  <a:lnTo>
                    <a:pt x="6186839" y="1554357"/>
                  </a:lnTo>
                  <a:lnTo>
                    <a:pt x="6203754" y="1592514"/>
                  </a:lnTo>
                  <a:lnTo>
                    <a:pt x="6218869" y="1632831"/>
                  </a:lnTo>
                  <a:lnTo>
                    <a:pt x="6229666" y="1675667"/>
                  </a:lnTo>
                  <a:lnTo>
                    <a:pt x="6237943" y="1720304"/>
                  </a:lnTo>
                  <a:lnTo>
                    <a:pt x="6240102" y="1764940"/>
                  </a:lnTo>
                  <a:lnTo>
                    <a:pt x="6237943" y="1809937"/>
                  </a:lnTo>
                  <a:lnTo>
                    <a:pt x="6229666" y="1854573"/>
                  </a:lnTo>
                  <a:lnTo>
                    <a:pt x="6218869" y="1894890"/>
                  </a:lnTo>
                  <a:lnTo>
                    <a:pt x="6203754" y="1937726"/>
                  </a:lnTo>
                  <a:lnTo>
                    <a:pt x="6186839" y="1976243"/>
                  </a:lnTo>
                  <a:lnTo>
                    <a:pt x="6163447" y="2012601"/>
                  </a:lnTo>
                  <a:lnTo>
                    <a:pt x="6137895" y="2046438"/>
                  </a:lnTo>
                  <a:lnTo>
                    <a:pt x="6110184" y="2076315"/>
                  </a:lnTo>
                  <a:lnTo>
                    <a:pt x="6078514" y="2106193"/>
                  </a:lnTo>
                  <a:lnTo>
                    <a:pt x="6044325" y="2131751"/>
                  </a:lnTo>
                  <a:lnTo>
                    <a:pt x="6007977" y="2152989"/>
                  </a:lnTo>
                  <a:lnTo>
                    <a:pt x="5969829" y="2172068"/>
                  </a:lnTo>
                  <a:lnTo>
                    <a:pt x="5929162" y="2187187"/>
                  </a:lnTo>
                  <a:lnTo>
                    <a:pt x="5886695" y="2197626"/>
                  </a:lnTo>
                  <a:lnTo>
                    <a:pt x="5843869" y="2204106"/>
                  </a:lnTo>
                  <a:lnTo>
                    <a:pt x="5797084" y="2206265"/>
                  </a:lnTo>
                  <a:lnTo>
                    <a:pt x="5752458" y="2204106"/>
                  </a:lnTo>
                  <a:lnTo>
                    <a:pt x="5709992" y="2197626"/>
                  </a:lnTo>
                  <a:lnTo>
                    <a:pt x="5667166" y="2187187"/>
                  </a:lnTo>
                  <a:lnTo>
                    <a:pt x="5626859" y="2172068"/>
                  </a:lnTo>
                  <a:lnTo>
                    <a:pt x="5588351" y="2152989"/>
                  </a:lnTo>
                  <a:lnTo>
                    <a:pt x="5552362" y="2131751"/>
                  </a:lnTo>
                  <a:lnTo>
                    <a:pt x="5518173" y="2106193"/>
                  </a:lnTo>
                  <a:lnTo>
                    <a:pt x="5486144" y="2076315"/>
                  </a:lnTo>
                  <a:lnTo>
                    <a:pt x="5456273" y="2046438"/>
                  </a:lnTo>
                  <a:lnTo>
                    <a:pt x="5432881" y="2012601"/>
                  </a:lnTo>
                  <a:lnTo>
                    <a:pt x="5409488" y="1976243"/>
                  </a:lnTo>
                  <a:lnTo>
                    <a:pt x="5390054" y="1937726"/>
                  </a:lnTo>
                  <a:lnTo>
                    <a:pt x="5375299" y="1894890"/>
                  </a:lnTo>
                  <a:lnTo>
                    <a:pt x="5364503" y="1854573"/>
                  </a:lnTo>
                  <a:lnTo>
                    <a:pt x="5358385" y="1809937"/>
                  </a:lnTo>
                  <a:lnTo>
                    <a:pt x="5356225" y="1764940"/>
                  </a:lnTo>
                  <a:lnTo>
                    <a:pt x="5358385" y="1720304"/>
                  </a:lnTo>
                  <a:lnTo>
                    <a:pt x="5364503" y="1675667"/>
                  </a:lnTo>
                  <a:lnTo>
                    <a:pt x="5375299" y="1632831"/>
                  </a:lnTo>
                  <a:lnTo>
                    <a:pt x="5390054" y="1592514"/>
                  </a:lnTo>
                  <a:lnTo>
                    <a:pt x="5409488" y="1554357"/>
                  </a:lnTo>
                  <a:lnTo>
                    <a:pt x="5432881" y="1518000"/>
                  </a:lnTo>
                  <a:lnTo>
                    <a:pt x="5456273" y="1484162"/>
                  </a:lnTo>
                  <a:lnTo>
                    <a:pt x="5486144" y="1452125"/>
                  </a:lnTo>
                  <a:lnTo>
                    <a:pt x="5518173" y="1424407"/>
                  </a:lnTo>
                  <a:lnTo>
                    <a:pt x="5552362" y="1398849"/>
                  </a:lnTo>
                  <a:lnTo>
                    <a:pt x="5588351" y="1377611"/>
                  </a:lnTo>
                  <a:lnTo>
                    <a:pt x="5626859" y="1358172"/>
                  </a:lnTo>
                  <a:lnTo>
                    <a:pt x="5667166" y="1343414"/>
                  </a:lnTo>
                  <a:lnTo>
                    <a:pt x="5709992" y="1332615"/>
                  </a:lnTo>
                  <a:lnTo>
                    <a:pt x="5752458" y="1326135"/>
                  </a:lnTo>
                  <a:lnTo>
                    <a:pt x="5797084" y="1323975"/>
                  </a:lnTo>
                  <a:close/>
                  <a:moveTo>
                    <a:pt x="2126429" y="696930"/>
                  </a:moveTo>
                  <a:lnTo>
                    <a:pt x="2043272" y="703050"/>
                  </a:lnTo>
                  <a:lnTo>
                    <a:pt x="1960116" y="709530"/>
                  </a:lnTo>
                  <a:lnTo>
                    <a:pt x="1881639" y="722489"/>
                  </a:lnTo>
                  <a:lnTo>
                    <a:pt x="1804602" y="737248"/>
                  </a:lnTo>
                  <a:lnTo>
                    <a:pt x="1730086" y="754168"/>
                  </a:lnTo>
                  <a:lnTo>
                    <a:pt x="1655569" y="775407"/>
                  </a:lnTo>
                  <a:lnTo>
                    <a:pt x="1585012" y="798806"/>
                  </a:lnTo>
                  <a:lnTo>
                    <a:pt x="1516975" y="824725"/>
                  </a:lnTo>
                  <a:lnTo>
                    <a:pt x="1451097" y="856403"/>
                  </a:lnTo>
                  <a:lnTo>
                    <a:pt x="1387021" y="888442"/>
                  </a:lnTo>
                  <a:lnTo>
                    <a:pt x="1325103" y="924800"/>
                  </a:lnTo>
                  <a:lnTo>
                    <a:pt x="1265706" y="962959"/>
                  </a:lnTo>
                  <a:lnTo>
                    <a:pt x="1208108" y="1005797"/>
                  </a:lnTo>
                  <a:lnTo>
                    <a:pt x="1154831" y="1050435"/>
                  </a:lnTo>
                  <a:lnTo>
                    <a:pt x="1103713" y="1099393"/>
                  </a:lnTo>
                  <a:lnTo>
                    <a:pt x="1054754" y="1150511"/>
                  </a:lnTo>
                  <a:lnTo>
                    <a:pt x="1010116" y="1203788"/>
                  </a:lnTo>
                  <a:lnTo>
                    <a:pt x="967278" y="1261386"/>
                  </a:lnTo>
                  <a:lnTo>
                    <a:pt x="928760" y="1318983"/>
                  </a:lnTo>
                  <a:lnTo>
                    <a:pt x="890602" y="1380901"/>
                  </a:lnTo>
                  <a:lnTo>
                    <a:pt x="858563" y="1444618"/>
                  </a:lnTo>
                  <a:lnTo>
                    <a:pt x="826885" y="1513015"/>
                  </a:lnTo>
                  <a:lnTo>
                    <a:pt x="800965" y="1581052"/>
                  </a:lnTo>
                  <a:lnTo>
                    <a:pt x="775407" y="1651249"/>
                  </a:lnTo>
                  <a:lnTo>
                    <a:pt x="756328" y="1725766"/>
                  </a:lnTo>
                  <a:lnTo>
                    <a:pt x="737248" y="1800283"/>
                  </a:lnTo>
                  <a:lnTo>
                    <a:pt x="722489" y="1879119"/>
                  </a:lnTo>
                  <a:lnTo>
                    <a:pt x="711689" y="1957956"/>
                  </a:lnTo>
                  <a:lnTo>
                    <a:pt x="703050" y="2041112"/>
                  </a:lnTo>
                  <a:lnTo>
                    <a:pt x="699090" y="2124269"/>
                  </a:lnTo>
                  <a:lnTo>
                    <a:pt x="696930" y="2209585"/>
                  </a:lnTo>
                  <a:lnTo>
                    <a:pt x="696930" y="5330651"/>
                  </a:lnTo>
                  <a:lnTo>
                    <a:pt x="699090" y="5418127"/>
                  </a:lnTo>
                  <a:lnTo>
                    <a:pt x="703050" y="5503084"/>
                  </a:lnTo>
                  <a:lnTo>
                    <a:pt x="711689" y="5586240"/>
                  </a:lnTo>
                  <a:lnTo>
                    <a:pt x="724289" y="5667237"/>
                  </a:lnTo>
                  <a:lnTo>
                    <a:pt x="739408" y="5746073"/>
                  </a:lnTo>
                  <a:lnTo>
                    <a:pt x="758487" y="5822750"/>
                  </a:lnTo>
                  <a:lnTo>
                    <a:pt x="779726" y="5897267"/>
                  </a:lnTo>
                  <a:lnTo>
                    <a:pt x="805646" y="5969984"/>
                  </a:lnTo>
                  <a:lnTo>
                    <a:pt x="833004" y="6040181"/>
                  </a:lnTo>
                  <a:lnTo>
                    <a:pt x="865043" y="6108218"/>
                  </a:lnTo>
                  <a:lnTo>
                    <a:pt x="899241" y="6172295"/>
                  </a:lnTo>
                  <a:lnTo>
                    <a:pt x="937760" y="6236372"/>
                  </a:lnTo>
                  <a:lnTo>
                    <a:pt x="980238" y="6295770"/>
                  </a:lnTo>
                  <a:lnTo>
                    <a:pt x="1022716" y="6353367"/>
                  </a:lnTo>
                  <a:lnTo>
                    <a:pt x="1071674" y="6408805"/>
                  </a:lnTo>
                  <a:lnTo>
                    <a:pt x="1122792" y="6459923"/>
                  </a:lnTo>
                  <a:lnTo>
                    <a:pt x="1173909" y="6506721"/>
                  </a:lnTo>
                  <a:lnTo>
                    <a:pt x="1229347" y="6553519"/>
                  </a:lnTo>
                  <a:lnTo>
                    <a:pt x="1286944" y="6594197"/>
                  </a:lnTo>
                  <a:lnTo>
                    <a:pt x="1346342" y="6634515"/>
                  </a:lnTo>
                  <a:lnTo>
                    <a:pt x="1408260" y="6670873"/>
                  </a:lnTo>
                  <a:lnTo>
                    <a:pt x="1472337" y="6702912"/>
                  </a:lnTo>
                  <a:lnTo>
                    <a:pt x="1538214" y="6732431"/>
                  </a:lnTo>
                  <a:lnTo>
                    <a:pt x="1606611" y="6760510"/>
                  </a:lnTo>
                  <a:lnTo>
                    <a:pt x="1678968" y="6783909"/>
                  </a:lnTo>
                  <a:lnTo>
                    <a:pt x="1751685" y="6805148"/>
                  </a:lnTo>
                  <a:lnTo>
                    <a:pt x="1825842" y="6822067"/>
                  </a:lnTo>
                  <a:lnTo>
                    <a:pt x="1902878" y="6836826"/>
                  </a:lnTo>
                  <a:lnTo>
                    <a:pt x="1981355" y="6847626"/>
                  </a:lnTo>
                  <a:lnTo>
                    <a:pt x="2062712" y="6856265"/>
                  </a:lnTo>
                  <a:lnTo>
                    <a:pt x="2143348" y="6860225"/>
                  </a:lnTo>
                  <a:lnTo>
                    <a:pt x="2228664" y="6862385"/>
                  </a:lnTo>
                  <a:lnTo>
                    <a:pt x="5332811" y="6862385"/>
                  </a:lnTo>
                  <a:lnTo>
                    <a:pt x="5418127" y="6860225"/>
                  </a:lnTo>
                  <a:lnTo>
                    <a:pt x="5503084" y="6856265"/>
                  </a:lnTo>
                  <a:lnTo>
                    <a:pt x="5584080" y="6847626"/>
                  </a:lnTo>
                  <a:lnTo>
                    <a:pt x="5665077" y="6836826"/>
                  </a:lnTo>
                  <a:lnTo>
                    <a:pt x="5743913" y="6822067"/>
                  </a:lnTo>
                  <a:lnTo>
                    <a:pt x="5818790" y="6805148"/>
                  </a:lnTo>
                  <a:lnTo>
                    <a:pt x="5892947" y="6783909"/>
                  </a:lnTo>
                  <a:lnTo>
                    <a:pt x="5965664" y="6760510"/>
                  </a:lnTo>
                  <a:lnTo>
                    <a:pt x="6033701" y="6734591"/>
                  </a:lnTo>
                  <a:lnTo>
                    <a:pt x="6102098" y="6704712"/>
                  </a:lnTo>
                  <a:lnTo>
                    <a:pt x="6165815" y="6670873"/>
                  </a:lnTo>
                  <a:lnTo>
                    <a:pt x="6227733" y="6636675"/>
                  </a:lnTo>
                  <a:lnTo>
                    <a:pt x="6287130" y="6596357"/>
                  </a:lnTo>
                  <a:lnTo>
                    <a:pt x="6345087" y="6555678"/>
                  </a:lnTo>
                  <a:lnTo>
                    <a:pt x="6398005" y="6511040"/>
                  </a:lnTo>
                  <a:lnTo>
                    <a:pt x="6451283" y="6462082"/>
                  </a:lnTo>
                  <a:lnTo>
                    <a:pt x="6500601" y="6410965"/>
                  </a:lnTo>
                  <a:lnTo>
                    <a:pt x="6545239" y="6357327"/>
                  </a:lnTo>
                  <a:lnTo>
                    <a:pt x="6589877" y="6302249"/>
                  </a:lnTo>
                  <a:lnTo>
                    <a:pt x="6628395" y="6242492"/>
                  </a:lnTo>
                  <a:lnTo>
                    <a:pt x="6666554" y="6180575"/>
                  </a:lnTo>
                  <a:lnTo>
                    <a:pt x="6700752" y="6116857"/>
                  </a:lnTo>
                  <a:lnTo>
                    <a:pt x="6730271" y="6050620"/>
                  </a:lnTo>
                  <a:lnTo>
                    <a:pt x="6758350" y="5980423"/>
                  </a:lnTo>
                  <a:lnTo>
                    <a:pt x="6783909" y="5910226"/>
                  </a:lnTo>
                  <a:lnTo>
                    <a:pt x="6805148" y="5835709"/>
                  </a:lnTo>
                  <a:lnTo>
                    <a:pt x="6822067" y="5759033"/>
                  </a:lnTo>
                  <a:lnTo>
                    <a:pt x="6836826" y="5682356"/>
                  </a:lnTo>
                  <a:lnTo>
                    <a:pt x="6849786" y="5601359"/>
                  </a:lnTo>
                  <a:lnTo>
                    <a:pt x="6856265" y="5520003"/>
                  </a:lnTo>
                  <a:lnTo>
                    <a:pt x="6862385" y="5435047"/>
                  </a:lnTo>
                  <a:lnTo>
                    <a:pt x="6864545" y="5347570"/>
                  </a:lnTo>
                  <a:lnTo>
                    <a:pt x="6864545" y="2209585"/>
                  </a:lnTo>
                  <a:lnTo>
                    <a:pt x="6862385" y="2126429"/>
                  </a:lnTo>
                  <a:lnTo>
                    <a:pt x="6858425" y="2043272"/>
                  </a:lnTo>
                  <a:lnTo>
                    <a:pt x="6849786" y="1964436"/>
                  </a:lnTo>
                  <a:lnTo>
                    <a:pt x="6836826" y="1885599"/>
                  </a:lnTo>
                  <a:lnTo>
                    <a:pt x="6822067" y="1808922"/>
                  </a:lnTo>
                  <a:lnTo>
                    <a:pt x="6805148" y="1734405"/>
                  </a:lnTo>
                  <a:lnTo>
                    <a:pt x="6783909" y="1662049"/>
                  </a:lnTo>
                  <a:lnTo>
                    <a:pt x="6760510" y="1591492"/>
                  </a:lnTo>
                  <a:lnTo>
                    <a:pt x="6732431" y="1521295"/>
                  </a:lnTo>
                  <a:lnTo>
                    <a:pt x="6702912" y="1455058"/>
                  </a:lnTo>
                  <a:lnTo>
                    <a:pt x="6668714" y="1391340"/>
                  </a:lnTo>
                  <a:lnTo>
                    <a:pt x="6632355" y="1331583"/>
                  </a:lnTo>
                  <a:lnTo>
                    <a:pt x="6592037" y="1272185"/>
                  </a:lnTo>
                  <a:lnTo>
                    <a:pt x="6549199" y="1214228"/>
                  </a:lnTo>
                  <a:lnTo>
                    <a:pt x="6504561" y="1161310"/>
                  </a:lnTo>
                  <a:lnTo>
                    <a:pt x="6455603" y="1108032"/>
                  </a:lnTo>
                  <a:lnTo>
                    <a:pt x="6404485" y="1058715"/>
                  </a:lnTo>
                  <a:lnTo>
                    <a:pt x="6351207" y="1014076"/>
                  </a:lnTo>
                  <a:lnTo>
                    <a:pt x="6293610" y="969438"/>
                  </a:lnTo>
                  <a:lnTo>
                    <a:pt x="6234212" y="930920"/>
                  </a:lnTo>
                  <a:lnTo>
                    <a:pt x="6172295" y="892762"/>
                  </a:lnTo>
                  <a:lnTo>
                    <a:pt x="6108218" y="858563"/>
                  </a:lnTo>
                  <a:lnTo>
                    <a:pt x="6042340" y="829044"/>
                  </a:lnTo>
                  <a:lnTo>
                    <a:pt x="5974303" y="800966"/>
                  </a:lnTo>
                  <a:lnTo>
                    <a:pt x="5901587" y="775407"/>
                  </a:lnTo>
                  <a:lnTo>
                    <a:pt x="5829230" y="754168"/>
                  </a:lnTo>
                  <a:lnTo>
                    <a:pt x="5754713" y="737248"/>
                  </a:lnTo>
                  <a:lnTo>
                    <a:pt x="5677676" y="722489"/>
                  </a:lnTo>
                  <a:lnTo>
                    <a:pt x="5599200" y="711689"/>
                  </a:lnTo>
                  <a:lnTo>
                    <a:pt x="5518203" y="703050"/>
                  </a:lnTo>
                  <a:lnTo>
                    <a:pt x="5435047" y="696930"/>
                  </a:lnTo>
                  <a:lnTo>
                    <a:pt x="5349730" y="696930"/>
                  </a:lnTo>
                  <a:lnTo>
                    <a:pt x="2211745" y="696930"/>
                  </a:lnTo>
                  <a:lnTo>
                    <a:pt x="2126429" y="696930"/>
                  </a:lnTo>
                  <a:close/>
                  <a:moveTo>
                    <a:pt x="2149828" y="0"/>
                  </a:moveTo>
                  <a:lnTo>
                    <a:pt x="2211745" y="0"/>
                  </a:lnTo>
                  <a:lnTo>
                    <a:pt x="5349730" y="0"/>
                  </a:lnTo>
                  <a:lnTo>
                    <a:pt x="5469245" y="2160"/>
                  </a:lnTo>
                  <a:lnTo>
                    <a:pt x="5586240" y="10800"/>
                  </a:lnTo>
                  <a:lnTo>
                    <a:pt x="5645998" y="15119"/>
                  </a:lnTo>
                  <a:lnTo>
                    <a:pt x="5703595" y="23399"/>
                  </a:lnTo>
                  <a:lnTo>
                    <a:pt x="5759033" y="29879"/>
                  </a:lnTo>
                  <a:lnTo>
                    <a:pt x="5816630" y="40678"/>
                  </a:lnTo>
                  <a:lnTo>
                    <a:pt x="5871708" y="51118"/>
                  </a:lnTo>
                  <a:lnTo>
                    <a:pt x="5925346" y="61917"/>
                  </a:lnTo>
                  <a:lnTo>
                    <a:pt x="5980423" y="74517"/>
                  </a:lnTo>
                  <a:lnTo>
                    <a:pt x="6033701" y="89636"/>
                  </a:lnTo>
                  <a:lnTo>
                    <a:pt x="6086979" y="104396"/>
                  </a:lnTo>
                  <a:lnTo>
                    <a:pt x="6138096" y="121315"/>
                  </a:lnTo>
                  <a:lnTo>
                    <a:pt x="6191374" y="138234"/>
                  </a:lnTo>
                  <a:lnTo>
                    <a:pt x="6240332" y="157673"/>
                  </a:lnTo>
                  <a:lnTo>
                    <a:pt x="6291450" y="176752"/>
                  </a:lnTo>
                  <a:lnTo>
                    <a:pt x="6340768" y="197991"/>
                  </a:lnTo>
                  <a:lnTo>
                    <a:pt x="6389726" y="221390"/>
                  </a:lnTo>
                  <a:lnTo>
                    <a:pt x="6436524" y="245150"/>
                  </a:lnTo>
                  <a:lnTo>
                    <a:pt x="6485481" y="270348"/>
                  </a:lnTo>
                  <a:lnTo>
                    <a:pt x="6530120" y="296267"/>
                  </a:lnTo>
                  <a:lnTo>
                    <a:pt x="6576917" y="323986"/>
                  </a:lnTo>
                  <a:lnTo>
                    <a:pt x="6621556" y="351705"/>
                  </a:lnTo>
                  <a:lnTo>
                    <a:pt x="6664394" y="381224"/>
                  </a:lnTo>
                  <a:lnTo>
                    <a:pt x="6709032" y="411462"/>
                  </a:lnTo>
                  <a:lnTo>
                    <a:pt x="6751870" y="443141"/>
                  </a:lnTo>
                  <a:lnTo>
                    <a:pt x="6792188" y="475180"/>
                  </a:lnTo>
                  <a:lnTo>
                    <a:pt x="6832866" y="509018"/>
                  </a:lnTo>
                  <a:lnTo>
                    <a:pt x="6873185" y="545377"/>
                  </a:lnTo>
                  <a:lnTo>
                    <a:pt x="6911703" y="581735"/>
                  </a:lnTo>
                  <a:lnTo>
                    <a:pt x="6949861" y="617733"/>
                  </a:lnTo>
                  <a:lnTo>
                    <a:pt x="6986220" y="656252"/>
                  </a:lnTo>
                  <a:lnTo>
                    <a:pt x="7022578" y="696930"/>
                  </a:lnTo>
                  <a:lnTo>
                    <a:pt x="7056417" y="735088"/>
                  </a:lnTo>
                  <a:lnTo>
                    <a:pt x="7090615" y="775407"/>
                  </a:lnTo>
                  <a:lnTo>
                    <a:pt x="7122654" y="818245"/>
                  </a:lnTo>
                  <a:lnTo>
                    <a:pt x="7154692" y="860723"/>
                  </a:lnTo>
                  <a:lnTo>
                    <a:pt x="7184211" y="903201"/>
                  </a:lnTo>
                  <a:lnTo>
                    <a:pt x="7214090" y="946039"/>
                  </a:lnTo>
                  <a:lnTo>
                    <a:pt x="7241808" y="990678"/>
                  </a:lnTo>
                  <a:lnTo>
                    <a:pt x="7267368" y="1037475"/>
                  </a:lnTo>
                  <a:lnTo>
                    <a:pt x="7292926" y="1082474"/>
                  </a:lnTo>
                  <a:lnTo>
                    <a:pt x="7318486" y="1129272"/>
                  </a:lnTo>
                  <a:lnTo>
                    <a:pt x="7341884" y="1178229"/>
                  </a:lnTo>
                  <a:lnTo>
                    <a:pt x="7363124" y="1227187"/>
                  </a:lnTo>
                  <a:lnTo>
                    <a:pt x="7384722" y="1276145"/>
                  </a:lnTo>
                  <a:lnTo>
                    <a:pt x="7403802" y="1325103"/>
                  </a:lnTo>
                  <a:lnTo>
                    <a:pt x="7422881" y="1376581"/>
                  </a:lnTo>
                  <a:lnTo>
                    <a:pt x="7440160" y="1427699"/>
                  </a:lnTo>
                  <a:lnTo>
                    <a:pt x="7457080" y="1478457"/>
                  </a:lnTo>
                  <a:lnTo>
                    <a:pt x="7471839" y="1532094"/>
                  </a:lnTo>
                  <a:lnTo>
                    <a:pt x="7486958" y="1585012"/>
                  </a:lnTo>
                  <a:lnTo>
                    <a:pt x="7497398" y="1638650"/>
                  </a:lnTo>
                  <a:lnTo>
                    <a:pt x="7510357" y="1693727"/>
                  </a:lnTo>
                  <a:lnTo>
                    <a:pt x="7520796" y="1747005"/>
                  </a:lnTo>
                  <a:lnTo>
                    <a:pt x="7529436" y="1804602"/>
                  </a:lnTo>
                  <a:lnTo>
                    <a:pt x="7538076" y="1860040"/>
                  </a:lnTo>
                  <a:lnTo>
                    <a:pt x="7551036" y="1975235"/>
                  </a:lnTo>
                  <a:lnTo>
                    <a:pt x="7557155" y="2090070"/>
                  </a:lnTo>
                  <a:lnTo>
                    <a:pt x="7559315" y="2209585"/>
                  </a:lnTo>
                  <a:lnTo>
                    <a:pt x="7559315" y="5347570"/>
                  </a:lnTo>
                  <a:lnTo>
                    <a:pt x="7557155" y="5471405"/>
                  </a:lnTo>
                  <a:lnTo>
                    <a:pt x="7553196" y="5531162"/>
                  </a:lnTo>
                  <a:lnTo>
                    <a:pt x="7548516" y="5590560"/>
                  </a:lnTo>
                  <a:lnTo>
                    <a:pt x="7544196" y="5648157"/>
                  </a:lnTo>
                  <a:lnTo>
                    <a:pt x="7538076" y="5707915"/>
                  </a:lnTo>
                  <a:lnTo>
                    <a:pt x="7529436" y="5765152"/>
                  </a:lnTo>
                  <a:lnTo>
                    <a:pt x="7518637" y="5820590"/>
                  </a:lnTo>
                  <a:lnTo>
                    <a:pt x="7508197" y="5878188"/>
                  </a:lnTo>
                  <a:lnTo>
                    <a:pt x="7497398" y="5933625"/>
                  </a:lnTo>
                  <a:lnTo>
                    <a:pt x="7484798" y="5989063"/>
                  </a:lnTo>
                  <a:lnTo>
                    <a:pt x="7469679" y="6042340"/>
                  </a:lnTo>
                  <a:lnTo>
                    <a:pt x="7454920" y="6095618"/>
                  </a:lnTo>
                  <a:lnTo>
                    <a:pt x="7438000" y="6148896"/>
                  </a:lnTo>
                  <a:lnTo>
                    <a:pt x="7421081" y="6200014"/>
                  </a:lnTo>
                  <a:lnTo>
                    <a:pt x="7401642" y="6251132"/>
                  </a:lnTo>
                  <a:lnTo>
                    <a:pt x="7380402" y="6302249"/>
                  </a:lnTo>
                  <a:lnTo>
                    <a:pt x="7359164" y="6351207"/>
                  </a:lnTo>
                  <a:lnTo>
                    <a:pt x="7337924" y="6400165"/>
                  </a:lnTo>
                  <a:lnTo>
                    <a:pt x="7312366" y="6449123"/>
                  </a:lnTo>
                  <a:lnTo>
                    <a:pt x="7288966" y="6496281"/>
                  </a:lnTo>
                  <a:lnTo>
                    <a:pt x="7260888" y="6543079"/>
                  </a:lnTo>
                  <a:lnTo>
                    <a:pt x="7235329" y="6587717"/>
                  </a:lnTo>
                  <a:lnTo>
                    <a:pt x="7205810" y="6632355"/>
                  </a:lnTo>
                  <a:lnTo>
                    <a:pt x="7175932" y="6677353"/>
                  </a:lnTo>
                  <a:lnTo>
                    <a:pt x="7146053" y="6719831"/>
                  </a:lnTo>
                  <a:lnTo>
                    <a:pt x="7114014" y="6762670"/>
                  </a:lnTo>
                  <a:lnTo>
                    <a:pt x="7079816" y="6802988"/>
                  </a:lnTo>
                  <a:lnTo>
                    <a:pt x="7045977" y="6843306"/>
                  </a:lnTo>
                  <a:lnTo>
                    <a:pt x="7011779" y="6883624"/>
                  </a:lnTo>
                  <a:lnTo>
                    <a:pt x="6973260" y="6922143"/>
                  </a:lnTo>
                  <a:lnTo>
                    <a:pt x="6937262" y="6960661"/>
                  </a:lnTo>
                  <a:lnTo>
                    <a:pt x="6898744" y="6996659"/>
                  </a:lnTo>
                  <a:lnTo>
                    <a:pt x="6860225" y="7030858"/>
                  </a:lnTo>
                  <a:lnTo>
                    <a:pt x="6819907" y="7065057"/>
                  </a:lnTo>
                  <a:lnTo>
                    <a:pt x="6779589" y="7098895"/>
                  </a:lnTo>
                  <a:lnTo>
                    <a:pt x="6736751" y="7130934"/>
                  </a:lnTo>
                  <a:lnTo>
                    <a:pt x="6696432" y="7160812"/>
                  </a:lnTo>
                  <a:lnTo>
                    <a:pt x="6651794" y="7190691"/>
                  </a:lnTo>
                  <a:lnTo>
                    <a:pt x="6608956" y="7218410"/>
                  </a:lnTo>
                  <a:lnTo>
                    <a:pt x="6564318" y="7246129"/>
                  </a:lnTo>
                  <a:lnTo>
                    <a:pt x="6517520" y="7271688"/>
                  </a:lnTo>
                  <a:lnTo>
                    <a:pt x="6470362" y="7297247"/>
                  </a:lnTo>
                  <a:lnTo>
                    <a:pt x="6423564" y="7322805"/>
                  </a:lnTo>
                  <a:lnTo>
                    <a:pt x="6376766" y="7344045"/>
                  </a:lnTo>
                  <a:lnTo>
                    <a:pt x="6327808" y="7365284"/>
                  </a:lnTo>
                  <a:lnTo>
                    <a:pt x="6278850" y="7386523"/>
                  </a:lnTo>
                  <a:lnTo>
                    <a:pt x="6227733" y="7405962"/>
                  </a:lnTo>
                  <a:lnTo>
                    <a:pt x="6176615" y="7425041"/>
                  </a:lnTo>
                  <a:lnTo>
                    <a:pt x="6125497" y="7442320"/>
                  </a:lnTo>
                  <a:lnTo>
                    <a:pt x="6071859" y="7457080"/>
                  </a:lnTo>
                  <a:lnTo>
                    <a:pt x="6018941" y="7471839"/>
                  </a:lnTo>
                  <a:lnTo>
                    <a:pt x="5965664" y="7486958"/>
                  </a:lnTo>
                  <a:lnTo>
                    <a:pt x="5910226" y="7499558"/>
                  </a:lnTo>
                  <a:lnTo>
                    <a:pt x="5799351" y="7520797"/>
                  </a:lnTo>
                  <a:lnTo>
                    <a:pt x="5686676" y="7538076"/>
                  </a:lnTo>
                  <a:lnTo>
                    <a:pt x="5571481" y="7548516"/>
                  </a:lnTo>
                  <a:lnTo>
                    <a:pt x="5451966" y="7557155"/>
                  </a:lnTo>
                  <a:lnTo>
                    <a:pt x="5332811" y="7559315"/>
                  </a:lnTo>
                  <a:lnTo>
                    <a:pt x="2228664" y="7559315"/>
                  </a:lnTo>
                  <a:lnTo>
                    <a:pt x="2109509" y="7557155"/>
                  </a:lnTo>
                  <a:lnTo>
                    <a:pt x="1994315" y="7548516"/>
                  </a:lnTo>
                  <a:lnTo>
                    <a:pt x="1879119" y="7538076"/>
                  </a:lnTo>
                  <a:lnTo>
                    <a:pt x="1768604" y="7520797"/>
                  </a:lnTo>
                  <a:lnTo>
                    <a:pt x="1657729" y="7499558"/>
                  </a:lnTo>
                  <a:lnTo>
                    <a:pt x="1604451" y="7486958"/>
                  </a:lnTo>
                  <a:lnTo>
                    <a:pt x="1551173" y="7471839"/>
                  </a:lnTo>
                  <a:lnTo>
                    <a:pt x="1500055" y="7457080"/>
                  </a:lnTo>
                  <a:lnTo>
                    <a:pt x="1446778" y="7442320"/>
                  </a:lnTo>
                  <a:lnTo>
                    <a:pt x="1395660" y="7425041"/>
                  </a:lnTo>
                  <a:lnTo>
                    <a:pt x="1346342" y="7405962"/>
                  </a:lnTo>
                  <a:lnTo>
                    <a:pt x="1295584" y="7386523"/>
                  </a:lnTo>
                  <a:lnTo>
                    <a:pt x="1246626" y="7365284"/>
                  </a:lnTo>
                  <a:lnTo>
                    <a:pt x="1197308" y="7344045"/>
                  </a:lnTo>
                  <a:lnTo>
                    <a:pt x="1150510" y="7320646"/>
                  </a:lnTo>
                  <a:lnTo>
                    <a:pt x="1103713" y="7297247"/>
                  </a:lnTo>
                  <a:lnTo>
                    <a:pt x="1056915" y="7271688"/>
                  </a:lnTo>
                  <a:lnTo>
                    <a:pt x="1011916" y="7246129"/>
                  </a:lnTo>
                  <a:lnTo>
                    <a:pt x="967278" y="7218410"/>
                  </a:lnTo>
                  <a:lnTo>
                    <a:pt x="922640" y="7190691"/>
                  </a:lnTo>
                  <a:lnTo>
                    <a:pt x="879802" y="7160812"/>
                  </a:lnTo>
                  <a:lnTo>
                    <a:pt x="837324" y="7128774"/>
                  </a:lnTo>
                  <a:lnTo>
                    <a:pt x="794846" y="7097095"/>
                  </a:lnTo>
                  <a:lnTo>
                    <a:pt x="754168" y="7065057"/>
                  </a:lnTo>
                  <a:lnTo>
                    <a:pt x="713849" y="7030858"/>
                  </a:lnTo>
                  <a:lnTo>
                    <a:pt x="675691" y="6994500"/>
                  </a:lnTo>
                  <a:lnTo>
                    <a:pt x="637173" y="6958501"/>
                  </a:lnTo>
                  <a:lnTo>
                    <a:pt x="598654" y="6919983"/>
                  </a:lnTo>
                  <a:lnTo>
                    <a:pt x="562656" y="6881824"/>
                  </a:lnTo>
                  <a:lnTo>
                    <a:pt x="526297" y="6841146"/>
                  </a:lnTo>
                  <a:lnTo>
                    <a:pt x="489939" y="6800828"/>
                  </a:lnTo>
                  <a:lnTo>
                    <a:pt x="456100" y="6758350"/>
                  </a:lnTo>
                  <a:lnTo>
                    <a:pt x="424062" y="6715512"/>
                  </a:lnTo>
                  <a:lnTo>
                    <a:pt x="392023" y="6670873"/>
                  </a:lnTo>
                  <a:lnTo>
                    <a:pt x="362145" y="6628395"/>
                  </a:lnTo>
                  <a:lnTo>
                    <a:pt x="332266" y="6581237"/>
                  </a:lnTo>
                  <a:lnTo>
                    <a:pt x="304907" y="6536599"/>
                  </a:lnTo>
                  <a:lnTo>
                    <a:pt x="279348" y="6487641"/>
                  </a:lnTo>
                  <a:lnTo>
                    <a:pt x="253429" y="6440843"/>
                  </a:lnTo>
                  <a:lnTo>
                    <a:pt x="227870" y="6391885"/>
                  </a:lnTo>
                  <a:lnTo>
                    <a:pt x="204471" y="6342928"/>
                  </a:lnTo>
                  <a:lnTo>
                    <a:pt x="183232" y="6291450"/>
                  </a:lnTo>
                  <a:lnTo>
                    <a:pt x="161993" y="6240332"/>
                  </a:lnTo>
                  <a:lnTo>
                    <a:pt x="142914" y="6189574"/>
                  </a:lnTo>
                  <a:lnTo>
                    <a:pt x="125635" y="6138096"/>
                  </a:lnTo>
                  <a:lnTo>
                    <a:pt x="108715" y="6084819"/>
                  </a:lnTo>
                  <a:lnTo>
                    <a:pt x="91436" y="6029381"/>
                  </a:lnTo>
                  <a:lnTo>
                    <a:pt x="78837" y="5976103"/>
                  </a:lnTo>
                  <a:lnTo>
                    <a:pt x="64077" y="5920666"/>
                  </a:lnTo>
                  <a:lnTo>
                    <a:pt x="53278" y="5863428"/>
                  </a:lnTo>
                  <a:lnTo>
                    <a:pt x="42478" y="5807631"/>
                  </a:lnTo>
                  <a:lnTo>
                    <a:pt x="32039" y="5750393"/>
                  </a:lnTo>
                  <a:lnTo>
                    <a:pt x="23399" y="5692796"/>
                  </a:lnTo>
                  <a:lnTo>
                    <a:pt x="17279" y="5633038"/>
                  </a:lnTo>
                  <a:lnTo>
                    <a:pt x="10800" y="5573641"/>
                  </a:lnTo>
                  <a:lnTo>
                    <a:pt x="6120" y="5513883"/>
                  </a:lnTo>
                  <a:lnTo>
                    <a:pt x="4320" y="5454126"/>
                  </a:lnTo>
                  <a:lnTo>
                    <a:pt x="2160" y="5392208"/>
                  </a:lnTo>
                  <a:lnTo>
                    <a:pt x="0" y="5330651"/>
                  </a:lnTo>
                  <a:lnTo>
                    <a:pt x="0" y="2209585"/>
                  </a:lnTo>
                  <a:lnTo>
                    <a:pt x="2160" y="2147668"/>
                  </a:lnTo>
                  <a:lnTo>
                    <a:pt x="4320" y="2087911"/>
                  </a:lnTo>
                  <a:lnTo>
                    <a:pt x="6120" y="2026353"/>
                  </a:lnTo>
                  <a:lnTo>
                    <a:pt x="10800" y="1966596"/>
                  </a:lnTo>
                  <a:lnTo>
                    <a:pt x="17279" y="1908998"/>
                  </a:lnTo>
                  <a:lnTo>
                    <a:pt x="23399" y="1849241"/>
                  </a:lnTo>
                  <a:lnTo>
                    <a:pt x="32039" y="1792003"/>
                  </a:lnTo>
                  <a:lnTo>
                    <a:pt x="42478" y="1736565"/>
                  </a:lnTo>
                  <a:lnTo>
                    <a:pt x="53278" y="1678968"/>
                  </a:lnTo>
                  <a:lnTo>
                    <a:pt x="64077" y="1623530"/>
                  </a:lnTo>
                  <a:lnTo>
                    <a:pt x="76677" y="1568093"/>
                  </a:lnTo>
                  <a:lnTo>
                    <a:pt x="91436" y="1514815"/>
                  </a:lnTo>
                  <a:lnTo>
                    <a:pt x="106555" y="1461537"/>
                  </a:lnTo>
                  <a:lnTo>
                    <a:pt x="123835" y="1410419"/>
                  </a:lnTo>
                  <a:lnTo>
                    <a:pt x="140394" y="1357502"/>
                  </a:lnTo>
                  <a:lnTo>
                    <a:pt x="159833" y="1306024"/>
                  </a:lnTo>
                  <a:lnTo>
                    <a:pt x="181072" y="1257066"/>
                  </a:lnTo>
                  <a:lnTo>
                    <a:pt x="202311" y="1208108"/>
                  </a:lnTo>
                  <a:lnTo>
                    <a:pt x="223550" y="1159150"/>
                  </a:lnTo>
                  <a:lnTo>
                    <a:pt x="246949" y="1112352"/>
                  </a:lnTo>
                  <a:lnTo>
                    <a:pt x="272508" y="1065194"/>
                  </a:lnTo>
                  <a:lnTo>
                    <a:pt x="298427" y="1018396"/>
                  </a:lnTo>
                  <a:lnTo>
                    <a:pt x="323986" y="973758"/>
                  </a:lnTo>
                  <a:lnTo>
                    <a:pt x="351705" y="928760"/>
                  </a:lnTo>
                  <a:lnTo>
                    <a:pt x="381224" y="886282"/>
                  </a:lnTo>
                  <a:lnTo>
                    <a:pt x="411462" y="843804"/>
                  </a:lnTo>
                  <a:lnTo>
                    <a:pt x="440981" y="803486"/>
                  </a:lnTo>
                  <a:lnTo>
                    <a:pt x="473020" y="762807"/>
                  </a:lnTo>
                  <a:lnTo>
                    <a:pt x="505058" y="722489"/>
                  </a:lnTo>
                  <a:lnTo>
                    <a:pt x="539257" y="683971"/>
                  </a:lnTo>
                  <a:lnTo>
                    <a:pt x="575255" y="645452"/>
                  </a:lnTo>
                  <a:lnTo>
                    <a:pt x="609454" y="609454"/>
                  </a:lnTo>
                  <a:lnTo>
                    <a:pt x="647612" y="573095"/>
                  </a:lnTo>
                  <a:lnTo>
                    <a:pt x="683971" y="539257"/>
                  </a:lnTo>
                  <a:lnTo>
                    <a:pt x="724289" y="505058"/>
                  </a:lnTo>
                  <a:lnTo>
                    <a:pt x="762807" y="470860"/>
                  </a:lnTo>
                  <a:lnTo>
                    <a:pt x="803485" y="440981"/>
                  </a:lnTo>
                  <a:lnTo>
                    <a:pt x="845963" y="409302"/>
                  </a:lnTo>
                  <a:lnTo>
                    <a:pt x="888442" y="379064"/>
                  </a:lnTo>
                  <a:lnTo>
                    <a:pt x="930920" y="351705"/>
                  </a:lnTo>
                  <a:lnTo>
                    <a:pt x="975918" y="323986"/>
                  </a:lnTo>
                  <a:lnTo>
                    <a:pt x="1020556" y="296267"/>
                  </a:lnTo>
                  <a:lnTo>
                    <a:pt x="1065194" y="270348"/>
                  </a:lnTo>
                  <a:lnTo>
                    <a:pt x="1112352" y="246949"/>
                  </a:lnTo>
                  <a:lnTo>
                    <a:pt x="1161310" y="223550"/>
                  </a:lnTo>
                  <a:lnTo>
                    <a:pt x="1208108" y="200151"/>
                  </a:lnTo>
                  <a:lnTo>
                    <a:pt x="1257066" y="178912"/>
                  </a:lnTo>
                  <a:lnTo>
                    <a:pt x="1308184" y="159833"/>
                  </a:lnTo>
                  <a:lnTo>
                    <a:pt x="1359301" y="140394"/>
                  </a:lnTo>
                  <a:lnTo>
                    <a:pt x="1410419" y="123835"/>
                  </a:lnTo>
                  <a:lnTo>
                    <a:pt x="1463697" y="106555"/>
                  </a:lnTo>
                  <a:lnTo>
                    <a:pt x="1516975" y="91436"/>
                  </a:lnTo>
                  <a:lnTo>
                    <a:pt x="1570252" y="76677"/>
                  </a:lnTo>
                  <a:lnTo>
                    <a:pt x="1625690" y="64077"/>
                  </a:lnTo>
                  <a:lnTo>
                    <a:pt x="1681128" y="51118"/>
                  </a:lnTo>
                  <a:lnTo>
                    <a:pt x="1736566" y="40678"/>
                  </a:lnTo>
                  <a:lnTo>
                    <a:pt x="1794163" y="32039"/>
                  </a:lnTo>
                  <a:lnTo>
                    <a:pt x="1851401" y="23399"/>
                  </a:lnTo>
                  <a:lnTo>
                    <a:pt x="1908998" y="17279"/>
                  </a:lnTo>
                  <a:lnTo>
                    <a:pt x="1968756" y="10800"/>
                  </a:lnTo>
                  <a:lnTo>
                    <a:pt x="2028153" y="6120"/>
                  </a:lnTo>
                  <a:lnTo>
                    <a:pt x="2087910" y="2160"/>
                  </a:lnTo>
                  <a:lnTo>
                    <a:pt x="2149828" y="0"/>
                  </a:lnTo>
                  <a:close/>
                </a:path>
              </a:pathLst>
            </a:custGeom>
            <a:solidFill>
              <a:srgbClr val="0C0C0C"/>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99"/>
                <a:buFont typeface="Calibri"/>
                <a:buNone/>
              </a:pPr>
              <a:endParaRPr sz="1799" b="0" i="0" u="none" strike="noStrike" cap="none">
                <a:solidFill>
                  <a:srgbClr val="FFFFFF"/>
                </a:solidFill>
                <a:latin typeface="Arial"/>
                <a:ea typeface="Arial"/>
                <a:cs typeface="Arial"/>
                <a:sym typeface="Arial"/>
              </a:endParaRPr>
            </a:p>
          </p:txBody>
        </p:sp>
      </p:grpSp>
      <p:grpSp>
        <p:nvGrpSpPr>
          <p:cNvPr id="1401" name="Google Shape;1401;p49"/>
          <p:cNvGrpSpPr/>
          <p:nvPr/>
        </p:nvGrpSpPr>
        <p:grpSpPr>
          <a:xfrm>
            <a:off x="5462063" y="3070232"/>
            <a:ext cx="3067156" cy="1190943"/>
            <a:chOff x="5462063" y="3070232"/>
            <a:chExt cx="3067156" cy="1190943"/>
          </a:xfrm>
        </p:grpSpPr>
        <p:cxnSp>
          <p:nvCxnSpPr>
            <p:cNvPr id="1402" name="Google Shape;1402;p49"/>
            <p:cNvCxnSpPr/>
            <p:nvPr/>
          </p:nvCxnSpPr>
          <p:spPr>
            <a:xfrm>
              <a:off x="5462063" y="3070232"/>
              <a:ext cx="737100" cy="790200"/>
            </a:xfrm>
            <a:prstGeom prst="straightConnector1">
              <a:avLst/>
            </a:prstGeom>
            <a:noFill/>
            <a:ln w="9525" cap="flat" cmpd="sng">
              <a:solidFill>
                <a:schemeClr val="lt1"/>
              </a:solidFill>
              <a:prstDash val="solid"/>
              <a:miter lim="800000"/>
              <a:headEnd type="none" w="sm" len="sm"/>
              <a:tailEnd type="triangle" w="med" len="med"/>
            </a:ln>
          </p:spPr>
        </p:cxnSp>
        <p:sp>
          <p:nvSpPr>
            <p:cNvPr id="1403" name="Google Shape;1403;p49"/>
            <p:cNvSpPr txBox="1"/>
            <p:nvPr/>
          </p:nvSpPr>
          <p:spPr>
            <a:xfrm>
              <a:off x="6212596" y="4007404"/>
              <a:ext cx="2316623" cy="253771"/>
            </a:xfrm>
            <a:prstGeom prst="rect">
              <a:avLst/>
            </a:prstGeom>
            <a:noFill/>
            <a:ln w="9525" cap="flat" cmpd="sng">
              <a:solidFill>
                <a:srgbClr val="000000"/>
              </a:solidFill>
              <a:prstDash val="solid"/>
              <a:miter lim="800000"/>
              <a:headEnd type="none" w="sm" len="sm"/>
              <a:tailEnd type="none" w="sm" len="sm"/>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FFFFFF"/>
                </a:buClr>
                <a:buSzPts val="1199"/>
                <a:buFont typeface="Arial"/>
                <a:buNone/>
              </a:pPr>
              <a:r>
                <a:rPr lang="en-US" sz="1199" b="0" i="0" u="none" strike="noStrike" cap="none">
                  <a:solidFill>
                    <a:srgbClr val="FFFFFF"/>
                  </a:solidFill>
                  <a:latin typeface="Arial"/>
                  <a:ea typeface="Arial"/>
                  <a:cs typeface="Arial"/>
                  <a:sym typeface="Arial"/>
                </a:rPr>
                <a:t>visionofhumanity.org</a:t>
              </a:r>
              <a:endParaRPr sz="1199" b="0" i="0" u="none" strike="noStrike" cap="none">
                <a:solidFill>
                  <a:srgbClr val="FFFFFF"/>
                </a:solidFill>
                <a:latin typeface="Arial"/>
                <a:ea typeface="Arial"/>
                <a:cs typeface="Arial"/>
                <a:sym typeface="Arial"/>
              </a:endParaRPr>
            </a:p>
          </p:txBody>
        </p:sp>
        <p:sp>
          <p:nvSpPr>
            <p:cNvPr id="1404" name="Google Shape;1404;p49"/>
            <p:cNvSpPr/>
            <p:nvPr/>
          </p:nvSpPr>
          <p:spPr>
            <a:xfrm>
              <a:off x="5959543" y="4053033"/>
              <a:ext cx="204358" cy="179076"/>
            </a:xfrm>
            <a:custGeom>
              <a:avLst/>
              <a:gdLst/>
              <a:ahLst/>
              <a:cxnLst/>
              <a:rect l="l" t="t" r="r" b="b"/>
              <a:pathLst>
                <a:path w="426" h="373" extrusionOk="0">
                  <a:moveTo>
                    <a:pt x="0" y="0"/>
                  </a:moveTo>
                  <a:lnTo>
                    <a:pt x="0" y="266"/>
                  </a:lnTo>
                  <a:lnTo>
                    <a:pt x="425" y="266"/>
                  </a:lnTo>
                  <a:lnTo>
                    <a:pt x="425" y="0"/>
                  </a:lnTo>
                  <a:lnTo>
                    <a:pt x="0" y="0"/>
                  </a:lnTo>
                  <a:close/>
                  <a:moveTo>
                    <a:pt x="398" y="239"/>
                  </a:moveTo>
                  <a:lnTo>
                    <a:pt x="26" y="239"/>
                  </a:lnTo>
                  <a:lnTo>
                    <a:pt x="26" y="26"/>
                  </a:lnTo>
                  <a:lnTo>
                    <a:pt x="398" y="26"/>
                  </a:lnTo>
                  <a:lnTo>
                    <a:pt x="398" y="239"/>
                  </a:lnTo>
                  <a:close/>
                  <a:moveTo>
                    <a:pt x="279" y="292"/>
                  </a:moveTo>
                  <a:lnTo>
                    <a:pt x="146" y="292"/>
                  </a:lnTo>
                  <a:lnTo>
                    <a:pt x="133" y="345"/>
                  </a:lnTo>
                  <a:lnTo>
                    <a:pt x="106" y="372"/>
                  </a:lnTo>
                  <a:lnTo>
                    <a:pt x="319" y="372"/>
                  </a:lnTo>
                  <a:lnTo>
                    <a:pt x="292" y="345"/>
                  </a:lnTo>
                  <a:lnTo>
                    <a:pt x="279" y="292"/>
                  </a:lnTo>
                  <a:close/>
                </a:path>
              </a:pathLst>
            </a:custGeom>
            <a:solidFill>
              <a:srgbClr val="0C0C0C"/>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799"/>
                <a:buFont typeface="Calibri"/>
                <a:buNone/>
              </a:pPr>
              <a:endParaRPr sz="1799" b="0" i="0" u="none" strike="noStrike" cap="none">
                <a:solidFill>
                  <a:srgbClr val="FFFFFF"/>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79"/>
                                        </p:tgtEl>
                                        <p:attrNameLst>
                                          <p:attrName>style.visibility</p:attrName>
                                        </p:attrNameLst>
                                      </p:cBhvr>
                                      <p:to>
                                        <p:strVal val="visible"/>
                                      </p:to>
                                    </p:set>
                                    <p:anim calcmode="lin" valueType="num">
                                      <p:cBhvr additive="base">
                                        <p:cTn id="7" dur="1000"/>
                                        <p:tgtEl>
                                          <p:spTgt spid="1379"/>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394"/>
                                        </p:tgtEl>
                                        <p:attrNameLst>
                                          <p:attrName>style.visibility</p:attrName>
                                        </p:attrNameLst>
                                      </p:cBhvr>
                                      <p:to>
                                        <p:strVal val="visible"/>
                                      </p:to>
                                    </p:set>
                                    <p:anim calcmode="lin" valueType="num">
                                      <p:cBhvr additive="base">
                                        <p:cTn id="10" dur="1000"/>
                                        <p:tgtEl>
                                          <p:spTgt spid="1394"/>
                                        </p:tgtEl>
                                        <p:attrNameLst>
                                          <p:attrName>ppt_x</p:attrName>
                                        </p:attrNameLst>
                                      </p:cBhvr>
                                      <p:tavLst>
                                        <p:tav tm="0">
                                          <p:val>
                                            <p:strVal val="#ppt_x-1"/>
                                          </p:val>
                                        </p:tav>
                                        <p:tav tm="100000">
                                          <p:val>
                                            <p:strVal val="#ppt_x"/>
                                          </p:val>
                                        </p:tav>
                                      </p:tavLst>
                                    </p:anim>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384"/>
                                        </p:tgtEl>
                                        <p:attrNameLst>
                                          <p:attrName>style.visibility</p:attrName>
                                        </p:attrNameLst>
                                      </p:cBhvr>
                                      <p:to>
                                        <p:strVal val="visible"/>
                                      </p:to>
                                    </p:set>
                                    <p:animEffect transition="in" filter="fade">
                                      <p:cBhvr>
                                        <p:cTn id="14" dur="1000"/>
                                        <p:tgtEl>
                                          <p:spTgt spid="1384"/>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389"/>
                                        </p:tgtEl>
                                        <p:attrNameLst>
                                          <p:attrName>style.visibility</p:attrName>
                                        </p:attrNameLst>
                                      </p:cBhvr>
                                      <p:to>
                                        <p:strVal val="visible"/>
                                      </p:to>
                                    </p:set>
                                    <p:animEffect transition="in" filter="fade">
                                      <p:cBhvr>
                                        <p:cTn id="18" dur="1000"/>
                                        <p:tgtEl>
                                          <p:spTgt spid="1389"/>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1397"/>
                                        </p:tgtEl>
                                        <p:attrNameLst>
                                          <p:attrName>style.visibility</p:attrName>
                                        </p:attrNameLst>
                                      </p:cBhvr>
                                      <p:to>
                                        <p:strVal val="visible"/>
                                      </p:to>
                                    </p:set>
                                    <p:animEffect transition="in" filter="fade">
                                      <p:cBhvr>
                                        <p:cTn id="22" dur="1000"/>
                                        <p:tgtEl>
                                          <p:spTgt spid="1397"/>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1401"/>
                                        </p:tgtEl>
                                        <p:attrNameLst>
                                          <p:attrName>style.visibility</p:attrName>
                                        </p:attrNameLst>
                                      </p:cBhvr>
                                      <p:to>
                                        <p:strVal val="visible"/>
                                      </p:to>
                                    </p:set>
                                    <p:animEffect transition="in" filter="fade">
                                      <p:cBhvr>
                                        <p:cTn id="26" dur="1000"/>
                                        <p:tgtEl>
                                          <p:spTgt spid="1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Google Shape;560;g253fa14b5a6_0_26"/>
          <p:cNvPicPr preferRelativeResize="0"/>
          <p:nvPr/>
        </p:nvPicPr>
        <p:blipFill rotWithShape="1">
          <a:blip r:embed="rId3">
            <a:alphaModFix/>
          </a:blip>
          <a:srcRect t="1133" b="1132"/>
          <a:stretch/>
        </p:blipFill>
        <p:spPr>
          <a:xfrm>
            <a:off x="1506575" y="789"/>
            <a:ext cx="7714755" cy="5141929"/>
          </a:xfrm>
          <a:prstGeom prst="rect">
            <a:avLst/>
          </a:prstGeom>
          <a:noFill/>
          <a:ln>
            <a:noFill/>
          </a:ln>
        </p:spPr>
      </p:pic>
      <p:sp>
        <p:nvSpPr>
          <p:cNvPr id="561" name="Google Shape;561;g253fa14b5a6_0_26"/>
          <p:cNvSpPr/>
          <p:nvPr/>
        </p:nvSpPr>
        <p:spPr>
          <a:xfrm>
            <a:off x="0" y="0"/>
            <a:ext cx="4677300" cy="5145000"/>
          </a:xfrm>
          <a:prstGeom prst="rect">
            <a:avLst/>
          </a:prstGeom>
          <a:solidFill>
            <a:srgbClr val="00081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70000"/>
              </a:lnSpc>
              <a:spcBef>
                <a:spcPts val="0"/>
              </a:spcBef>
              <a:spcAft>
                <a:spcPts val="0"/>
              </a:spcAft>
              <a:buClr>
                <a:srgbClr val="000000"/>
              </a:buClr>
              <a:buSzPts val="4400"/>
              <a:buFont typeface="Arial"/>
              <a:buNone/>
            </a:pPr>
            <a:endParaRPr sz="4400" b="1" i="0" u="none" strike="noStrike" cap="none">
              <a:solidFill>
                <a:schemeClr val="lt1"/>
              </a:solidFill>
              <a:latin typeface="Helvetica Neue"/>
              <a:ea typeface="Helvetica Neue"/>
              <a:cs typeface="Helvetica Neue"/>
              <a:sym typeface="Helvetica Neue"/>
            </a:endParaRPr>
          </a:p>
        </p:txBody>
      </p:sp>
      <p:pic>
        <p:nvPicPr>
          <p:cNvPr id="562" name="Google Shape;562;g253fa14b5a6_0_26"/>
          <p:cNvPicPr preferRelativeResize="0"/>
          <p:nvPr/>
        </p:nvPicPr>
        <p:blipFill rotWithShape="1">
          <a:blip r:embed="rId4">
            <a:alphaModFix/>
          </a:blip>
          <a:srcRect/>
          <a:stretch/>
        </p:blipFill>
        <p:spPr>
          <a:xfrm>
            <a:off x="8372235" y="198573"/>
            <a:ext cx="603847" cy="461119"/>
          </a:xfrm>
          <a:prstGeom prst="rect">
            <a:avLst/>
          </a:prstGeom>
          <a:noFill/>
          <a:ln>
            <a:noFill/>
          </a:ln>
        </p:spPr>
      </p:pic>
      <p:sp>
        <p:nvSpPr>
          <p:cNvPr id="563" name="Google Shape;563;g253fa14b5a6_0_26"/>
          <p:cNvSpPr txBox="1"/>
          <p:nvPr/>
        </p:nvSpPr>
        <p:spPr>
          <a:xfrm>
            <a:off x="449934" y="2122493"/>
            <a:ext cx="6088500" cy="5256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rgbClr val="000000"/>
              </a:buClr>
              <a:buSzPts val="4100"/>
              <a:buFont typeface="Arial"/>
              <a:buNone/>
            </a:pPr>
            <a:r>
              <a:rPr lang="en-US" sz="3900" b="0" i="0" u="none" strike="noStrike" cap="none">
                <a:solidFill>
                  <a:schemeClr val="lt1"/>
                </a:solidFill>
                <a:latin typeface="Arial"/>
                <a:ea typeface="Arial"/>
                <a:cs typeface="Arial"/>
                <a:sym typeface="Arial"/>
              </a:rPr>
              <a:t>KEY FINDINGS</a:t>
            </a:r>
            <a:endParaRPr sz="300" b="0" i="0" u="none" strike="noStrike" cap="none">
              <a:solidFill>
                <a:schemeClr val="lt1"/>
              </a:solidFill>
              <a:latin typeface="Arial"/>
              <a:ea typeface="Arial"/>
              <a:cs typeface="Arial"/>
              <a:sym typeface="Arial"/>
            </a:endParaRPr>
          </a:p>
        </p:txBody>
      </p:sp>
      <p:cxnSp>
        <p:nvCxnSpPr>
          <p:cNvPr id="564" name="Google Shape;564;g253fa14b5a6_0_26"/>
          <p:cNvCxnSpPr/>
          <p:nvPr/>
        </p:nvCxnSpPr>
        <p:spPr>
          <a:xfrm>
            <a:off x="947747" y="2889343"/>
            <a:ext cx="0" cy="871800"/>
          </a:xfrm>
          <a:prstGeom prst="straightConnector1">
            <a:avLst/>
          </a:prstGeom>
          <a:noFill/>
          <a:ln w="19050" cap="flat" cmpd="sng">
            <a:solidFill>
              <a:schemeClr val="lt1"/>
            </a:solidFill>
            <a:prstDash val="solid"/>
            <a:miter lim="800000"/>
            <a:headEnd type="none" w="sm" len="sm"/>
            <a:tailEnd type="none" w="sm" len="sm"/>
          </a:ln>
        </p:spPr>
      </p:cxnSp>
      <p:sp>
        <p:nvSpPr>
          <p:cNvPr id="565" name="Google Shape;565;g253fa14b5a6_0_26"/>
          <p:cNvSpPr txBox="1"/>
          <p:nvPr/>
        </p:nvSpPr>
        <p:spPr>
          <a:xfrm>
            <a:off x="481025" y="4002350"/>
            <a:ext cx="2316600" cy="7494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Key indicators</a:t>
            </a:r>
            <a:endParaRPr sz="1500" b="0" i="0" u="none" strike="noStrike" cap="none">
              <a:solidFill>
                <a:schemeClr val="lt1"/>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GPI highlights</a:t>
            </a:r>
            <a:endParaRPr sz="1500" b="0" i="0" u="none" strike="noStrike" cap="none">
              <a:solidFill>
                <a:schemeClr val="lt1"/>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Results &amp; trends</a:t>
            </a:r>
            <a:endParaRPr sz="1500" b="0" i="0" u="none" strike="noStrike" cap="none">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5AAE2"/>
        </a:solidFill>
        <a:effectLst/>
      </p:bgPr>
    </p:bg>
    <p:spTree>
      <p:nvGrpSpPr>
        <p:cNvPr id="1" name="Shape 569"/>
        <p:cNvGrpSpPr/>
        <p:nvPr/>
      </p:nvGrpSpPr>
      <p:grpSpPr>
        <a:xfrm>
          <a:off x="0" y="0"/>
          <a:ext cx="0" cy="0"/>
          <a:chOff x="0" y="0"/>
          <a:chExt cx="0" cy="0"/>
        </a:xfrm>
      </p:grpSpPr>
      <p:sp>
        <p:nvSpPr>
          <p:cNvPr id="570" name="Google Shape;570;p6"/>
          <p:cNvSpPr/>
          <p:nvPr/>
        </p:nvSpPr>
        <p:spPr>
          <a:xfrm>
            <a:off x="292277" y="2970223"/>
            <a:ext cx="1650035" cy="1797269"/>
          </a:xfrm>
          <a:prstGeom prst="rect">
            <a:avLst/>
          </a:prstGeom>
          <a:solidFill>
            <a:srgbClr val="00081C"/>
          </a:solidFill>
          <a:ln w="12700" cap="flat" cmpd="sng">
            <a:solidFill>
              <a:srgbClr val="00081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571" name="Google Shape;571;p6"/>
          <p:cNvSpPr txBox="1"/>
          <p:nvPr/>
        </p:nvSpPr>
        <p:spPr>
          <a:xfrm>
            <a:off x="131000" y="1298830"/>
            <a:ext cx="5585400"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51"/>
              <a:buFont typeface="Arial"/>
              <a:buNone/>
            </a:pPr>
            <a:endParaRPr sz="2251" b="1" i="0" u="none" strike="noStrike" cap="none">
              <a:solidFill>
                <a:srgbClr val="0681C4"/>
              </a:solidFill>
              <a:latin typeface="Arial"/>
              <a:ea typeface="Arial"/>
              <a:cs typeface="Arial"/>
              <a:sym typeface="Arial"/>
            </a:endParaRPr>
          </a:p>
        </p:txBody>
      </p:sp>
      <p:grpSp>
        <p:nvGrpSpPr>
          <p:cNvPr id="572" name="Google Shape;572;p6"/>
          <p:cNvGrpSpPr/>
          <p:nvPr/>
        </p:nvGrpSpPr>
        <p:grpSpPr>
          <a:xfrm>
            <a:off x="-803197" y="1080283"/>
            <a:ext cx="5792560" cy="5792560"/>
            <a:chOff x="-730619" y="1484451"/>
            <a:chExt cx="5267400" cy="5267400"/>
          </a:xfrm>
        </p:grpSpPr>
        <p:sp>
          <p:nvSpPr>
            <p:cNvPr id="573" name="Google Shape;573;p6"/>
            <p:cNvSpPr/>
            <p:nvPr/>
          </p:nvSpPr>
          <p:spPr>
            <a:xfrm>
              <a:off x="-730619" y="1484451"/>
              <a:ext cx="5267400" cy="5267400"/>
            </a:xfrm>
            <a:prstGeom prst="ellipse">
              <a:avLst/>
            </a:prstGeom>
            <a:solidFill>
              <a:srgbClr val="2B3A4D">
                <a:alpha val="3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574" name="Google Shape;574;p6"/>
            <p:cNvSpPr/>
            <p:nvPr/>
          </p:nvSpPr>
          <p:spPr>
            <a:xfrm>
              <a:off x="-502755" y="1796301"/>
              <a:ext cx="4643700" cy="4643700"/>
            </a:xfrm>
            <a:prstGeom prst="ellipse">
              <a:avLst/>
            </a:prstGeom>
            <a:solidFill>
              <a:srgbClr val="2B3A4D">
                <a:alpha val="3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dirty="0">
                <a:solidFill>
                  <a:schemeClr val="lt1"/>
                </a:solidFill>
                <a:latin typeface="Calibri"/>
                <a:ea typeface="Calibri"/>
                <a:cs typeface="Calibri"/>
                <a:sym typeface="Calibri"/>
              </a:endParaRPr>
            </a:p>
          </p:txBody>
        </p:sp>
      </p:grpSp>
      <p:grpSp>
        <p:nvGrpSpPr>
          <p:cNvPr id="575" name="Google Shape;575;p6"/>
          <p:cNvGrpSpPr/>
          <p:nvPr/>
        </p:nvGrpSpPr>
        <p:grpSpPr>
          <a:xfrm>
            <a:off x="429081" y="1691674"/>
            <a:ext cx="2680744" cy="2299793"/>
            <a:chOff x="498132" y="1655190"/>
            <a:chExt cx="2680744" cy="2299793"/>
          </a:xfrm>
        </p:grpSpPr>
        <p:sp>
          <p:nvSpPr>
            <p:cNvPr id="576" name="Google Shape;576;p6"/>
            <p:cNvSpPr txBox="1"/>
            <p:nvPr/>
          </p:nvSpPr>
          <p:spPr>
            <a:xfrm>
              <a:off x="1364476" y="2777483"/>
              <a:ext cx="1814400" cy="1177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1" u="none" strike="noStrike" cap="none" dirty="0">
                  <a:solidFill>
                    <a:schemeClr val="lt1"/>
                  </a:solidFill>
                  <a:latin typeface="Arial"/>
                  <a:ea typeface="Arial"/>
                  <a:cs typeface="Arial"/>
                  <a:sym typeface="Arial"/>
                </a:rPr>
                <a:t>Including: intensity of </a:t>
              </a:r>
              <a:r>
                <a:rPr lang="en-US" sz="1200" b="0" i="1" u="none" strike="noStrike" cap="none" dirty="0" err="1">
                  <a:solidFill>
                    <a:schemeClr val="lt1"/>
                  </a:solidFill>
                  <a:latin typeface="Arial"/>
                  <a:ea typeface="Arial"/>
                  <a:cs typeface="Arial"/>
                  <a:sym typeface="Arial"/>
                </a:rPr>
                <a:t>organised</a:t>
              </a:r>
              <a:r>
                <a:rPr lang="en-US" sz="1200" b="0" i="1" u="none" strike="noStrike" cap="none" dirty="0">
                  <a:solidFill>
                    <a:schemeClr val="lt1"/>
                  </a:solidFill>
                  <a:latin typeface="Arial"/>
                  <a:ea typeface="Arial"/>
                  <a:cs typeface="Arial"/>
                  <a:sym typeface="Arial"/>
                </a:rPr>
                <a:t> internal conflicts, relations with </a:t>
              </a:r>
              <a:r>
                <a:rPr lang="en-US" sz="1200" b="0" i="1" u="none" strike="noStrike" cap="none" dirty="0" err="1">
                  <a:solidFill>
                    <a:schemeClr val="lt1"/>
                  </a:solidFill>
                  <a:latin typeface="Arial"/>
                  <a:ea typeface="Arial"/>
                  <a:cs typeface="Arial"/>
                  <a:sym typeface="Arial"/>
                </a:rPr>
                <a:t>neighbouring</a:t>
              </a:r>
              <a:r>
                <a:rPr lang="en-US" sz="1200" b="0" i="1" u="none" strike="noStrike" cap="none" dirty="0">
                  <a:solidFill>
                    <a:schemeClr val="lt1"/>
                  </a:solidFill>
                  <a:latin typeface="Arial"/>
                  <a:ea typeface="Arial"/>
                  <a:cs typeface="Arial"/>
                  <a:sym typeface="Arial"/>
                </a:rPr>
                <a:t> countries and number of deaths from conflict</a:t>
              </a:r>
              <a:endParaRPr sz="1200" b="0" i="1" u="none" strike="noStrike" cap="none" dirty="0">
                <a:solidFill>
                  <a:schemeClr val="lt1"/>
                </a:solidFill>
                <a:latin typeface="Arial"/>
                <a:ea typeface="Arial"/>
                <a:cs typeface="Arial"/>
                <a:sym typeface="Arial"/>
              </a:endParaRPr>
            </a:p>
          </p:txBody>
        </p:sp>
        <p:sp>
          <p:nvSpPr>
            <p:cNvPr id="577" name="Google Shape;577;p6"/>
            <p:cNvSpPr txBox="1"/>
            <p:nvPr/>
          </p:nvSpPr>
          <p:spPr>
            <a:xfrm>
              <a:off x="498132" y="1655190"/>
              <a:ext cx="827865" cy="103037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8000" b="1" i="0" u="none" strike="noStrike" cap="none">
                  <a:solidFill>
                    <a:schemeClr val="lt1"/>
                  </a:solidFill>
                  <a:latin typeface="Arial"/>
                  <a:ea typeface="Arial"/>
                  <a:cs typeface="Arial"/>
                  <a:sym typeface="Arial"/>
                </a:rPr>
                <a:t>6</a:t>
              </a:r>
              <a:endParaRPr sz="8000" b="1" i="0" u="none" strike="noStrike" cap="none">
                <a:solidFill>
                  <a:schemeClr val="lt1"/>
                </a:solidFill>
                <a:latin typeface="Arial"/>
                <a:ea typeface="Arial"/>
                <a:cs typeface="Arial"/>
                <a:sym typeface="Arial"/>
              </a:endParaRPr>
            </a:p>
          </p:txBody>
        </p:sp>
        <p:sp>
          <p:nvSpPr>
            <p:cNvPr id="578" name="Google Shape;578;p6"/>
            <p:cNvSpPr txBox="1"/>
            <p:nvPr/>
          </p:nvSpPr>
          <p:spPr>
            <a:xfrm>
              <a:off x="1364476" y="1754540"/>
              <a:ext cx="1757700" cy="931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measures of ongoing domestic and international conflict</a:t>
              </a:r>
              <a:endParaRPr sz="1400" b="0" i="0" u="none" strike="noStrike" cap="none">
                <a:solidFill>
                  <a:srgbClr val="000000"/>
                </a:solidFill>
                <a:latin typeface="Arial"/>
                <a:ea typeface="Arial"/>
                <a:cs typeface="Arial"/>
                <a:sym typeface="Arial"/>
              </a:endParaRPr>
            </a:p>
          </p:txBody>
        </p:sp>
      </p:grpSp>
      <p:grpSp>
        <p:nvGrpSpPr>
          <p:cNvPr id="579" name="Google Shape;579;p6"/>
          <p:cNvGrpSpPr/>
          <p:nvPr/>
        </p:nvGrpSpPr>
        <p:grpSpPr>
          <a:xfrm>
            <a:off x="3109830" y="1691674"/>
            <a:ext cx="2924471" cy="2276146"/>
            <a:chOff x="3105456" y="1655190"/>
            <a:chExt cx="2924471" cy="2276146"/>
          </a:xfrm>
        </p:grpSpPr>
        <p:sp>
          <p:nvSpPr>
            <p:cNvPr id="580" name="Google Shape;580;p6"/>
            <p:cNvSpPr txBox="1"/>
            <p:nvPr/>
          </p:nvSpPr>
          <p:spPr>
            <a:xfrm>
              <a:off x="4586927" y="2754087"/>
              <a:ext cx="1442868" cy="1177249"/>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lt1"/>
                  </a:solidFill>
                  <a:latin typeface="Arial"/>
                  <a:ea typeface="Arial"/>
                  <a:cs typeface="Arial"/>
                  <a:sym typeface="Arial"/>
                </a:rPr>
                <a:t>Including: number of refugees and IDPs, impact of terrorism, homicide and incarceration rates</a:t>
              </a:r>
              <a:endParaRPr sz="1200" b="0" i="0" u="none" strike="noStrike" cap="none">
                <a:solidFill>
                  <a:schemeClr val="lt1"/>
                </a:solidFill>
                <a:latin typeface="Arial"/>
                <a:ea typeface="Arial"/>
                <a:cs typeface="Arial"/>
                <a:sym typeface="Arial"/>
              </a:endParaRPr>
            </a:p>
          </p:txBody>
        </p:sp>
        <p:sp>
          <p:nvSpPr>
            <p:cNvPr id="581" name="Google Shape;581;p6"/>
            <p:cNvSpPr txBox="1"/>
            <p:nvPr/>
          </p:nvSpPr>
          <p:spPr>
            <a:xfrm>
              <a:off x="3105456" y="1655190"/>
              <a:ext cx="1360361" cy="103037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8000" b="1" i="0" u="none" strike="noStrike" cap="none">
                  <a:solidFill>
                    <a:schemeClr val="lt1"/>
                  </a:solidFill>
                  <a:latin typeface="Arial"/>
                  <a:ea typeface="Arial"/>
                  <a:cs typeface="Arial"/>
                  <a:sym typeface="Arial"/>
                </a:rPr>
                <a:t>10</a:t>
              </a:r>
              <a:endParaRPr sz="8000" b="1" i="0" u="none" strike="noStrike" cap="none">
                <a:solidFill>
                  <a:schemeClr val="lt1"/>
                </a:solidFill>
                <a:latin typeface="Arial"/>
                <a:ea typeface="Arial"/>
                <a:cs typeface="Arial"/>
                <a:sym typeface="Arial"/>
              </a:endParaRPr>
            </a:p>
          </p:txBody>
        </p:sp>
        <p:sp>
          <p:nvSpPr>
            <p:cNvPr id="582" name="Google Shape;582;p6"/>
            <p:cNvSpPr txBox="1"/>
            <p:nvPr/>
          </p:nvSpPr>
          <p:spPr>
            <a:xfrm>
              <a:off x="4586927" y="1734447"/>
              <a:ext cx="1443000" cy="715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measures of societal safety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and security</a:t>
              </a:r>
              <a:endParaRPr sz="1400" b="0" i="0" u="none" strike="noStrike" cap="none">
                <a:solidFill>
                  <a:srgbClr val="000000"/>
                </a:solidFill>
                <a:latin typeface="Arial"/>
                <a:ea typeface="Arial"/>
                <a:cs typeface="Arial"/>
                <a:sym typeface="Arial"/>
              </a:endParaRPr>
            </a:p>
          </p:txBody>
        </p:sp>
      </p:grpSp>
      <p:grpSp>
        <p:nvGrpSpPr>
          <p:cNvPr id="583" name="Google Shape;583;p6"/>
          <p:cNvGrpSpPr/>
          <p:nvPr/>
        </p:nvGrpSpPr>
        <p:grpSpPr>
          <a:xfrm>
            <a:off x="6364554" y="1691674"/>
            <a:ext cx="2217195" cy="2212126"/>
            <a:chOff x="6360180" y="1650691"/>
            <a:chExt cx="2217195" cy="2212126"/>
          </a:xfrm>
        </p:grpSpPr>
        <p:sp>
          <p:nvSpPr>
            <p:cNvPr id="584" name="Google Shape;584;p6"/>
            <p:cNvSpPr txBox="1"/>
            <p:nvPr/>
          </p:nvSpPr>
          <p:spPr>
            <a:xfrm>
              <a:off x="7188045" y="2685568"/>
              <a:ext cx="1389330" cy="1177249"/>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lt1"/>
                  </a:solidFill>
                  <a:latin typeface="Arial"/>
                  <a:ea typeface="Arial"/>
                  <a:cs typeface="Arial"/>
                  <a:sym typeface="Arial"/>
                </a:rPr>
                <a:t>Including: military expenditure, number of armed service personnel, ease of access to small weapons</a:t>
              </a:r>
              <a:endParaRPr sz="1200" b="0" i="1" u="none" strike="noStrike" cap="none">
                <a:solidFill>
                  <a:schemeClr val="lt1"/>
                </a:solidFill>
                <a:latin typeface="Arial"/>
                <a:ea typeface="Arial"/>
                <a:cs typeface="Arial"/>
                <a:sym typeface="Arial"/>
              </a:endParaRPr>
            </a:p>
          </p:txBody>
        </p:sp>
        <p:sp>
          <p:nvSpPr>
            <p:cNvPr id="585" name="Google Shape;585;p6"/>
            <p:cNvSpPr txBox="1"/>
            <p:nvPr/>
          </p:nvSpPr>
          <p:spPr>
            <a:xfrm>
              <a:off x="6360180" y="1650691"/>
              <a:ext cx="827865" cy="103037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8000" b="1" i="0" u="none" strike="noStrike" cap="none">
                  <a:solidFill>
                    <a:schemeClr val="lt1"/>
                  </a:solidFill>
                  <a:latin typeface="Arial"/>
                  <a:ea typeface="Arial"/>
                  <a:cs typeface="Arial"/>
                  <a:sym typeface="Arial"/>
                </a:rPr>
                <a:t>7</a:t>
              </a:r>
              <a:endParaRPr sz="8000" b="1" i="0" u="none" strike="noStrike" cap="none">
                <a:solidFill>
                  <a:schemeClr val="lt1"/>
                </a:solidFill>
                <a:latin typeface="Arial"/>
                <a:ea typeface="Arial"/>
                <a:cs typeface="Arial"/>
                <a:sym typeface="Arial"/>
              </a:endParaRPr>
            </a:p>
          </p:txBody>
        </p:sp>
        <p:sp>
          <p:nvSpPr>
            <p:cNvPr id="586" name="Google Shape;586;p6"/>
            <p:cNvSpPr txBox="1"/>
            <p:nvPr/>
          </p:nvSpPr>
          <p:spPr>
            <a:xfrm>
              <a:off x="7188045" y="1719913"/>
              <a:ext cx="1303800" cy="500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measures of militarisation</a:t>
              </a:r>
              <a:endParaRPr sz="1400" b="0" i="0" u="none" strike="noStrike" cap="none">
                <a:solidFill>
                  <a:srgbClr val="000000"/>
                </a:solidFill>
                <a:latin typeface="Arial"/>
                <a:ea typeface="Arial"/>
                <a:cs typeface="Arial"/>
                <a:sym typeface="Arial"/>
              </a:endParaRPr>
            </a:p>
          </p:txBody>
        </p:sp>
      </p:grpSp>
      <p:sp>
        <p:nvSpPr>
          <p:cNvPr id="587" name="Google Shape;587;p6"/>
          <p:cNvSpPr txBox="1"/>
          <p:nvPr/>
        </p:nvSpPr>
        <p:spPr>
          <a:xfrm>
            <a:off x="516125" y="300925"/>
            <a:ext cx="40272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lt1"/>
                </a:solidFill>
                <a:latin typeface="Arial"/>
                <a:ea typeface="Arial"/>
                <a:cs typeface="Arial"/>
                <a:sym typeface="Arial"/>
              </a:rPr>
              <a:t>The Global Peace Index Indicators</a:t>
            </a:r>
            <a:endParaRPr sz="2000" b="0" i="0" u="none" strike="noStrike" cap="none">
              <a:solidFill>
                <a:schemeClr val="dk1"/>
              </a:solidFill>
              <a:latin typeface="Arial"/>
              <a:ea typeface="Arial"/>
              <a:cs typeface="Arial"/>
              <a:sym typeface="Arial"/>
            </a:endParaRPr>
          </a:p>
        </p:txBody>
      </p:sp>
      <p:cxnSp>
        <p:nvCxnSpPr>
          <p:cNvPr id="588" name="Google Shape;588;p6"/>
          <p:cNvCxnSpPr/>
          <p:nvPr/>
        </p:nvCxnSpPr>
        <p:spPr>
          <a:xfrm rot="10800000">
            <a:off x="-10" y="438629"/>
            <a:ext cx="402600" cy="0"/>
          </a:xfrm>
          <a:prstGeom prst="straightConnector1">
            <a:avLst/>
          </a:prstGeom>
          <a:noFill/>
          <a:ln w="19050" cap="flat" cmpd="sng">
            <a:solidFill>
              <a:schemeClr val="lt1"/>
            </a:solidFill>
            <a:prstDash val="solid"/>
            <a:miter lim="800000"/>
            <a:headEnd type="none" w="sm" len="sm"/>
            <a:tailEnd type="none" w="sm" len="sm"/>
          </a:ln>
        </p:spPr>
      </p:cxnSp>
      <p:sp>
        <p:nvSpPr>
          <p:cNvPr id="2" name="TextBox 1">
            <a:extLst>
              <a:ext uri="{FF2B5EF4-FFF2-40B4-BE49-F238E27FC236}">
                <a16:creationId xmlns:a16="http://schemas.microsoft.com/office/drawing/2014/main" id="{708344E6-6B8A-BBF3-F03E-9DC480C118D0}"/>
              </a:ext>
            </a:extLst>
          </p:cNvPr>
          <p:cNvSpPr txBox="1"/>
          <p:nvPr/>
        </p:nvSpPr>
        <p:spPr>
          <a:xfrm>
            <a:off x="2093083" y="4256644"/>
            <a:ext cx="5189034" cy="369332"/>
          </a:xfrm>
          <a:prstGeom prst="rect">
            <a:avLst/>
          </a:prstGeom>
          <a:noFill/>
        </p:spPr>
        <p:txBody>
          <a:bodyPr wrap="square" rtlCol="0">
            <a:spAutoFit/>
          </a:bodyPr>
          <a:lstStyle/>
          <a:p>
            <a:r>
              <a:rPr lang="en-AU" sz="1800" b="1" dirty="0">
                <a:solidFill>
                  <a:schemeClr val="tx2"/>
                </a:solidFill>
              </a:rPr>
              <a:t>17</a:t>
            </a:r>
            <a:r>
              <a:rPr lang="en-AU" sz="1800" b="1" baseline="30000" dirty="0">
                <a:solidFill>
                  <a:schemeClr val="tx2"/>
                </a:solidFill>
              </a:rPr>
              <a:t>th</a:t>
            </a:r>
            <a:r>
              <a:rPr lang="en-AU" sz="1800" b="1" dirty="0">
                <a:solidFill>
                  <a:schemeClr val="tx2"/>
                </a:solidFill>
              </a:rPr>
              <a:t> edition, covers 99.7% world’s population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5"/>
                                        </p:tgtEl>
                                        <p:attrNameLst>
                                          <p:attrName>style.visibility</p:attrName>
                                        </p:attrNameLst>
                                      </p:cBhvr>
                                      <p:to>
                                        <p:strVal val="visible"/>
                                      </p:to>
                                    </p:set>
                                    <p:animEffect transition="in" filter="fade">
                                      <p:cBhvr>
                                        <p:cTn id="7" dur="500"/>
                                        <p:tgtEl>
                                          <p:spTgt spid="5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9"/>
                                        </p:tgtEl>
                                        <p:attrNameLst>
                                          <p:attrName>style.visibility</p:attrName>
                                        </p:attrNameLst>
                                      </p:cBhvr>
                                      <p:to>
                                        <p:strVal val="visible"/>
                                      </p:to>
                                    </p:set>
                                    <p:animEffect transition="in" filter="fade">
                                      <p:cBhvr>
                                        <p:cTn id="12" dur="500"/>
                                        <p:tgtEl>
                                          <p:spTgt spid="5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3"/>
                                        </p:tgtEl>
                                        <p:attrNameLst>
                                          <p:attrName>style.visibility</p:attrName>
                                        </p:attrNameLst>
                                      </p:cBhvr>
                                      <p:to>
                                        <p:strVal val="visible"/>
                                      </p:to>
                                    </p:set>
                                    <p:animEffect transition="in" filter="fade">
                                      <p:cBhvr>
                                        <p:cTn id="17" dur="500"/>
                                        <p:tgtEl>
                                          <p:spTgt spid="583"/>
                                        </p:tgtEl>
                                      </p:cBhvr>
                                    </p:animEffect>
                                  </p:childTnLst>
                                </p:cTn>
                              </p:par>
                              <p:par>
                                <p:cTn id="18" presetID="22" presetClass="entr" presetSubtype="8" fill="hold" nodeType="with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left)">
                                      <p:cBhvr>
                                        <p:cTn id="2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92"/>
        <p:cNvGrpSpPr/>
        <p:nvPr/>
      </p:nvGrpSpPr>
      <p:grpSpPr>
        <a:xfrm>
          <a:off x="0" y="0"/>
          <a:ext cx="0" cy="0"/>
          <a:chOff x="0" y="0"/>
          <a:chExt cx="0" cy="0"/>
        </a:xfrm>
      </p:grpSpPr>
      <p:pic>
        <p:nvPicPr>
          <p:cNvPr id="593" name="Google Shape;593;g253fa14b5a6_6_5"/>
          <p:cNvPicPr preferRelativeResize="0"/>
          <p:nvPr/>
        </p:nvPicPr>
        <p:blipFill rotWithShape="1">
          <a:blip r:embed="rId3">
            <a:alphaModFix/>
          </a:blip>
          <a:srcRect/>
          <a:stretch/>
        </p:blipFill>
        <p:spPr>
          <a:xfrm>
            <a:off x="0" y="569013"/>
            <a:ext cx="9144003" cy="3263796"/>
          </a:xfrm>
          <a:prstGeom prst="rect">
            <a:avLst/>
          </a:prstGeom>
          <a:noFill/>
          <a:ln>
            <a:noFill/>
          </a:ln>
        </p:spPr>
      </p:pic>
      <p:sp>
        <p:nvSpPr>
          <p:cNvPr id="594" name="Google Shape;594;g253fa14b5a6_6_5"/>
          <p:cNvSpPr/>
          <p:nvPr/>
        </p:nvSpPr>
        <p:spPr>
          <a:xfrm>
            <a:off x="5605325" y="3070025"/>
            <a:ext cx="2161500" cy="825900"/>
          </a:xfrm>
          <a:prstGeom prst="rect">
            <a:avLst/>
          </a:prstGeom>
          <a:solidFill>
            <a:schemeClr val="dk1"/>
          </a:solidFill>
          <a:ln w="9525" cap="flat" cmpd="sng">
            <a:solidFill>
              <a:schemeClr val="dk1"/>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5" name="Google Shape;595;g253fa14b5a6_6_5"/>
          <p:cNvPicPr preferRelativeResize="0"/>
          <p:nvPr/>
        </p:nvPicPr>
        <p:blipFill rotWithShape="1">
          <a:blip r:embed="rId4">
            <a:alphaModFix/>
          </a:blip>
          <a:srcRect/>
          <a:stretch/>
        </p:blipFill>
        <p:spPr>
          <a:xfrm>
            <a:off x="320550" y="3694526"/>
            <a:ext cx="3130149" cy="825900"/>
          </a:xfrm>
          <a:prstGeom prst="rect">
            <a:avLst/>
          </a:prstGeom>
          <a:noFill/>
          <a:ln>
            <a:noFill/>
          </a:ln>
        </p:spPr>
      </p:pic>
      <p:pic>
        <p:nvPicPr>
          <p:cNvPr id="596" name="Google Shape;596;g253fa14b5a6_6_5"/>
          <p:cNvPicPr preferRelativeResize="0"/>
          <p:nvPr/>
        </p:nvPicPr>
        <p:blipFill rotWithShape="1">
          <a:blip r:embed="rId5">
            <a:alphaModFix/>
          </a:blip>
          <a:srcRect/>
          <a:stretch/>
        </p:blipFill>
        <p:spPr>
          <a:xfrm>
            <a:off x="8372235" y="198573"/>
            <a:ext cx="603847" cy="4611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5"/>
                                        </p:tgtEl>
                                        <p:attrNameLst>
                                          <p:attrName>style.visibility</p:attrName>
                                        </p:attrNameLst>
                                      </p:cBhvr>
                                      <p:to>
                                        <p:strVal val="visible"/>
                                      </p:to>
                                    </p:set>
                                    <p:animEffect transition="in" filter="fade">
                                      <p:cBhvr>
                                        <p:cTn id="7" dur="1000"/>
                                        <p:tgtEl>
                                          <p:spTgt spid="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Google Shape;634;g253ae4fee85_3_785"/>
          <p:cNvPicPr preferRelativeResize="0"/>
          <p:nvPr/>
        </p:nvPicPr>
        <p:blipFill rotWithShape="1">
          <a:blip r:embed="rId3">
            <a:alphaModFix/>
          </a:blip>
          <a:srcRect/>
          <a:stretch/>
        </p:blipFill>
        <p:spPr>
          <a:xfrm>
            <a:off x="8472432" y="146033"/>
            <a:ext cx="530175" cy="404859"/>
          </a:xfrm>
          <a:prstGeom prst="rect">
            <a:avLst/>
          </a:prstGeom>
          <a:noFill/>
          <a:ln>
            <a:noFill/>
          </a:ln>
        </p:spPr>
      </p:pic>
      <p:sp>
        <p:nvSpPr>
          <p:cNvPr id="635" name="Google Shape;635;g253ae4fee85_3_785"/>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636" name="Google Shape;636;g253ae4fee85_3_785"/>
          <p:cNvPicPr preferRelativeResize="0"/>
          <p:nvPr/>
        </p:nvPicPr>
        <p:blipFill rotWithShape="1">
          <a:blip r:embed="rId4">
            <a:alphaModFix/>
          </a:blip>
          <a:srcRect/>
          <a:stretch/>
        </p:blipFill>
        <p:spPr>
          <a:xfrm>
            <a:off x="193153" y="4984751"/>
            <a:ext cx="1646664" cy="84431"/>
          </a:xfrm>
          <a:prstGeom prst="rect">
            <a:avLst/>
          </a:prstGeom>
          <a:noFill/>
          <a:ln>
            <a:noFill/>
          </a:ln>
        </p:spPr>
      </p:pic>
      <p:sp>
        <p:nvSpPr>
          <p:cNvPr id="637" name="Google Shape;637;g253ae4fee85_3_785"/>
          <p:cNvSpPr txBox="1"/>
          <p:nvPr/>
        </p:nvSpPr>
        <p:spPr>
          <a:xfrm>
            <a:off x="167474" y="198573"/>
            <a:ext cx="44193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700"/>
              <a:buFont typeface="Arial"/>
              <a:buNone/>
            </a:pPr>
            <a:endParaRPr sz="2000" b="1" i="0" u="none" strike="noStrike" cap="none">
              <a:solidFill>
                <a:srgbClr val="000000"/>
              </a:solidFill>
              <a:latin typeface="Arial"/>
              <a:ea typeface="Arial"/>
              <a:cs typeface="Arial"/>
              <a:sym typeface="Arial"/>
            </a:endParaRPr>
          </a:p>
        </p:txBody>
      </p:sp>
      <p:sp>
        <p:nvSpPr>
          <p:cNvPr id="638" name="Google Shape;638;g253ae4fee85_3_785"/>
          <p:cNvSpPr txBox="1"/>
          <p:nvPr/>
        </p:nvSpPr>
        <p:spPr>
          <a:xfrm>
            <a:off x="1331680" y="783133"/>
            <a:ext cx="2716470" cy="531600"/>
          </a:xfrm>
          <a:prstGeom prst="rect">
            <a:avLst/>
          </a:prstGeom>
          <a:noFill/>
          <a:ln>
            <a:noFill/>
          </a:ln>
        </p:spPr>
        <p:txBody>
          <a:bodyPr spcFirstLastPara="1" wrap="square" lIns="0" tIns="0" rIns="0" bIns="0" anchor="t" anchorCtr="0">
            <a:noAutofit/>
          </a:bodyPr>
          <a:lstStyle/>
          <a:p>
            <a:pPr marL="0" marR="0" lvl="2" indent="0" algn="l" rtl="0">
              <a:lnSpc>
                <a:spcPct val="100000"/>
              </a:lnSpc>
              <a:spcBef>
                <a:spcPts val="0"/>
              </a:spcBef>
              <a:spcAft>
                <a:spcPts val="0"/>
              </a:spcAft>
              <a:buClr>
                <a:srgbClr val="FFC000"/>
              </a:buClr>
              <a:buSzPts val="1100"/>
              <a:buFont typeface="Arial"/>
              <a:buNone/>
            </a:pPr>
            <a:r>
              <a:rPr lang="en-US" sz="1350" b="0" i="0" u="none" strike="noStrike" cap="none">
                <a:solidFill>
                  <a:srgbClr val="000000"/>
                </a:solidFill>
                <a:latin typeface="Arial"/>
                <a:ea typeface="Arial"/>
                <a:cs typeface="Arial"/>
                <a:sym typeface="Arial"/>
              </a:rPr>
              <a:t>The average level of global country peacefulness has deteriorated by </a:t>
            </a:r>
            <a:endParaRPr sz="14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FFC000"/>
              </a:buClr>
              <a:buSzPts val="1100"/>
              <a:buFont typeface="Arial"/>
              <a:buNone/>
            </a:pPr>
            <a:endParaRPr sz="1350" b="0" i="0" u="none" strike="noStrike" cap="none">
              <a:solidFill>
                <a:srgbClr val="385623"/>
              </a:solidFill>
              <a:latin typeface="Arial"/>
              <a:ea typeface="Arial"/>
              <a:cs typeface="Arial"/>
              <a:sym typeface="Arial"/>
            </a:endParaRPr>
          </a:p>
          <a:p>
            <a:pPr marL="0" marR="0" lvl="2" indent="0" algn="l" rtl="0">
              <a:lnSpc>
                <a:spcPct val="100000"/>
              </a:lnSpc>
              <a:spcBef>
                <a:spcPts val="0"/>
              </a:spcBef>
              <a:spcAft>
                <a:spcPts val="0"/>
              </a:spcAft>
              <a:buClr>
                <a:srgbClr val="FFC000"/>
              </a:buClr>
              <a:buSzPts val="1100"/>
              <a:buFont typeface="Arial"/>
              <a:buNone/>
            </a:pPr>
            <a:endParaRPr sz="1350" b="0" i="0" u="none" strike="noStrike" cap="none">
              <a:solidFill>
                <a:srgbClr val="385623"/>
              </a:solidFill>
              <a:latin typeface="Arial"/>
              <a:ea typeface="Arial"/>
              <a:cs typeface="Arial"/>
              <a:sym typeface="Arial"/>
            </a:endParaRPr>
          </a:p>
          <a:p>
            <a:pPr marL="0" marR="0" lvl="2" indent="0" algn="l" rtl="0">
              <a:lnSpc>
                <a:spcPct val="100000"/>
              </a:lnSpc>
              <a:spcBef>
                <a:spcPts val="0"/>
              </a:spcBef>
              <a:spcAft>
                <a:spcPts val="0"/>
              </a:spcAft>
              <a:buClr>
                <a:srgbClr val="FFC000"/>
              </a:buClr>
              <a:buSzPts val="1100"/>
              <a:buFont typeface="Arial"/>
              <a:buNone/>
            </a:pPr>
            <a:endParaRPr sz="1350" b="0" i="0" u="none" strike="noStrike" cap="none">
              <a:solidFill>
                <a:srgbClr val="385623"/>
              </a:solidFill>
              <a:latin typeface="Arial"/>
              <a:ea typeface="Arial"/>
              <a:cs typeface="Arial"/>
              <a:sym typeface="Arial"/>
            </a:endParaRPr>
          </a:p>
        </p:txBody>
      </p:sp>
      <p:sp>
        <p:nvSpPr>
          <p:cNvPr id="639" name="Google Shape;639;g253ae4fee85_3_785"/>
          <p:cNvSpPr/>
          <p:nvPr/>
        </p:nvSpPr>
        <p:spPr>
          <a:xfrm>
            <a:off x="5010613" y="3265475"/>
            <a:ext cx="3577800" cy="1169700"/>
          </a:xfrm>
          <a:prstGeom prst="rect">
            <a:avLst/>
          </a:prstGeom>
          <a:noFill/>
          <a:ln>
            <a:noFill/>
          </a:ln>
        </p:spPr>
        <p:txBody>
          <a:bodyPr spcFirstLastPara="1" wrap="square" lIns="91425" tIns="45700" rIns="91425" bIns="45700" anchor="t" anchorCtr="0">
            <a:noAutofit/>
          </a:bodyPr>
          <a:lstStyle/>
          <a:p>
            <a:pPr marL="0" marR="0" lvl="2" indent="0" algn="l" rtl="0">
              <a:lnSpc>
                <a:spcPct val="115000"/>
              </a:lnSpc>
              <a:spcBef>
                <a:spcPts val="0"/>
              </a:spcBef>
              <a:spcAft>
                <a:spcPts val="0"/>
              </a:spcAft>
              <a:buClr>
                <a:srgbClr val="FFC000"/>
              </a:buClr>
              <a:buSzPts val="1100"/>
              <a:buFont typeface="Arial"/>
              <a:buNone/>
            </a:pPr>
            <a:r>
              <a:rPr lang="en-US" sz="1200" b="1" i="0" u="none" strike="noStrike" cap="none">
                <a:solidFill>
                  <a:srgbClr val="000000"/>
                </a:solidFill>
                <a:latin typeface="Arial"/>
                <a:ea typeface="Arial"/>
                <a:cs typeface="Arial"/>
                <a:sym typeface="Arial"/>
              </a:rPr>
              <a:t>Deteriorations primarily driven by changes in:</a:t>
            </a:r>
            <a:endParaRPr sz="1200" b="0" i="0" u="none" strike="noStrike" cap="none">
              <a:solidFill>
                <a:srgbClr val="000000"/>
              </a:solidFill>
              <a:latin typeface="Arial"/>
              <a:ea typeface="Arial"/>
              <a:cs typeface="Arial"/>
              <a:sym typeface="Arial"/>
            </a:endParaRPr>
          </a:p>
          <a:p>
            <a:pPr marL="171450" marR="0" lvl="4" indent="-171450" algn="l" rtl="0">
              <a:lnSpc>
                <a:spcPct val="115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External Conflicts Fought</a:t>
            </a:r>
            <a:endParaRPr sz="1200" b="0" i="0" u="none" strike="noStrike" cap="none">
              <a:solidFill>
                <a:srgbClr val="000000"/>
              </a:solidFill>
              <a:latin typeface="Arial"/>
              <a:ea typeface="Arial"/>
              <a:cs typeface="Arial"/>
              <a:sym typeface="Arial"/>
            </a:endParaRPr>
          </a:p>
          <a:p>
            <a:pPr marL="171450" marR="0" lvl="4" indent="-171450" algn="l" rtl="0">
              <a:lnSpc>
                <a:spcPct val="115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Political Instability</a:t>
            </a:r>
            <a:endParaRPr sz="1200" b="0" i="0" u="none" strike="noStrike" cap="none">
              <a:solidFill>
                <a:srgbClr val="000000"/>
              </a:solidFill>
              <a:latin typeface="Arial"/>
              <a:ea typeface="Arial"/>
              <a:cs typeface="Arial"/>
              <a:sym typeface="Arial"/>
            </a:endParaRPr>
          </a:p>
          <a:p>
            <a:pPr marL="171450" marR="0" lvl="2" indent="-171450" algn="l" rtl="0">
              <a:lnSpc>
                <a:spcPct val="115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Deaths from Internal Conflict</a:t>
            </a:r>
            <a:endParaRPr sz="1200" b="0" i="0" u="none" strike="noStrike" cap="none">
              <a:solidFill>
                <a:srgbClr val="000000"/>
              </a:solidFill>
              <a:latin typeface="Arial"/>
              <a:ea typeface="Arial"/>
              <a:cs typeface="Arial"/>
              <a:sym typeface="Arial"/>
            </a:endParaRPr>
          </a:p>
        </p:txBody>
      </p:sp>
      <p:sp>
        <p:nvSpPr>
          <p:cNvPr id="640" name="Google Shape;640;g253ae4fee85_3_785"/>
          <p:cNvSpPr txBox="1"/>
          <p:nvPr/>
        </p:nvSpPr>
        <p:spPr>
          <a:xfrm>
            <a:off x="5128433" y="2189261"/>
            <a:ext cx="3150900" cy="831000"/>
          </a:xfrm>
          <a:prstGeom prst="rect">
            <a:avLst/>
          </a:prstGeom>
          <a:noFill/>
          <a:ln>
            <a:noFill/>
          </a:ln>
        </p:spPr>
        <p:txBody>
          <a:bodyPr spcFirstLastPara="1" wrap="square" lIns="0" tIns="0" rIns="0" bIns="0" anchor="t" anchorCtr="0">
            <a:noAutofit/>
          </a:bodyPr>
          <a:lstStyle/>
          <a:p>
            <a:pPr marL="0" marR="0" lvl="2" indent="0" algn="l" rtl="0">
              <a:lnSpc>
                <a:spcPct val="115000"/>
              </a:lnSpc>
              <a:spcBef>
                <a:spcPts val="0"/>
              </a:spcBef>
              <a:spcAft>
                <a:spcPts val="0"/>
              </a:spcAft>
              <a:buClr>
                <a:srgbClr val="FFC000"/>
              </a:buClr>
              <a:buSzPts val="1100"/>
              <a:buFont typeface="Arial"/>
              <a:buNone/>
            </a:pPr>
            <a:r>
              <a:rPr lang="en-US" sz="1200" b="1" i="0" u="none" strike="noStrike" cap="none" dirty="0">
                <a:solidFill>
                  <a:srgbClr val="000000"/>
                </a:solidFill>
                <a:latin typeface="Arial"/>
                <a:ea typeface="Arial"/>
                <a:cs typeface="Arial"/>
                <a:sym typeface="Arial"/>
              </a:rPr>
              <a:t>Improvements were driven by changes in:</a:t>
            </a:r>
            <a:endParaRPr sz="1200" b="0" i="0" u="none" strike="noStrike" cap="none" dirty="0">
              <a:solidFill>
                <a:srgbClr val="000000"/>
              </a:solidFill>
              <a:latin typeface="Arial"/>
              <a:ea typeface="Arial"/>
              <a:cs typeface="Arial"/>
              <a:sym typeface="Arial"/>
            </a:endParaRPr>
          </a:p>
          <a:p>
            <a:pPr marL="171450" marR="0" lvl="2" indent="-171450" algn="l" rtl="0">
              <a:lnSpc>
                <a:spcPct val="115000"/>
              </a:lnSpc>
              <a:spcBef>
                <a:spcPts val="0"/>
              </a:spcBef>
              <a:spcAft>
                <a:spcPts val="0"/>
              </a:spcAft>
              <a:buClr>
                <a:srgbClr val="000000"/>
              </a:buClr>
              <a:buSzPts val="1200"/>
              <a:buFont typeface="Arial"/>
              <a:buChar char="•"/>
            </a:pPr>
            <a:r>
              <a:rPr lang="en-US" sz="1200" b="0" i="0" u="none" strike="noStrike" cap="none" dirty="0">
                <a:solidFill>
                  <a:srgbClr val="000000"/>
                </a:solidFill>
                <a:latin typeface="Arial"/>
                <a:ea typeface="Arial"/>
                <a:cs typeface="Arial"/>
                <a:sym typeface="Arial"/>
              </a:rPr>
              <a:t>Terrorism Impact</a:t>
            </a:r>
            <a:endParaRPr sz="1200" b="0" i="0" u="none" strike="noStrike" cap="none" dirty="0">
              <a:solidFill>
                <a:srgbClr val="000000"/>
              </a:solidFill>
              <a:latin typeface="Arial"/>
              <a:ea typeface="Arial"/>
              <a:cs typeface="Arial"/>
              <a:sym typeface="Arial"/>
            </a:endParaRPr>
          </a:p>
          <a:p>
            <a:pPr marL="171450" marR="0" lvl="2" indent="-171450" algn="l" rtl="0">
              <a:lnSpc>
                <a:spcPct val="115000"/>
              </a:lnSpc>
              <a:spcBef>
                <a:spcPts val="0"/>
              </a:spcBef>
              <a:spcAft>
                <a:spcPts val="0"/>
              </a:spcAft>
              <a:buClr>
                <a:srgbClr val="000000"/>
              </a:buClr>
              <a:buSzPts val="1200"/>
              <a:buFont typeface="Arial"/>
              <a:buChar char="•"/>
            </a:pPr>
            <a:r>
              <a:rPr lang="en-AU" sz="1200" b="0" i="0" u="none" strike="noStrike" cap="none" dirty="0">
                <a:solidFill>
                  <a:srgbClr val="000000"/>
                </a:solidFill>
                <a:latin typeface="Arial"/>
                <a:ea typeface="Arial"/>
                <a:cs typeface="Arial"/>
                <a:sym typeface="Arial"/>
              </a:rPr>
              <a:t>Political Terror Scale</a:t>
            </a:r>
            <a:endParaRPr sz="1200" b="0" i="0" u="none" strike="noStrike" cap="none" dirty="0">
              <a:solidFill>
                <a:srgbClr val="000000"/>
              </a:solidFill>
              <a:latin typeface="Arial"/>
              <a:ea typeface="Arial"/>
              <a:cs typeface="Arial"/>
              <a:sym typeface="Arial"/>
            </a:endParaRPr>
          </a:p>
          <a:p>
            <a:pPr marL="171450" marR="0" lvl="2" indent="-171450" algn="l" rtl="0">
              <a:lnSpc>
                <a:spcPct val="115000"/>
              </a:lnSpc>
              <a:spcBef>
                <a:spcPts val="0"/>
              </a:spcBef>
              <a:spcAft>
                <a:spcPts val="0"/>
              </a:spcAft>
              <a:buClr>
                <a:srgbClr val="000000"/>
              </a:buClr>
              <a:buSzPts val="1200"/>
              <a:buFont typeface="Arial"/>
              <a:buChar char="•"/>
            </a:pPr>
            <a:r>
              <a:rPr lang="en-US" sz="1200" b="0" i="0" u="none" strike="noStrike" cap="none" dirty="0">
                <a:solidFill>
                  <a:srgbClr val="000000"/>
                </a:solidFill>
                <a:latin typeface="Arial"/>
                <a:ea typeface="Arial"/>
                <a:cs typeface="Arial"/>
                <a:sym typeface="Arial"/>
              </a:rPr>
              <a:t>Military expenditure (% of GDP)</a:t>
            </a:r>
            <a:endParaRPr sz="1200" b="0" i="0" u="none" strike="noStrike" cap="none" dirty="0">
              <a:solidFill>
                <a:srgbClr val="000000"/>
              </a:solidFill>
              <a:latin typeface="Arial"/>
              <a:ea typeface="Arial"/>
              <a:cs typeface="Arial"/>
              <a:sym typeface="Arial"/>
            </a:endParaRPr>
          </a:p>
        </p:txBody>
      </p:sp>
      <p:sp>
        <p:nvSpPr>
          <p:cNvPr id="641" name="Google Shape;641;g253ae4fee85_3_785"/>
          <p:cNvSpPr txBox="1"/>
          <p:nvPr/>
        </p:nvSpPr>
        <p:spPr>
          <a:xfrm>
            <a:off x="516125" y="300925"/>
            <a:ext cx="29769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2023 key highlights </a:t>
            </a:r>
            <a:endParaRPr sz="2000" b="0" i="0" u="none" strike="noStrike" cap="none">
              <a:solidFill>
                <a:schemeClr val="dk1"/>
              </a:solidFill>
              <a:latin typeface="Arial"/>
              <a:ea typeface="Arial"/>
              <a:cs typeface="Arial"/>
              <a:sym typeface="Arial"/>
            </a:endParaRPr>
          </a:p>
        </p:txBody>
      </p:sp>
      <p:cxnSp>
        <p:nvCxnSpPr>
          <p:cNvPr id="642" name="Google Shape;642;g253ae4fee85_3_785"/>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pic>
        <p:nvPicPr>
          <p:cNvPr id="643" name="Google Shape;643;g253ae4fee85_3_785"/>
          <p:cNvPicPr preferRelativeResize="0"/>
          <p:nvPr/>
        </p:nvPicPr>
        <p:blipFill rotWithShape="1">
          <a:blip r:embed="rId5">
            <a:alphaModFix/>
          </a:blip>
          <a:srcRect/>
          <a:stretch/>
        </p:blipFill>
        <p:spPr>
          <a:xfrm>
            <a:off x="0" y="2514024"/>
            <a:ext cx="4195126" cy="2394900"/>
          </a:xfrm>
          <a:prstGeom prst="rect">
            <a:avLst/>
          </a:prstGeom>
          <a:noFill/>
          <a:ln>
            <a:noFill/>
          </a:ln>
        </p:spPr>
      </p:pic>
      <p:grpSp>
        <p:nvGrpSpPr>
          <p:cNvPr id="644" name="Google Shape;644;g253ae4fee85_3_785"/>
          <p:cNvGrpSpPr/>
          <p:nvPr/>
        </p:nvGrpSpPr>
        <p:grpSpPr>
          <a:xfrm>
            <a:off x="701195" y="1319128"/>
            <a:ext cx="3501562" cy="1254675"/>
            <a:chOff x="701195" y="1319128"/>
            <a:chExt cx="3501562" cy="1254675"/>
          </a:xfrm>
        </p:grpSpPr>
        <p:sp>
          <p:nvSpPr>
            <p:cNvPr id="645" name="Google Shape;645;g253ae4fee85_3_785"/>
            <p:cNvSpPr txBox="1"/>
            <p:nvPr/>
          </p:nvSpPr>
          <p:spPr>
            <a:xfrm>
              <a:off x="1331668" y="1319128"/>
              <a:ext cx="2871044" cy="6309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700"/>
                <a:buFont typeface="Arial"/>
                <a:buNone/>
              </a:pPr>
              <a:r>
                <a:rPr lang="en-US" sz="5600" b="1" i="0" u="none" strike="noStrike" cap="none">
                  <a:solidFill>
                    <a:srgbClr val="000000"/>
                  </a:solidFill>
                  <a:latin typeface="Arial"/>
                  <a:ea typeface="Arial"/>
                  <a:cs typeface="Arial"/>
                  <a:sym typeface="Arial"/>
                </a:rPr>
                <a:t>0.42%</a:t>
              </a:r>
              <a:endParaRPr sz="5600" b="1" i="0" u="none" strike="noStrike" cap="none">
                <a:solidFill>
                  <a:srgbClr val="000000"/>
                </a:solidFill>
                <a:latin typeface="Arial"/>
                <a:ea typeface="Arial"/>
                <a:cs typeface="Arial"/>
                <a:sym typeface="Arial"/>
              </a:endParaRPr>
            </a:p>
          </p:txBody>
        </p:sp>
        <p:sp>
          <p:nvSpPr>
            <p:cNvPr id="646" name="Google Shape;646;g253ae4fee85_3_785"/>
            <p:cNvSpPr txBox="1"/>
            <p:nvPr/>
          </p:nvSpPr>
          <p:spPr>
            <a:xfrm>
              <a:off x="701195" y="2109703"/>
              <a:ext cx="3501562" cy="464100"/>
            </a:xfrm>
            <a:prstGeom prst="rect">
              <a:avLst/>
            </a:prstGeom>
            <a:noFill/>
            <a:ln>
              <a:noFill/>
            </a:ln>
          </p:spPr>
          <p:txBody>
            <a:bodyPr spcFirstLastPara="1" wrap="square" lIns="0" tIns="0" rIns="0" bIns="0" anchor="t" anchorCtr="0">
              <a:noAutofit/>
            </a:bodyPr>
            <a:lstStyle/>
            <a:p>
              <a:pPr marL="685845" marR="0" lvl="2" indent="0" algn="l" rtl="0">
                <a:lnSpc>
                  <a:spcPct val="90000"/>
                </a:lnSpc>
                <a:spcBef>
                  <a:spcPts val="0"/>
                </a:spcBef>
                <a:spcAft>
                  <a:spcPts val="0"/>
                </a:spcAft>
                <a:buClr>
                  <a:srgbClr val="FFC000"/>
                </a:buClr>
                <a:buSzPts val="1100"/>
                <a:buFont typeface="Arial"/>
                <a:buNone/>
              </a:pPr>
              <a:r>
                <a:rPr lang="en-US" sz="1350" b="1" i="0" u="none" strike="noStrike" cap="none">
                  <a:solidFill>
                    <a:srgbClr val="000000"/>
                  </a:solidFill>
                  <a:latin typeface="Arial"/>
                  <a:ea typeface="Arial"/>
                  <a:cs typeface="Arial"/>
                  <a:sym typeface="Arial"/>
                </a:rPr>
                <a:t>This is the 13</a:t>
              </a:r>
              <a:r>
                <a:rPr lang="en-US" sz="1350" b="1" i="0" u="none" strike="noStrike" cap="none" baseline="30000">
                  <a:solidFill>
                    <a:srgbClr val="000000"/>
                  </a:solidFill>
                  <a:latin typeface="Arial"/>
                  <a:ea typeface="Arial"/>
                  <a:cs typeface="Arial"/>
                  <a:sym typeface="Arial"/>
                </a:rPr>
                <a:t>th</a:t>
              </a:r>
              <a:r>
                <a:rPr lang="en-US" sz="1350" b="1" i="0" u="none" strike="noStrike" cap="none">
                  <a:solidFill>
                    <a:srgbClr val="000000"/>
                  </a:solidFill>
                  <a:latin typeface="Arial"/>
                  <a:ea typeface="Arial"/>
                  <a:cs typeface="Arial"/>
                  <a:sym typeface="Arial"/>
                </a:rPr>
                <a:t> deterioration in the last 15 years.</a:t>
              </a:r>
              <a:endParaRPr sz="1350" b="1" i="0" u="none" strike="noStrike" cap="none">
                <a:solidFill>
                  <a:srgbClr val="000000"/>
                </a:solidFill>
                <a:latin typeface="Arial"/>
                <a:ea typeface="Arial"/>
                <a:cs typeface="Arial"/>
                <a:sym typeface="Arial"/>
              </a:endParaRPr>
            </a:p>
          </p:txBody>
        </p:sp>
        <p:pic>
          <p:nvPicPr>
            <p:cNvPr id="647" name="Google Shape;647;g253ae4fee85_3_785"/>
            <p:cNvPicPr preferRelativeResize="0"/>
            <p:nvPr/>
          </p:nvPicPr>
          <p:blipFill rotWithShape="1">
            <a:blip r:embed="rId6">
              <a:alphaModFix/>
            </a:blip>
            <a:srcRect/>
            <a:stretch/>
          </p:blipFill>
          <p:spPr>
            <a:xfrm>
              <a:off x="3420297" y="1548584"/>
              <a:ext cx="402600" cy="402618"/>
            </a:xfrm>
            <a:prstGeom prst="rect">
              <a:avLst/>
            </a:prstGeom>
            <a:noFill/>
            <a:ln>
              <a:noFill/>
            </a:ln>
          </p:spPr>
        </p:pic>
      </p:grpSp>
      <p:grpSp>
        <p:nvGrpSpPr>
          <p:cNvPr id="648" name="Google Shape;648;g253ae4fee85_3_785"/>
          <p:cNvGrpSpPr/>
          <p:nvPr/>
        </p:nvGrpSpPr>
        <p:grpSpPr>
          <a:xfrm>
            <a:off x="5128422" y="1387409"/>
            <a:ext cx="3257101" cy="667384"/>
            <a:chOff x="5128422" y="1387409"/>
            <a:chExt cx="3257101" cy="667384"/>
          </a:xfrm>
        </p:grpSpPr>
        <p:sp>
          <p:nvSpPr>
            <p:cNvPr id="649" name="Google Shape;649;g253ae4fee85_3_785"/>
            <p:cNvSpPr txBox="1"/>
            <p:nvPr/>
          </p:nvSpPr>
          <p:spPr>
            <a:xfrm>
              <a:off x="5669266" y="1387409"/>
              <a:ext cx="1058100" cy="576300"/>
            </a:xfrm>
            <a:prstGeom prst="rect">
              <a:avLst/>
            </a:prstGeom>
            <a:noFill/>
            <a:ln>
              <a:noFill/>
            </a:ln>
          </p:spPr>
          <p:txBody>
            <a:bodyPr spcFirstLastPara="1" wrap="square" lIns="0" tIns="0" rIns="0" bIns="0" anchor="t" anchorCtr="0">
              <a:noAutofit/>
            </a:bodyPr>
            <a:lstStyle/>
            <a:p>
              <a:pPr marL="0" marR="0" lvl="2" indent="0" algn="l" rtl="0">
                <a:lnSpc>
                  <a:spcPct val="90000"/>
                </a:lnSpc>
                <a:spcBef>
                  <a:spcPts val="0"/>
                </a:spcBef>
                <a:spcAft>
                  <a:spcPts val="0"/>
                </a:spcAft>
                <a:buClr>
                  <a:srgbClr val="FFC000"/>
                </a:buClr>
                <a:buSzPts val="1100"/>
                <a:buFont typeface="Arial"/>
                <a:buNone/>
              </a:pPr>
              <a:r>
                <a:rPr lang="en-US" sz="4500" b="1" i="0" u="none" strike="noStrike" cap="none">
                  <a:solidFill>
                    <a:srgbClr val="000000"/>
                  </a:solidFill>
                  <a:latin typeface="Arial"/>
                  <a:ea typeface="Arial"/>
                  <a:cs typeface="Arial"/>
                  <a:sym typeface="Arial"/>
                </a:rPr>
                <a:t>79</a:t>
              </a:r>
              <a:r>
                <a:rPr lang="en-US" sz="1350" b="1" i="0" u="none" strike="noStrike" cap="none">
                  <a:solidFill>
                    <a:srgbClr val="000000"/>
                  </a:solidFill>
                  <a:latin typeface="Arial"/>
                  <a:ea typeface="Arial"/>
                  <a:cs typeface="Arial"/>
                  <a:sym typeface="Arial"/>
                </a:rPr>
                <a:t> </a:t>
              </a:r>
              <a:endParaRPr sz="1350" b="1" i="0" u="none" strike="noStrike" cap="none">
                <a:solidFill>
                  <a:srgbClr val="000000"/>
                </a:solidFill>
                <a:latin typeface="Arial"/>
                <a:ea typeface="Arial"/>
                <a:cs typeface="Arial"/>
                <a:sym typeface="Arial"/>
              </a:endParaRPr>
            </a:p>
          </p:txBody>
        </p:sp>
        <p:sp>
          <p:nvSpPr>
            <p:cNvPr id="650" name="Google Shape;650;g253ae4fee85_3_785"/>
            <p:cNvSpPr txBox="1"/>
            <p:nvPr/>
          </p:nvSpPr>
          <p:spPr>
            <a:xfrm>
              <a:off x="5804923" y="1702893"/>
              <a:ext cx="2580600" cy="351900"/>
            </a:xfrm>
            <a:prstGeom prst="rect">
              <a:avLst/>
            </a:prstGeom>
            <a:noFill/>
            <a:ln>
              <a:noFill/>
            </a:ln>
          </p:spPr>
          <p:txBody>
            <a:bodyPr spcFirstLastPara="1" wrap="square" lIns="0" tIns="0" rIns="0" bIns="0" anchor="t" anchorCtr="0">
              <a:noAutofit/>
            </a:bodyPr>
            <a:lstStyle/>
            <a:p>
              <a:pPr marL="685845" marR="0" lvl="2" indent="0" algn="l" rtl="0">
                <a:lnSpc>
                  <a:spcPct val="90000"/>
                </a:lnSpc>
                <a:spcBef>
                  <a:spcPts val="0"/>
                </a:spcBef>
                <a:spcAft>
                  <a:spcPts val="0"/>
                </a:spcAft>
                <a:buClr>
                  <a:srgbClr val="FFC000"/>
                </a:buClr>
                <a:buSzPts val="1100"/>
                <a:buFont typeface="Arial"/>
                <a:buNone/>
              </a:pPr>
              <a:r>
                <a:rPr lang="en-US" sz="1350" b="0" i="0" u="none" strike="noStrike" cap="none">
                  <a:solidFill>
                    <a:srgbClr val="000000"/>
                  </a:solidFill>
                  <a:latin typeface="Arial"/>
                  <a:ea typeface="Arial"/>
                  <a:cs typeface="Arial"/>
                  <a:sym typeface="Arial"/>
                </a:rPr>
                <a:t>countries deteriorated</a:t>
              </a:r>
              <a:endParaRPr sz="1350" b="1" i="0" u="none" strike="noStrike" cap="none">
                <a:solidFill>
                  <a:srgbClr val="000000"/>
                </a:solidFill>
                <a:latin typeface="Arial"/>
                <a:ea typeface="Arial"/>
                <a:cs typeface="Arial"/>
                <a:sym typeface="Arial"/>
              </a:endParaRPr>
            </a:p>
          </p:txBody>
        </p:sp>
        <p:pic>
          <p:nvPicPr>
            <p:cNvPr id="651" name="Google Shape;651;g253ae4fee85_3_785"/>
            <p:cNvPicPr preferRelativeResize="0"/>
            <p:nvPr/>
          </p:nvPicPr>
          <p:blipFill rotWithShape="1">
            <a:blip r:embed="rId6">
              <a:alphaModFix/>
            </a:blip>
            <a:srcRect/>
            <a:stretch/>
          </p:blipFill>
          <p:spPr>
            <a:xfrm>
              <a:off x="5128422" y="1472384"/>
              <a:ext cx="402600" cy="402618"/>
            </a:xfrm>
            <a:prstGeom prst="rect">
              <a:avLst/>
            </a:prstGeom>
            <a:noFill/>
            <a:ln>
              <a:noFill/>
            </a:ln>
          </p:spPr>
        </p:pic>
      </p:grpSp>
      <p:grpSp>
        <p:nvGrpSpPr>
          <p:cNvPr id="652" name="Google Shape;652;g253ae4fee85_3_785"/>
          <p:cNvGrpSpPr/>
          <p:nvPr/>
        </p:nvGrpSpPr>
        <p:grpSpPr>
          <a:xfrm>
            <a:off x="5128563" y="812307"/>
            <a:ext cx="3167735" cy="660173"/>
            <a:chOff x="5128563" y="812307"/>
            <a:chExt cx="3167735" cy="660173"/>
          </a:xfrm>
        </p:grpSpPr>
        <p:sp>
          <p:nvSpPr>
            <p:cNvPr id="653" name="Google Shape;653;g253ae4fee85_3_785"/>
            <p:cNvSpPr txBox="1"/>
            <p:nvPr/>
          </p:nvSpPr>
          <p:spPr>
            <a:xfrm>
              <a:off x="5669266" y="812307"/>
              <a:ext cx="1058100" cy="576300"/>
            </a:xfrm>
            <a:prstGeom prst="rect">
              <a:avLst/>
            </a:prstGeom>
            <a:noFill/>
            <a:ln>
              <a:noFill/>
            </a:ln>
          </p:spPr>
          <p:txBody>
            <a:bodyPr spcFirstLastPara="1" wrap="square" lIns="0" tIns="0" rIns="0" bIns="0" anchor="t" anchorCtr="0">
              <a:noAutofit/>
            </a:bodyPr>
            <a:lstStyle/>
            <a:p>
              <a:pPr marL="0" marR="0" lvl="2" indent="0" algn="l" rtl="0">
                <a:lnSpc>
                  <a:spcPct val="90000"/>
                </a:lnSpc>
                <a:spcBef>
                  <a:spcPts val="0"/>
                </a:spcBef>
                <a:spcAft>
                  <a:spcPts val="0"/>
                </a:spcAft>
                <a:buClr>
                  <a:srgbClr val="FFC000"/>
                </a:buClr>
                <a:buSzPts val="1100"/>
                <a:buFont typeface="Arial"/>
                <a:buNone/>
              </a:pPr>
              <a:r>
                <a:rPr lang="en-US" sz="4500" b="1" i="0" u="none" strike="noStrike" cap="none">
                  <a:solidFill>
                    <a:srgbClr val="000000"/>
                  </a:solidFill>
                  <a:latin typeface="Arial"/>
                  <a:ea typeface="Arial"/>
                  <a:cs typeface="Arial"/>
                  <a:sym typeface="Arial"/>
                </a:rPr>
                <a:t>84</a:t>
              </a:r>
              <a:endParaRPr sz="1050" b="1" i="0" u="none" strike="noStrike" cap="none">
                <a:solidFill>
                  <a:srgbClr val="000000"/>
                </a:solidFill>
                <a:latin typeface="Arial"/>
                <a:ea typeface="Arial"/>
                <a:cs typeface="Arial"/>
                <a:sym typeface="Arial"/>
              </a:endParaRPr>
            </a:p>
          </p:txBody>
        </p:sp>
        <p:sp>
          <p:nvSpPr>
            <p:cNvPr id="654" name="Google Shape;654;g253ae4fee85_3_785"/>
            <p:cNvSpPr txBox="1"/>
            <p:nvPr/>
          </p:nvSpPr>
          <p:spPr>
            <a:xfrm>
              <a:off x="5834498" y="940880"/>
              <a:ext cx="2461800" cy="531600"/>
            </a:xfrm>
            <a:prstGeom prst="rect">
              <a:avLst/>
            </a:prstGeom>
            <a:noFill/>
            <a:ln>
              <a:noFill/>
            </a:ln>
          </p:spPr>
          <p:txBody>
            <a:bodyPr spcFirstLastPara="1" wrap="square" lIns="0" tIns="0" rIns="0" bIns="0" anchor="t" anchorCtr="0">
              <a:noAutofit/>
            </a:bodyPr>
            <a:lstStyle/>
            <a:p>
              <a:pPr marL="685845" marR="0" lvl="2" indent="0" algn="l" rtl="0">
                <a:lnSpc>
                  <a:spcPct val="90000"/>
                </a:lnSpc>
                <a:spcBef>
                  <a:spcPts val="0"/>
                </a:spcBef>
                <a:spcAft>
                  <a:spcPts val="0"/>
                </a:spcAft>
                <a:buClr>
                  <a:srgbClr val="FFC000"/>
                </a:buClr>
                <a:buSzPts val="1100"/>
                <a:buFont typeface="Arial"/>
                <a:buNone/>
              </a:pPr>
              <a:r>
                <a:rPr lang="en-US" sz="1350" b="0" i="0" u="none" strike="noStrike" cap="none">
                  <a:solidFill>
                    <a:srgbClr val="000000"/>
                  </a:solidFill>
                  <a:latin typeface="Arial"/>
                  <a:ea typeface="Arial"/>
                  <a:cs typeface="Arial"/>
                  <a:sym typeface="Arial"/>
                </a:rPr>
                <a:t>countries became more peaceful</a:t>
              </a:r>
              <a:endParaRPr sz="1350" b="1" i="0" u="none" strike="noStrike" cap="none">
                <a:solidFill>
                  <a:srgbClr val="000000"/>
                </a:solidFill>
                <a:latin typeface="Arial"/>
                <a:ea typeface="Arial"/>
                <a:cs typeface="Arial"/>
                <a:sym typeface="Arial"/>
              </a:endParaRPr>
            </a:p>
          </p:txBody>
        </p:sp>
        <p:pic>
          <p:nvPicPr>
            <p:cNvPr id="655" name="Google Shape;655;g253ae4fee85_3_785"/>
            <p:cNvPicPr preferRelativeResize="0"/>
            <p:nvPr/>
          </p:nvPicPr>
          <p:blipFill rotWithShape="1">
            <a:blip r:embed="rId7">
              <a:alphaModFix/>
            </a:blip>
            <a:srcRect/>
            <a:stretch/>
          </p:blipFill>
          <p:spPr>
            <a:xfrm>
              <a:off x="5128563" y="899288"/>
              <a:ext cx="402336" cy="402336"/>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0"/>
                                        </p:tgtEl>
                                        <p:attrNameLst>
                                          <p:attrName>style.visibility</p:attrName>
                                        </p:attrNameLst>
                                      </p:cBhvr>
                                      <p:to>
                                        <p:strVal val="visible"/>
                                      </p:to>
                                    </p:set>
                                    <p:animEffect transition="in" filter="fade">
                                      <p:cBhvr>
                                        <p:cTn id="7" dur="1000"/>
                                        <p:tgtEl>
                                          <p:spTgt spid="6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9"/>
                                        </p:tgtEl>
                                        <p:attrNameLst>
                                          <p:attrName>style.visibility</p:attrName>
                                        </p:attrNameLst>
                                      </p:cBhvr>
                                      <p:to>
                                        <p:strVal val="visible"/>
                                      </p:to>
                                    </p:set>
                                    <p:animEffect transition="in" filter="fade">
                                      <p:cBhvr>
                                        <p:cTn id="12" dur="1000"/>
                                        <p:tgtEl>
                                          <p:spTgt spid="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1" name="Google Shape;661;g253ae4fee85_3_1354"/>
          <p:cNvPicPr preferRelativeResize="0"/>
          <p:nvPr/>
        </p:nvPicPr>
        <p:blipFill rotWithShape="1">
          <a:blip r:embed="rId3">
            <a:alphaModFix/>
          </a:blip>
          <a:srcRect/>
          <a:stretch/>
        </p:blipFill>
        <p:spPr>
          <a:xfrm>
            <a:off x="8472432" y="146033"/>
            <a:ext cx="530175" cy="404859"/>
          </a:xfrm>
          <a:prstGeom prst="rect">
            <a:avLst/>
          </a:prstGeom>
          <a:noFill/>
          <a:ln>
            <a:noFill/>
          </a:ln>
        </p:spPr>
      </p:pic>
      <p:sp>
        <p:nvSpPr>
          <p:cNvPr id="662" name="Google Shape;662;g253ae4fee85_3_1354"/>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663" name="Google Shape;663;g253ae4fee85_3_1354"/>
          <p:cNvPicPr preferRelativeResize="0"/>
          <p:nvPr/>
        </p:nvPicPr>
        <p:blipFill rotWithShape="1">
          <a:blip r:embed="rId4">
            <a:alphaModFix/>
          </a:blip>
          <a:srcRect/>
          <a:stretch/>
        </p:blipFill>
        <p:spPr>
          <a:xfrm>
            <a:off x="193153" y="4984751"/>
            <a:ext cx="1646664" cy="84431"/>
          </a:xfrm>
          <a:prstGeom prst="rect">
            <a:avLst/>
          </a:prstGeom>
          <a:noFill/>
          <a:ln>
            <a:noFill/>
          </a:ln>
        </p:spPr>
      </p:pic>
      <p:pic>
        <p:nvPicPr>
          <p:cNvPr id="664" name="Google Shape;664;g253ae4fee85_3_1354"/>
          <p:cNvPicPr preferRelativeResize="0"/>
          <p:nvPr/>
        </p:nvPicPr>
        <p:blipFill rotWithShape="1">
          <a:blip r:embed="rId5">
            <a:alphaModFix/>
          </a:blip>
          <a:srcRect/>
          <a:stretch/>
        </p:blipFill>
        <p:spPr>
          <a:xfrm>
            <a:off x="5763475" y="1389000"/>
            <a:ext cx="2973325" cy="2575025"/>
          </a:xfrm>
          <a:prstGeom prst="rect">
            <a:avLst/>
          </a:prstGeom>
          <a:noFill/>
          <a:ln>
            <a:noFill/>
          </a:ln>
        </p:spPr>
      </p:pic>
      <p:sp>
        <p:nvSpPr>
          <p:cNvPr id="665" name="Google Shape;665;g253ae4fee85_3_1354"/>
          <p:cNvSpPr txBox="1"/>
          <p:nvPr/>
        </p:nvSpPr>
        <p:spPr>
          <a:xfrm>
            <a:off x="516125" y="300925"/>
            <a:ext cx="29769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2023 key highlights </a:t>
            </a:r>
            <a:endParaRPr sz="2000" b="0" i="0" u="none" strike="noStrike" cap="none">
              <a:solidFill>
                <a:schemeClr val="dk1"/>
              </a:solidFill>
              <a:latin typeface="Arial"/>
              <a:ea typeface="Arial"/>
              <a:cs typeface="Arial"/>
              <a:sym typeface="Arial"/>
            </a:endParaRPr>
          </a:p>
        </p:txBody>
      </p:sp>
      <p:cxnSp>
        <p:nvCxnSpPr>
          <p:cNvPr id="666" name="Google Shape;666;g253ae4fee85_3_1354"/>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667" name="Google Shape;667;g253ae4fee85_3_1354"/>
          <p:cNvSpPr txBox="1"/>
          <p:nvPr/>
        </p:nvSpPr>
        <p:spPr>
          <a:xfrm>
            <a:off x="402590" y="1217463"/>
            <a:ext cx="5242500" cy="810600"/>
          </a:xfrm>
          <a:prstGeom prst="rect">
            <a:avLst/>
          </a:prstGeom>
          <a:noFill/>
          <a:ln>
            <a:noFill/>
          </a:ln>
        </p:spPr>
        <p:txBody>
          <a:bodyPr spcFirstLastPara="1" wrap="square" lIns="0" tIns="0" rIns="0" bIns="0" anchor="t" anchorCtr="0">
            <a:noAutofit/>
          </a:bodyPr>
          <a:lstStyle/>
          <a:p>
            <a:pPr marL="457200" marR="0" lvl="0" indent="-317500" algn="l" rtl="0">
              <a:lnSpc>
                <a:spcPct val="115000"/>
              </a:lnSpc>
              <a:spcBef>
                <a:spcPts val="0"/>
              </a:spcBef>
              <a:spcAft>
                <a:spcPts val="0"/>
              </a:spcAft>
              <a:buClr>
                <a:srgbClr val="262626"/>
              </a:buClr>
              <a:buSzPts val="1400"/>
              <a:buFont typeface="Arial"/>
              <a:buChar char="●"/>
            </a:pPr>
            <a:r>
              <a:rPr lang="en-US" sz="1600" b="0" i="0" u="none" strike="noStrike" cap="none">
                <a:solidFill>
                  <a:srgbClr val="262626"/>
                </a:solidFill>
                <a:latin typeface="Arial"/>
                <a:ea typeface="Arial"/>
                <a:cs typeface="Arial"/>
                <a:sym typeface="Arial"/>
              </a:rPr>
              <a:t>Iceland remains as the most peaceful country in the world</a:t>
            </a:r>
          </a:p>
          <a:p>
            <a:pPr marL="457200" marR="0" lvl="0" indent="-317500" algn="l" rtl="0">
              <a:lnSpc>
                <a:spcPct val="115000"/>
              </a:lnSpc>
              <a:spcBef>
                <a:spcPts val="0"/>
              </a:spcBef>
              <a:spcAft>
                <a:spcPts val="0"/>
              </a:spcAft>
              <a:buClr>
                <a:srgbClr val="262626"/>
              </a:buClr>
              <a:buSzPts val="1400"/>
              <a:buFont typeface="Arial"/>
              <a:buChar char="●"/>
            </a:pPr>
            <a:endParaRPr sz="1600" b="0" i="0" u="none" strike="noStrike" cap="none">
              <a:solidFill>
                <a:srgbClr val="262626"/>
              </a:solidFill>
              <a:latin typeface="Arial"/>
              <a:ea typeface="Arial"/>
              <a:cs typeface="Arial"/>
              <a:sym typeface="Arial"/>
            </a:endParaRPr>
          </a:p>
          <a:p>
            <a:pPr marL="457200" marR="0" lvl="0" indent="-317500" algn="l" rtl="0">
              <a:lnSpc>
                <a:spcPct val="115000"/>
              </a:lnSpc>
              <a:spcBef>
                <a:spcPts val="0"/>
              </a:spcBef>
              <a:spcAft>
                <a:spcPts val="0"/>
              </a:spcAft>
              <a:buClr>
                <a:srgbClr val="262626"/>
              </a:buClr>
              <a:buSzPts val="1400"/>
              <a:buFont typeface="Arial"/>
              <a:buChar char="●"/>
            </a:pPr>
            <a:r>
              <a:rPr lang="en-US" sz="1600" b="0" i="0" u="none" strike="noStrike" cap="none">
                <a:solidFill>
                  <a:srgbClr val="262626"/>
                </a:solidFill>
                <a:latin typeface="Arial"/>
                <a:ea typeface="Arial"/>
                <a:cs typeface="Arial"/>
                <a:sym typeface="Arial"/>
              </a:rPr>
              <a:t>Libya and Burundi had the largest improvements</a:t>
            </a:r>
          </a:p>
          <a:p>
            <a:pPr marL="457200" marR="0" lvl="0" indent="-317500" algn="l" rtl="0">
              <a:lnSpc>
                <a:spcPct val="115000"/>
              </a:lnSpc>
              <a:spcBef>
                <a:spcPts val="0"/>
              </a:spcBef>
              <a:spcAft>
                <a:spcPts val="0"/>
              </a:spcAft>
              <a:buClr>
                <a:srgbClr val="262626"/>
              </a:buClr>
              <a:buSzPts val="1400"/>
              <a:buFont typeface="Arial"/>
              <a:buChar char="●"/>
            </a:pPr>
            <a:endParaRPr sz="1600" b="0" i="0" u="none" strike="noStrike" cap="none">
              <a:solidFill>
                <a:srgbClr val="262626"/>
              </a:solidFill>
              <a:latin typeface="Arial"/>
              <a:ea typeface="Arial"/>
              <a:cs typeface="Arial"/>
              <a:sym typeface="Arial"/>
            </a:endParaRPr>
          </a:p>
          <a:p>
            <a:pPr marL="457200" marR="0" lvl="0" indent="-317500" algn="l" rtl="0">
              <a:lnSpc>
                <a:spcPct val="115000"/>
              </a:lnSpc>
              <a:spcBef>
                <a:spcPts val="0"/>
              </a:spcBef>
              <a:spcAft>
                <a:spcPts val="0"/>
              </a:spcAft>
              <a:buClr>
                <a:srgbClr val="262626"/>
              </a:buClr>
              <a:buSzPts val="1400"/>
              <a:buFont typeface="Arial"/>
              <a:buChar char="●"/>
            </a:pPr>
            <a:r>
              <a:rPr lang="en-US" sz="1600" b="0" i="0" u="none" strike="noStrike" cap="none">
                <a:solidFill>
                  <a:srgbClr val="262626"/>
                </a:solidFill>
                <a:latin typeface="Arial"/>
                <a:ea typeface="Arial"/>
                <a:cs typeface="Arial"/>
                <a:sym typeface="Arial"/>
              </a:rPr>
              <a:t>Middle East and North Africa (MENA) improved significantly for the last three consecutive years</a:t>
            </a:r>
          </a:p>
          <a:p>
            <a:pPr marL="457200" marR="0" lvl="0" indent="-317500" algn="l" rtl="0">
              <a:lnSpc>
                <a:spcPct val="115000"/>
              </a:lnSpc>
              <a:spcBef>
                <a:spcPts val="0"/>
              </a:spcBef>
              <a:spcAft>
                <a:spcPts val="0"/>
              </a:spcAft>
              <a:buClr>
                <a:srgbClr val="262626"/>
              </a:buClr>
              <a:buSzPts val="1400"/>
              <a:buFont typeface="Arial"/>
              <a:buChar char="●"/>
            </a:pPr>
            <a:endParaRPr sz="1600" b="0" i="0" u="none" strike="noStrike" cap="none">
              <a:solidFill>
                <a:srgbClr val="262626"/>
              </a:solidFill>
              <a:latin typeface="Arial"/>
              <a:ea typeface="Arial"/>
              <a:cs typeface="Arial"/>
              <a:sym typeface="Arial"/>
            </a:endParaRPr>
          </a:p>
          <a:p>
            <a:pPr marL="457200" marR="0" lvl="0" indent="-317500" algn="l" rtl="0">
              <a:lnSpc>
                <a:spcPct val="115000"/>
              </a:lnSpc>
              <a:spcBef>
                <a:spcPts val="0"/>
              </a:spcBef>
              <a:spcAft>
                <a:spcPts val="0"/>
              </a:spcAft>
              <a:buClr>
                <a:srgbClr val="262626"/>
              </a:buClr>
              <a:buSzPts val="1400"/>
              <a:buFont typeface="Arial"/>
              <a:buChar char="●"/>
            </a:pPr>
            <a:r>
              <a:rPr lang="en-US" sz="1600" b="0" i="0" u="none" strike="noStrike" cap="none">
                <a:solidFill>
                  <a:srgbClr val="262626"/>
                </a:solidFill>
                <a:latin typeface="Arial"/>
                <a:ea typeface="Arial"/>
                <a:cs typeface="Arial"/>
                <a:sym typeface="Arial"/>
              </a:rPr>
              <a:t>Europe remains the most peaceful region, and recorded a slight improvement in the past year</a:t>
            </a:r>
            <a:endParaRPr sz="16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67">
                                            <p:txEl>
                                              <p:pRg st="0" end="0"/>
                                            </p:txEl>
                                          </p:spTgt>
                                        </p:tgtEl>
                                        <p:attrNameLst>
                                          <p:attrName>style.visibility</p:attrName>
                                        </p:attrNameLst>
                                      </p:cBhvr>
                                      <p:to>
                                        <p:strVal val="visible"/>
                                      </p:to>
                                    </p:set>
                                    <p:animEffect transition="in" filter="fade">
                                      <p:cBhvr>
                                        <p:cTn id="7" dur="1000"/>
                                        <p:tgtEl>
                                          <p:spTgt spid="667">
                                            <p:txEl>
                                              <p:pRg st="0" end="0"/>
                                            </p:txEl>
                                          </p:spTgt>
                                        </p:tgtEl>
                                      </p:cBhvr>
                                    </p:animEffect>
                                    <p:anim calcmode="lin" valueType="num">
                                      <p:cBhvr>
                                        <p:cTn id="8" dur="1000" fill="hold"/>
                                        <p:tgtEl>
                                          <p:spTgt spid="66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6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67">
                                            <p:txEl>
                                              <p:pRg st="2" end="2"/>
                                            </p:txEl>
                                          </p:spTgt>
                                        </p:tgtEl>
                                        <p:attrNameLst>
                                          <p:attrName>style.visibility</p:attrName>
                                        </p:attrNameLst>
                                      </p:cBhvr>
                                      <p:to>
                                        <p:strVal val="visible"/>
                                      </p:to>
                                    </p:set>
                                    <p:animEffect transition="in" filter="fade">
                                      <p:cBhvr>
                                        <p:cTn id="14" dur="1000"/>
                                        <p:tgtEl>
                                          <p:spTgt spid="667">
                                            <p:txEl>
                                              <p:pRg st="2" end="2"/>
                                            </p:txEl>
                                          </p:spTgt>
                                        </p:tgtEl>
                                      </p:cBhvr>
                                    </p:animEffect>
                                    <p:anim calcmode="lin" valueType="num">
                                      <p:cBhvr>
                                        <p:cTn id="15" dur="1000" fill="hold"/>
                                        <p:tgtEl>
                                          <p:spTgt spid="66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6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67">
                                            <p:txEl>
                                              <p:pRg st="4" end="4"/>
                                            </p:txEl>
                                          </p:spTgt>
                                        </p:tgtEl>
                                        <p:attrNameLst>
                                          <p:attrName>style.visibility</p:attrName>
                                        </p:attrNameLst>
                                      </p:cBhvr>
                                      <p:to>
                                        <p:strVal val="visible"/>
                                      </p:to>
                                    </p:set>
                                    <p:animEffect transition="in" filter="fade">
                                      <p:cBhvr>
                                        <p:cTn id="21" dur="1000"/>
                                        <p:tgtEl>
                                          <p:spTgt spid="667">
                                            <p:txEl>
                                              <p:pRg st="4" end="4"/>
                                            </p:txEl>
                                          </p:spTgt>
                                        </p:tgtEl>
                                      </p:cBhvr>
                                    </p:animEffect>
                                    <p:anim calcmode="lin" valueType="num">
                                      <p:cBhvr>
                                        <p:cTn id="22" dur="1000" fill="hold"/>
                                        <p:tgtEl>
                                          <p:spTgt spid="66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6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67">
                                            <p:txEl>
                                              <p:pRg st="6" end="6"/>
                                            </p:txEl>
                                          </p:spTgt>
                                        </p:tgtEl>
                                        <p:attrNameLst>
                                          <p:attrName>style.visibility</p:attrName>
                                        </p:attrNameLst>
                                      </p:cBhvr>
                                      <p:to>
                                        <p:strVal val="visible"/>
                                      </p:to>
                                    </p:set>
                                    <p:animEffect transition="in" filter="fade">
                                      <p:cBhvr>
                                        <p:cTn id="28" dur="1000"/>
                                        <p:tgtEl>
                                          <p:spTgt spid="667">
                                            <p:txEl>
                                              <p:pRg st="6" end="6"/>
                                            </p:txEl>
                                          </p:spTgt>
                                        </p:tgtEl>
                                      </p:cBhvr>
                                    </p:animEffect>
                                    <p:anim calcmode="lin" valueType="num">
                                      <p:cBhvr>
                                        <p:cTn id="29" dur="1000" fill="hold"/>
                                        <p:tgtEl>
                                          <p:spTgt spid="667">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66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pic>
        <p:nvPicPr>
          <p:cNvPr id="673" name="Google Shape;673;g253ae4fee85_3_1374"/>
          <p:cNvPicPr preferRelativeResize="0"/>
          <p:nvPr/>
        </p:nvPicPr>
        <p:blipFill rotWithShape="1">
          <a:blip r:embed="rId3">
            <a:alphaModFix/>
          </a:blip>
          <a:srcRect/>
          <a:stretch/>
        </p:blipFill>
        <p:spPr>
          <a:xfrm>
            <a:off x="8472432" y="146033"/>
            <a:ext cx="530175" cy="404859"/>
          </a:xfrm>
          <a:prstGeom prst="rect">
            <a:avLst/>
          </a:prstGeom>
          <a:noFill/>
          <a:ln>
            <a:noFill/>
          </a:ln>
        </p:spPr>
      </p:pic>
      <p:sp>
        <p:nvSpPr>
          <p:cNvPr id="674" name="Google Shape;674;g253ae4fee85_3_1374"/>
          <p:cNvSpPr/>
          <p:nvPr/>
        </p:nvSpPr>
        <p:spPr>
          <a:xfrm>
            <a:off x="-9" y="4908931"/>
            <a:ext cx="9144000" cy="236100"/>
          </a:xfrm>
          <a:prstGeom prst="rect">
            <a:avLst/>
          </a:prstGeom>
          <a:solidFill>
            <a:srgbClr val="00081D"/>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675" name="Google Shape;675;g253ae4fee85_3_1374"/>
          <p:cNvPicPr preferRelativeResize="0"/>
          <p:nvPr/>
        </p:nvPicPr>
        <p:blipFill rotWithShape="1">
          <a:blip r:embed="rId4">
            <a:alphaModFix/>
          </a:blip>
          <a:srcRect/>
          <a:stretch/>
        </p:blipFill>
        <p:spPr>
          <a:xfrm>
            <a:off x="193153" y="4984751"/>
            <a:ext cx="1646664" cy="84431"/>
          </a:xfrm>
          <a:prstGeom prst="rect">
            <a:avLst/>
          </a:prstGeom>
          <a:noFill/>
          <a:ln>
            <a:noFill/>
          </a:ln>
        </p:spPr>
      </p:pic>
      <p:pic>
        <p:nvPicPr>
          <p:cNvPr id="676" name="Google Shape;676;g253ae4fee85_3_1374"/>
          <p:cNvPicPr preferRelativeResize="0"/>
          <p:nvPr/>
        </p:nvPicPr>
        <p:blipFill rotWithShape="1">
          <a:blip r:embed="rId5">
            <a:alphaModFix/>
          </a:blip>
          <a:srcRect/>
          <a:stretch/>
        </p:blipFill>
        <p:spPr>
          <a:xfrm>
            <a:off x="5763475" y="1389000"/>
            <a:ext cx="2973325" cy="2575025"/>
          </a:xfrm>
          <a:prstGeom prst="rect">
            <a:avLst/>
          </a:prstGeom>
          <a:noFill/>
          <a:ln>
            <a:noFill/>
          </a:ln>
        </p:spPr>
      </p:pic>
      <p:sp>
        <p:nvSpPr>
          <p:cNvPr id="677" name="Google Shape;677;g253ae4fee85_3_1374"/>
          <p:cNvSpPr txBox="1"/>
          <p:nvPr/>
        </p:nvSpPr>
        <p:spPr>
          <a:xfrm>
            <a:off x="516125" y="300925"/>
            <a:ext cx="38325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0" i="0" u="none" strike="noStrike" cap="none">
                <a:solidFill>
                  <a:schemeClr val="dk1"/>
                </a:solidFill>
                <a:latin typeface="Arial"/>
                <a:ea typeface="Arial"/>
                <a:cs typeface="Arial"/>
                <a:sym typeface="Arial"/>
              </a:rPr>
              <a:t>2023 key highlights - continued </a:t>
            </a:r>
            <a:endParaRPr sz="2000" b="0" i="0" u="none" strike="noStrike" cap="none">
              <a:solidFill>
                <a:schemeClr val="dk1"/>
              </a:solidFill>
              <a:latin typeface="Arial"/>
              <a:ea typeface="Arial"/>
              <a:cs typeface="Arial"/>
              <a:sym typeface="Arial"/>
            </a:endParaRPr>
          </a:p>
        </p:txBody>
      </p:sp>
      <p:cxnSp>
        <p:nvCxnSpPr>
          <p:cNvPr id="678" name="Google Shape;678;g253ae4fee85_3_1374"/>
          <p:cNvCxnSpPr/>
          <p:nvPr/>
        </p:nvCxnSpPr>
        <p:spPr>
          <a:xfrm rot="10800000">
            <a:off x="-10" y="438629"/>
            <a:ext cx="402600" cy="0"/>
          </a:xfrm>
          <a:prstGeom prst="straightConnector1">
            <a:avLst/>
          </a:prstGeom>
          <a:noFill/>
          <a:ln w="19050" cap="flat" cmpd="sng">
            <a:solidFill>
              <a:schemeClr val="dk1"/>
            </a:solidFill>
            <a:prstDash val="solid"/>
            <a:miter lim="800000"/>
            <a:headEnd type="none" w="sm" len="sm"/>
            <a:tailEnd type="none" w="sm" len="sm"/>
          </a:ln>
        </p:spPr>
      </p:cxnSp>
      <p:sp>
        <p:nvSpPr>
          <p:cNvPr id="679" name="Google Shape;679;g253ae4fee85_3_1374"/>
          <p:cNvSpPr txBox="1"/>
          <p:nvPr/>
        </p:nvSpPr>
        <p:spPr>
          <a:xfrm>
            <a:off x="402590" y="1282448"/>
            <a:ext cx="6278685" cy="810600"/>
          </a:xfrm>
          <a:prstGeom prst="rect">
            <a:avLst/>
          </a:prstGeom>
          <a:noFill/>
          <a:ln>
            <a:noFill/>
          </a:ln>
        </p:spPr>
        <p:txBody>
          <a:bodyPr spcFirstLastPara="1" wrap="square" lIns="0" tIns="0" rIns="0" bIns="0" anchor="t" anchorCtr="0">
            <a:noAutofit/>
          </a:bodyPr>
          <a:lstStyle/>
          <a:p>
            <a:pPr marL="457200" marR="0" lvl="0" indent="-317500" algn="l" rtl="0">
              <a:lnSpc>
                <a:spcPct val="115000"/>
              </a:lnSpc>
              <a:spcBef>
                <a:spcPts val="0"/>
              </a:spcBef>
              <a:spcAft>
                <a:spcPts val="0"/>
              </a:spcAft>
              <a:buClr>
                <a:srgbClr val="262626"/>
              </a:buClr>
              <a:buSzPts val="1400"/>
              <a:buFont typeface="Arial"/>
              <a:buChar char="●"/>
            </a:pPr>
            <a:r>
              <a:rPr lang="en-US" sz="1600" b="0" i="0" u="none" strike="noStrike" cap="none">
                <a:solidFill>
                  <a:schemeClr val="dk1"/>
                </a:solidFill>
                <a:latin typeface="Arial"/>
                <a:ea typeface="Arial"/>
                <a:cs typeface="Arial"/>
                <a:sym typeface="Arial"/>
              </a:rPr>
              <a:t>Afghanistan remains the world’s least peaceful nation. However, it recorded one of the largest increases in peacefulness</a:t>
            </a:r>
          </a:p>
          <a:p>
            <a:pPr marL="457200" marR="0" lvl="0" indent="-317500" algn="l" rtl="0">
              <a:lnSpc>
                <a:spcPct val="115000"/>
              </a:lnSpc>
              <a:spcBef>
                <a:spcPts val="0"/>
              </a:spcBef>
              <a:spcAft>
                <a:spcPts val="0"/>
              </a:spcAft>
              <a:buClr>
                <a:srgbClr val="262626"/>
              </a:buClr>
              <a:buSzPts val="1400"/>
              <a:buFont typeface="Arial"/>
              <a:buChar char="●"/>
            </a:pPr>
            <a:endParaRPr sz="1600" b="0" i="0" u="none" strike="noStrike" cap="none">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chemeClr val="dk1"/>
              </a:buClr>
              <a:buSzPts val="1400"/>
              <a:buFont typeface="Arial"/>
              <a:buChar char="●"/>
            </a:pPr>
            <a:r>
              <a:rPr lang="en-US" sz="1600" b="0" i="0" u="none" strike="noStrike" cap="none">
                <a:solidFill>
                  <a:schemeClr val="dk1"/>
                </a:solidFill>
                <a:latin typeface="Arial"/>
                <a:ea typeface="Arial"/>
                <a:cs typeface="Arial"/>
                <a:sym typeface="Arial"/>
              </a:rPr>
              <a:t>Conflict deaths increased by 96%</a:t>
            </a:r>
          </a:p>
          <a:p>
            <a:pPr marL="457200" marR="0" lvl="0" indent="-317500" algn="l" rtl="0">
              <a:lnSpc>
                <a:spcPct val="115000"/>
              </a:lnSpc>
              <a:spcBef>
                <a:spcPts val="0"/>
              </a:spcBef>
              <a:spcAft>
                <a:spcPts val="0"/>
              </a:spcAft>
              <a:buClr>
                <a:schemeClr val="dk1"/>
              </a:buClr>
              <a:buSzPts val="1400"/>
              <a:buFont typeface="Arial"/>
              <a:buChar char="●"/>
            </a:pPr>
            <a:endParaRPr sz="1600" b="0" i="0" u="none" strike="noStrike" cap="none">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chemeClr val="dk1"/>
              </a:buClr>
              <a:buSzPts val="1400"/>
              <a:buFont typeface="Arial"/>
              <a:buChar char="●"/>
            </a:pPr>
            <a:r>
              <a:rPr lang="en-US" sz="1600" b="0" i="0" u="none" strike="noStrike" cap="none">
                <a:solidFill>
                  <a:schemeClr val="dk1"/>
                </a:solidFill>
                <a:latin typeface="Arial"/>
                <a:ea typeface="Arial"/>
                <a:cs typeface="Arial"/>
                <a:sym typeface="Arial"/>
              </a:rPr>
              <a:t>Russia and Eurasia recorded the steepest regional deterioration</a:t>
            </a:r>
          </a:p>
          <a:p>
            <a:pPr marL="457200" marR="0" lvl="0" indent="-317500" algn="l" rtl="0">
              <a:lnSpc>
                <a:spcPct val="115000"/>
              </a:lnSpc>
              <a:spcBef>
                <a:spcPts val="0"/>
              </a:spcBef>
              <a:spcAft>
                <a:spcPts val="0"/>
              </a:spcAft>
              <a:buClr>
                <a:schemeClr val="dk1"/>
              </a:buClr>
              <a:buSzPts val="1400"/>
              <a:buFont typeface="Arial"/>
              <a:buChar char="●"/>
            </a:pPr>
            <a:endParaRPr sz="1600" b="0" i="0" u="none" strike="noStrike" cap="none">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chemeClr val="dk1"/>
              </a:buClr>
              <a:buSzPts val="1400"/>
              <a:buFont typeface="Arial"/>
              <a:buChar char="●"/>
            </a:pPr>
            <a:r>
              <a:rPr lang="en-US" sz="1600" b="0" i="0" u="none" strike="noStrike" cap="none">
                <a:solidFill>
                  <a:schemeClr val="dk1"/>
                </a:solidFill>
                <a:latin typeface="Arial"/>
                <a:ea typeface="Arial"/>
                <a:cs typeface="Arial"/>
                <a:sym typeface="Arial"/>
              </a:rPr>
              <a:t>Six of the nine GPI regions recorded deteriorations</a:t>
            </a:r>
            <a:endParaRPr sz="1600" b="0" i="0" u="none" strike="noStrike" cap="none">
              <a:solidFill>
                <a:schemeClr val="dk1"/>
              </a:solidFill>
              <a:latin typeface="Arial"/>
              <a:ea typeface="Arial"/>
              <a:cs typeface="Arial"/>
              <a:sym typeface="Aria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79">
                                            <p:txEl>
                                              <p:pRg st="0" end="0"/>
                                            </p:txEl>
                                          </p:spTgt>
                                        </p:tgtEl>
                                        <p:attrNameLst>
                                          <p:attrName>style.visibility</p:attrName>
                                        </p:attrNameLst>
                                      </p:cBhvr>
                                      <p:to>
                                        <p:strVal val="visible"/>
                                      </p:to>
                                    </p:set>
                                    <p:animEffect transition="in" filter="fade">
                                      <p:cBhvr>
                                        <p:cTn id="7" dur="1000"/>
                                        <p:tgtEl>
                                          <p:spTgt spid="679">
                                            <p:txEl>
                                              <p:pRg st="0" end="0"/>
                                            </p:txEl>
                                          </p:spTgt>
                                        </p:tgtEl>
                                      </p:cBhvr>
                                    </p:animEffect>
                                    <p:anim calcmode="lin" valueType="num">
                                      <p:cBhvr>
                                        <p:cTn id="8" dur="1000" fill="hold"/>
                                        <p:tgtEl>
                                          <p:spTgt spid="67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7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79">
                                            <p:txEl>
                                              <p:pRg st="2" end="2"/>
                                            </p:txEl>
                                          </p:spTgt>
                                        </p:tgtEl>
                                        <p:attrNameLst>
                                          <p:attrName>style.visibility</p:attrName>
                                        </p:attrNameLst>
                                      </p:cBhvr>
                                      <p:to>
                                        <p:strVal val="visible"/>
                                      </p:to>
                                    </p:set>
                                    <p:animEffect transition="in" filter="fade">
                                      <p:cBhvr>
                                        <p:cTn id="14" dur="1000"/>
                                        <p:tgtEl>
                                          <p:spTgt spid="679">
                                            <p:txEl>
                                              <p:pRg st="2" end="2"/>
                                            </p:txEl>
                                          </p:spTgt>
                                        </p:tgtEl>
                                      </p:cBhvr>
                                    </p:animEffect>
                                    <p:anim calcmode="lin" valueType="num">
                                      <p:cBhvr>
                                        <p:cTn id="15" dur="1000" fill="hold"/>
                                        <p:tgtEl>
                                          <p:spTgt spid="67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7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79">
                                            <p:txEl>
                                              <p:pRg st="4" end="4"/>
                                            </p:txEl>
                                          </p:spTgt>
                                        </p:tgtEl>
                                        <p:attrNameLst>
                                          <p:attrName>style.visibility</p:attrName>
                                        </p:attrNameLst>
                                      </p:cBhvr>
                                      <p:to>
                                        <p:strVal val="visible"/>
                                      </p:to>
                                    </p:set>
                                    <p:animEffect transition="in" filter="fade">
                                      <p:cBhvr>
                                        <p:cTn id="21" dur="1000"/>
                                        <p:tgtEl>
                                          <p:spTgt spid="679">
                                            <p:txEl>
                                              <p:pRg st="4" end="4"/>
                                            </p:txEl>
                                          </p:spTgt>
                                        </p:tgtEl>
                                      </p:cBhvr>
                                    </p:animEffect>
                                    <p:anim calcmode="lin" valueType="num">
                                      <p:cBhvr>
                                        <p:cTn id="22" dur="1000" fill="hold"/>
                                        <p:tgtEl>
                                          <p:spTgt spid="67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7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79">
                                            <p:txEl>
                                              <p:pRg st="6" end="6"/>
                                            </p:txEl>
                                          </p:spTgt>
                                        </p:tgtEl>
                                        <p:attrNameLst>
                                          <p:attrName>style.visibility</p:attrName>
                                        </p:attrNameLst>
                                      </p:cBhvr>
                                      <p:to>
                                        <p:strVal val="visible"/>
                                      </p:to>
                                    </p:set>
                                    <p:animEffect transition="in" filter="fade">
                                      <p:cBhvr>
                                        <p:cTn id="28" dur="1000"/>
                                        <p:tgtEl>
                                          <p:spTgt spid="679">
                                            <p:txEl>
                                              <p:pRg st="6" end="6"/>
                                            </p:txEl>
                                          </p:spTgt>
                                        </p:tgtEl>
                                      </p:cBhvr>
                                    </p:animEffect>
                                    <p:anim calcmode="lin" valueType="num">
                                      <p:cBhvr>
                                        <p:cTn id="29" dur="1000" fill="hold"/>
                                        <p:tgtEl>
                                          <p:spTgt spid="67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67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000000"/>
      </a:dk1>
      <a:lt1>
        <a:srgbClr val="FFFFFF"/>
      </a:lt1>
      <a:dk2>
        <a:srgbClr val="000000"/>
      </a:dk2>
      <a:lt2>
        <a:srgbClr val="E4E6E8"/>
      </a:lt2>
      <a:accent1>
        <a:srgbClr val="000000"/>
      </a:accent1>
      <a:accent2>
        <a:srgbClr val="7F7F7F"/>
      </a:accent2>
      <a:accent3>
        <a:srgbClr val="A7A7A7"/>
      </a:accent3>
      <a:accent4>
        <a:srgbClr val="000000"/>
      </a:accent4>
      <a:accent5>
        <a:srgbClr val="7F7F7F"/>
      </a:accent5>
      <a:accent6>
        <a:srgbClr val="DCDDDE"/>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8a02466-6266-45eb-8a84-c8534202ffbb">
      <UserInfo>
        <DisplayName>Puja Pandit</DisplayName>
        <AccountId>135</AccountId>
        <AccountType/>
      </UserInfo>
    </SharedWithUsers>
    <lcf76f155ced4ddcb4097134ff3c332f xmlns="89acec49-c921-4ac0-91c0-e5a9c05c57b7">
      <Terms xmlns="http://schemas.microsoft.com/office/infopath/2007/PartnerControls"/>
    </lcf76f155ced4ddcb4097134ff3c332f>
    <TaxCatchAll xmlns="c8a02466-6266-45eb-8a84-c8534202ffb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16BA21F0A62C342A85501CD020EA046" ma:contentTypeVersion="13" ma:contentTypeDescription="Create a new document." ma:contentTypeScope="" ma:versionID="a52ddb4bdf5f7c96d2bac5f63eec0ec6">
  <xsd:schema xmlns:xsd="http://www.w3.org/2001/XMLSchema" xmlns:xs="http://www.w3.org/2001/XMLSchema" xmlns:p="http://schemas.microsoft.com/office/2006/metadata/properties" xmlns:ns2="89acec49-c921-4ac0-91c0-e5a9c05c57b7" xmlns:ns3="c8a02466-6266-45eb-8a84-c8534202ffbb" targetNamespace="http://schemas.microsoft.com/office/2006/metadata/properties" ma:root="true" ma:fieldsID="f3965d0127a55cdb4a25f62448031114" ns2:_="" ns3:_="">
    <xsd:import namespace="89acec49-c921-4ac0-91c0-e5a9c05c57b7"/>
    <xsd:import namespace="c8a02466-6266-45eb-8a84-c8534202ffb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acec49-c921-4ac0-91c0-e5a9c05c57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8cc7c11-6364-468d-953c-3f63a2abf84d"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a02466-6266-45eb-8a84-c8534202ffb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e3af4ee-f7bf-4df4-a469-5d911d5ad190}" ma:internalName="TaxCatchAll" ma:showField="CatchAllData" ma:web="c8a02466-6266-45eb-8a84-c8534202ffbb">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C40AC1-87E4-4E82-92C4-78345678FFA4}">
  <ds:schemaRefs>
    <ds:schemaRef ds:uri="http://schemas.microsoft.com/office/2006/metadata/properties"/>
    <ds:schemaRef ds:uri="http://schemas.microsoft.com/office/infopath/2007/PartnerControls"/>
    <ds:schemaRef ds:uri="c8a02466-6266-45eb-8a84-c8534202ffbb"/>
    <ds:schemaRef ds:uri="89acec49-c921-4ac0-91c0-e5a9c05c57b7"/>
  </ds:schemaRefs>
</ds:datastoreItem>
</file>

<file path=customXml/itemProps2.xml><?xml version="1.0" encoding="utf-8"?>
<ds:datastoreItem xmlns:ds="http://schemas.openxmlformats.org/officeDocument/2006/customXml" ds:itemID="{8FDAB8F0-1ED4-43D2-A0FB-4C119D548F58}">
  <ds:schemaRefs>
    <ds:schemaRef ds:uri="http://schemas.microsoft.com/sharepoint/v3/contenttype/forms"/>
  </ds:schemaRefs>
</ds:datastoreItem>
</file>

<file path=customXml/itemProps3.xml><?xml version="1.0" encoding="utf-8"?>
<ds:datastoreItem xmlns:ds="http://schemas.openxmlformats.org/officeDocument/2006/customXml" ds:itemID="{8701E100-392C-42FC-A285-F09C942F4E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acec49-c921-4ac0-91c0-e5a9c05c57b7"/>
    <ds:schemaRef ds:uri="c8a02466-6266-45eb-8a84-c8534202ff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4740</TotalTime>
  <Words>1704</Words>
  <Application>Microsoft Office PowerPoint</Application>
  <PresentationFormat>Custom</PresentationFormat>
  <Paragraphs>393</Paragraphs>
  <Slides>39</Slides>
  <Notes>39</Notes>
  <HiddenSlides>1</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39</vt:i4>
      </vt:variant>
    </vt:vector>
  </HeadingPairs>
  <TitlesOfParts>
    <vt:vector size="48" baseType="lpstr">
      <vt:lpstr>Arial</vt:lpstr>
      <vt:lpstr>Calibri</vt:lpstr>
      <vt:lpstr>Helvetica Neue</vt:lpstr>
      <vt:lpstr>Montserrat SemiBold</vt:lpstr>
      <vt:lpstr>Office Theme</vt:lpstr>
      <vt:lpstr>1_Custom Design</vt:lpstr>
      <vt:lpstr>1_Custom Design</vt:lpstr>
      <vt:lpstr>2_Custom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DLewis@economicsandpeace.org</dc:creator>
  <cp:lastModifiedBy>whd@dunwoodyfamily.net</cp:lastModifiedBy>
  <cp:revision>5</cp:revision>
  <dcterms:created xsi:type="dcterms:W3CDTF">2014-11-12T21:47:38Z</dcterms:created>
  <dcterms:modified xsi:type="dcterms:W3CDTF">2023-06-29T15:01:30Z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0x010100216BA21F0A62C342A85501CD020EA046</vt:lpwstr>
  </property>
  <property fmtid="{D5CDD505-2E9C-101B-9397-08002B2CF9AE}" pid="3" name="Order">
    <vt:r8>796000</vt:r8>
  </property>
  <property fmtid="{D5CDD505-2E9C-101B-9397-08002B2CF9AE}" pid="4" name="MediaServiceImageTags">
    <vt:lpwstr/>
  </property>
</Properties>
</file>