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42" r:id="rId2"/>
    <p:sldId id="266" r:id="rId3"/>
    <p:sldId id="345" r:id="rId4"/>
    <p:sldId id="359" r:id="rId5"/>
    <p:sldId id="319" r:id="rId6"/>
    <p:sldId id="258" r:id="rId7"/>
    <p:sldId id="326" r:id="rId8"/>
    <p:sldId id="344" r:id="rId9"/>
    <p:sldId id="348" r:id="rId10"/>
    <p:sldId id="357" r:id="rId11"/>
    <p:sldId id="350" r:id="rId12"/>
    <p:sldId id="349" r:id="rId13"/>
    <p:sldId id="351" r:id="rId14"/>
    <p:sldId id="353" r:id="rId15"/>
    <p:sldId id="352" r:id="rId16"/>
    <p:sldId id="354" r:id="rId17"/>
    <p:sldId id="355" r:id="rId18"/>
    <p:sldId id="356" r:id="rId19"/>
    <p:sldId id="277" r:id="rId20"/>
    <p:sldId id="358" r:id="rId21"/>
  </p:sldIdLst>
  <p:sldSz cx="12192000" cy="6858000"/>
  <p:notesSz cx="7315200" cy="96012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6468F"/>
    <a:srgbClr val="06B4E6"/>
    <a:srgbClr val="48595D"/>
    <a:srgbClr val="D9185C"/>
    <a:srgbClr val="15458F"/>
    <a:srgbClr val="DA1A5A"/>
    <a:srgbClr val="00B4E6"/>
    <a:srgbClr val="00B4E7"/>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80139" autoAdjust="0"/>
  </p:normalViewPr>
  <p:slideViewPr>
    <p:cSldViewPr snapToGrid="0" showGuides="1">
      <p:cViewPr>
        <p:scale>
          <a:sx n="64" d="100"/>
          <a:sy n="64" d="100"/>
        </p:scale>
        <p:origin x="1608" y="38"/>
      </p:cViewPr>
      <p:guideLst>
        <p:guide orient="horz" pos="2632"/>
        <p:guide pos="3840"/>
      </p:guideLst>
    </p:cSldViewPr>
  </p:slideViewPr>
  <p:outlineViewPr>
    <p:cViewPr>
      <p:scale>
        <a:sx n="33" d="100"/>
        <a:sy n="33" d="100"/>
      </p:scale>
      <p:origin x="0" y="-7081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3139"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2403E561-A38A-4A22-8215-F855A52BC5B1}" type="datetimeFigureOut">
              <a:rPr lang="en-US" smtClean="0"/>
              <a:t>5/13/2022</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dirty="0"/>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otaryzone2627.app.box.com/s/ndntzwloapl503nwx7zpumgnksmnjqpb"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zone2627.org/big-west-foundation-resources/"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busyinindy@msn.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y.rotary.org/en/document/foundation-recognition-points-fact-shee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y.rotary.org/en/manage/club-district-administration/club-administr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my.rotary.org/en/user/delegation" TargetMode="External"/><Relationship Id="rId4" Type="http://schemas.openxmlformats.org/officeDocument/2006/relationships/hyperlink" Target="https://rcc.rotary.org/#/dashboard"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my.rotary.org/en/user/donations/managem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6288" y="457200"/>
            <a:ext cx="5762625" cy="3241675"/>
          </a:xfrm>
        </p:spPr>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1967819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73075"/>
            <a:ext cx="5759450" cy="3240088"/>
          </a:xfrm>
        </p:spPr>
      </p:sp>
      <p:sp>
        <p:nvSpPr>
          <p:cNvPr id="3" name="Notes Placeholder 2"/>
          <p:cNvSpPr>
            <a:spLocks noGrp="1"/>
          </p:cNvSpPr>
          <p:nvPr>
            <p:ph type="body" idx="1"/>
          </p:nvPr>
        </p:nvSpPr>
        <p:spPr>
          <a:xfrm>
            <a:off x="731521" y="3712132"/>
            <a:ext cx="5852160" cy="4688919"/>
          </a:xfrm>
        </p:spPr>
        <p:txBody>
          <a:bodyPr/>
          <a:lstStyle/>
          <a:p>
            <a:r>
              <a:rPr lang="en-US" dirty="0"/>
              <a:t>Each of these reports has a purpose but some have more value </a:t>
            </a:r>
            <a:r>
              <a:rPr lang="en-US" dirty="0">
                <a:solidFill>
                  <a:srgbClr val="FFC000"/>
                </a:solidFill>
                <a:sym typeface="Wingdings" panose="05000000000000000000" pitchFamily="2" charset="2"/>
              </a:rPr>
              <a:t> </a:t>
            </a:r>
            <a:r>
              <a:rPr lang="en-US" dirty="0"/>
              <a:t>than others depending upon the goals and needs of the individual Club.</a:t>
            </a:r>
          </a:p>
          <a:p>
            <a:endParaRPr lang="en-US" dirty="0"/>
          </a:p>
          <a:p>
            <a:pPr marL="483253" indent="-483253">
              <a:spcAft>
                <a:spcPts val="1269"/>
              </a:spcAft>
              <a:buClr>
                <a:srgbClr val="FFC000"/>
              </a:buClr>
              <a:buSzPct val="150000"/>
              <a:buFont typeface="Wingdings" panose="05000000000000000000" pitchFamily="2" charset="2"/>
              <a:buChar char="«"/>
            </a:pPr>
            <a:r>
              <a:rPr lang="en-US" dirty="0"/>
              <a:t>Club Foundation Banner Report</a:t>
            </a:r>
          </a:p>
          <a:p>
            <a:pPr marL="483253" indent="-483253">
              <a:spcAft>
                <a:spcPts val="1269"/>
              </a:spcAft>
              <a:buClr>
                <a:srgbClr val="FFC000"/>
              </a:buClr>
              <a:buSzPct val="150000"/>
              <a:buFont typeface="Wingdings" panose="05000000000000000000" pitchFamily="2" charset="2"/>
              <a:buChar char="«"/>
            </a:pPr>
            <a:r>
              <a:rPr lang="en-US" dirty="0"/>
              <a:t>Club Recognition Summary</a:t>
            </a:r>
          </a:p>
          <a:p>
            <a:pPr marL="483253" indent="-483253">
              <a:spcAft>
                <a:spcPts val="1269"/>
              </a:spcAft>
              <a:buFont typeface="Wingdings" panose="05000000000000000000" pitchFamily="2" charset="2"/>
              <a:buChar char="ü"/>
            </a:pPr>
            <a:r>
              <a:rPr lang="en-US" dirty="0"/>
              <a:t>Paul Harris Fellow and Benefactor Report</a:t>
            </a:r>
          </a:p>
          <a:p>
            <a:pPr marL="483253" indent="-483253">
              <a:spcAft>
                <a:spcPts val="1269"/>
              </a:spcAft>
              <a:buFont typeface="Wingdings" panose="05000000000000000000" pitchFamily="2" charset="2"/>
              <a:buChar char="ü"/>
            </a:pPr>
            <a:r>
              <a:rPr lang="en-US" dirty="0"/>
              <a:t>Paul Harris Society Report</a:t>
            </a:r>
          </a:p>
          <a:p>
            <a:pPr marL="483253" indent="-483253">
              <a:spcAft>
                <a:spcPts val="1269"/>
              </a:spcAft>
              <a:buFont typeface="Wingdings" panose="05000000000000000000" pitchFamily="2" charset="2"/>
              <a:buChar char="ü"/>
            </a:pPr>
            <a:r>
              <a:rPr lang="en-US" dirty="0"/>
              <a:t>Club Fundraising Analysis</a:t>
            </a:r>
          </a:p>
          <a:p>
            <a:pPr marL="483253" indent="-483253">
              <a:spcAft>
                <a:spcPts val="1269"/>
              </a:spcAft>
              <a:buClr>
                <a:srgbClr val="FFC000"/>
              </a:buClr>
              <a:buSzPct val="150000"/>
              <a:buFont typeface="Wingdings" panose="05000000000000000000" pitchFamily="2" charset="2"/>
              <a:buChar char="«"/>
            </a:pPr>
            <a:r>
              <a:rPr lang="en-US" dirty="0"/>
              <a:t>District Monthly Contribution Report</a:t>
            </a:r>
          </a:p>
          <a:p>
            <a:pPr marL="483253" indent="-483253">
              <a:spcAft>
                <a:spcPts val="1269"/>
              </a:spcAft>
              <a:buClr>
                <a:srgbClr val="FFC000"/>
              </a:buClr>
              <a:buSzPct val="150000"/>
              <a:buFont typeface="Wingdings" panose="05000000000000000000" pitchFamily="2" charset="2"/>
              <a:buChar char="«"/>
            </a:pPr>
            <a:r>
              <a:rPr lang="en-US" dirty="0"/>
              <a:t>District PolioPlus Report</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869515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69900"/>
            <a:ext cx="5756275" cy="3238500"/>
          </a:xfrm>
        </p:spPr>
      </p:sp>
      <p:sp>
        <p:nvSpPr>
          <p:cNvPr id="3" name="Notes Placeholder 2"/>
          <p:cNvSpPr>
            <a:spLocks noGrp="1"/>
          </p:cNvSpPr>
          <p:nvPr>
            <p:ph type="body" idx="1"/>
          </p:nvPr>
        </p:nvSpPr>
        <p:spPr>
          <a:xfrm>
            <a:off x="731521" y="3708798"/>
            <a:ext cx="5852160" cy="3780472"/>
          </a:xfrm>
        </p:spPr>
        <p:txBody>
          <a:bodyPr/>
          <a:lstStyle/>
          <a:p>
            <a:pPr>
              <a:spcAft>
                <a:spcPts val="634"/>
              </a:spcAft>
            </a:pPr>
            <a:r>
              <a:rPr lang="en-US" b="1" cap="small" dirty="0"/>
              <a:t>Club Foundation Banner Report</a:t>
            </a:r>
          </a:p>
          <a:p>
            <a:pPr>
              <a:spcAft>
                <a:spcPts val="634"/>
              </a:spcAft>
            </a:pPr>
            <a:r>
              <a:rPr lang="en-US" dirty="0"/>
              <a:t>Provides a Club summary and individual status of Rotarians regarding:</a:t>
            </a:r>
          </a:p>
          <a:p>
            <a:pPr marL="241626" indent="-241626">
              <a:spcAft>
                <a:spcPts val="634"/>
              </a:spcAft>
              <a:buFont typeface="+mj-lt"/>
              <a:buAutoNum type="arabicPeriod"/>
            </a:pPr>
            <a:r>
              <a:rPr lang="en-US" dirty="0"/>
              <a:t>Club member status</a:t>
            </a:r>
          </a:p>
          <a:p>
            <a:pPr marL="241626" indent="-241626">
              <a:spcAft>
                <a:spcPts val="634"/>
              </a:spcAft>
              <a:buFont typeface="+mj-lt"/>
              <a:buAutoNum type="arabicPeriod"/>
            </a:pPr>
            <a:r>
              <a:rPr lang="en-US" dirty="0"/>
              <a:t>Rotary Foundation Giving Achieved (date)</a:t>
            </a:r>
          </a:p>
          <a:p>
            <a:pPr marL="241626" indent="-241626">
              <a:spcAft>
                <a:spcPts val="634"/>
              </a:spcAft>
              <a:buFont typeface="+mj-lt"/>
              <a:buAutoNum type="arabicPeriod"/>
            </a:pPr>
            <a:r>
              <a:rPr lang="en-US" dirty="0"/>
              <a:t>EREY Achieved (date of minimum $25 donation)</a:t>
            </a:r>
          </a:p>
          <a:p>
            <a:pPr marL="241626" indent="-241626">
              <a:spcAft>
                <a:spcPts val="634"/>
              </a:spcAft>
              <a:buFont typeface="+mj-lt"/>
              <a:buAutoNum type="arabicPeriod"/>
            </a:pPr>
            <a:r>
              <a:rPr lang="en-US" dirty="0"/>
              <a:t>Sustaining Member Achieved (date of minimum $100 donation)</a:t>
            </a:r>
          </a:p>
          <a:p>
            <a:pPr marL="241626" indent="-241626">
              <a:spcAft>
                <a:spcPts val="634"/>
              </a:spcAft>
              <a:buFont typeface="+mj-lt"/>
              <a:buAutoNum type="arabicPeriod"/>
            </a:pPr>
            <a:r>
              <a:rPr lang="en-US" dirty="0"/>
              <a:t>PHS Eligible Achieved (date of minimum $1,000 donation)</a:t>
            </a:r>
          </a:p>
          <a:p>
            <a:pPr marL="241626" indent="-241626">
              <a:spcAft>
                <a:spcPts val="634"/>
              </a:spcAft>
              <a:buFont typeface="+mj-lt"/>
              <a:buAutoNum type="arabicPeriod"/>
            </a:pPr>
            <a:r>
              <a:rPr lang="en-US" dirty="0"/>
              <a:t>Paul Harris Society Member (Y or blank)</a:t>
            </a:r>
          </a:p>
          <a:p>
            <a:pPr marL="241626" indent="-241626">
              <a:spcAft>
                <a:spcPts val="634"/>
              </a:spcAft>
              <a:buFont typeface="+mj-lt"/>
              <a:buAutoNum type="arabicPeriod"/>
            </a:pPr>
            <a:r>
              <a:rPr lang="en-US" dirty="0"/>
              <a:t>Rotary Direct (enrolled in repeating donation) (Y or blank)</a:t>
            </a:r>
          </a:p>
          <a:p>
            <a:pPr marL="241626" indent="-241626">
              <a:spcAft>
                <a:spcPts val="634"/>
              </a:spcAft>
              <a:buFont typeface="+mj-lt"/>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2062809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44500"/>
            <a:ext cx="5759450" cy="3240088"/>
          </a:xfrm>
        </p:spPr>
      </p:sp>
      <p:sp>
        <p:nvSpPr>
          <p:cNvPr id="3" name="Notes Placeholder 2"/>
          <p:cNvSpPr>
            <a:spLocks noGrp="1"/>
          </p:cNvSpPr>
          <p:nvPr>
            <p:ph type="body" idx="1"/>
          </p:nvPr>
        </p:nvSpPr>
        <p:spPr>
          <a:xfrm>
            <a:off x="731521" y="3685461"/>
            <a:ext cx="5852160" cy="5470683"/>
          </a:xfrm>
        </p:spPr>
        <p:txBody>
          <a:bodyPr/>
          <a:lstStyle/>
          <a:p>
            <a:r>
              <a:rPr lang="en-US" b="1" cap="small" dirty="0"/>
              <a:t>Club Recognition Summary</a:t>
            </a:r>
          </a:p>
          <a:p>
            <a:endParaRPr lang="en-US" b="1" cap="small" dirty="0"/>
          </a:p>
          <a:p>
            <a:r>
              <a:rPr lang="en-US" b="0" i="0" dirty="0">
                <a:solidFill>
                  <a:srgbClr val="000000"/>
                </a:solidFill>
                <a:effectLst/>
              </a:rPr>
              <a:t>Paul Harris Fellow:  An individual who contributes US$1,000 (or in whose name US$1,000 is contributed) to the Annual Fund or other approved programs.</a:t>
            </a:r>
            <a:br>
              <a:rPr lang="en-US" dirty="0"/>
            </a:br>
            <a:br>
              <a:rPr lang="en-US" dirty="0"/>
            </a:br>
            <a:r>
              <a:rPr lang="en-US" b="0" i="0" dirty="0">
                <a:solidFill>
                  <a:srgbClr val="000000"/>
                </a:solidFill>
                <a:effectLst/>
              </a:rPr>
              <a:t>Multiple Paul Harris Fellow:  A Paul Harris Fellow will receive a new pin for each additional US$1,000 personally (or in whose name is) contributed beyond his/her original PHF.</a:t>
            </a:r>
            <a:br>
              <a:rPr lang="en-US" dirty="0"/>
            </a:br>
            <a:br>
              <a:rPr lang="en-US" dirty="0"/>
            </a:br>
            <a:r>
              <a:rPr lang="en-US" b="0" i="0" dirty="0">
                <a:solidFill>
                  <a:srgbClr val="000000"/>
                </a:solidFill>
                <a:effectLst/>
              </a:rPr>
              <a:t>Benefactor:  A Benefactor is anyone who informs the Foundation in writing that s/he has made provisions in their will, or other estate plan, naming the Foundation’s Endowment Fund (formally called the Permanent Fund) as a beneficiary; or anyone who makes an outright gift of US$1,000 or more to the Foundation’s Endowment Fund.</a:t>
            </a:r>
          </a:p>
          <a:p>
            <a:endParaRPr lang="en-US" dirty="0">
              <a:solidFill>
                <a:srgbClr val="000000"/>
              </a:solidFill>
            </a:endParaRPr>
          </a:p>
          <a:p>
            <a:r>
              <a:rPr lang="en-US" b="0" i="0" dirty="0">
                <a:solidFill>
                  <a:srgbClr val="000000"/>
                </a:solidFill>
                <a:effectLst/>
              </a:rPr>
              <a:t>Recognition Amount:  The total Paul Harris Fellow recognition credited to an individual's account. Recognition may be achieved with one's personal contributions to the Foundation, a contribution made on behalf of the account holder, or a transfer of Foundation Recognition Points from a Rotary club, district, or another individual. (Note: gifts to the Endowment Fund are not eligible for Paul Harris Fellow recognition and are not included in this column).  For confidentiality reasons, this report will not display recognition amounts greater than 9,000.</a:t>
            </a:r>
            <a:br>
              <a:rPr lang="en-US" dirty="0"/>
            </a:br>
            <a:endParaRPr lang="en-US" dirty="0"/>
          </a:p>
          <a:p>
            <a:r>
              <a:rPr lang="en-US" b="0" i="0" dirty="0">
                <a:solidFill>
                  <a:srgbClr val="000000"/>
                </a:solidFill>
                <a:effectLst/>
              </a:rPr>
              <a:t>Foundation Recognition Points:  Awarded in appreciation for personal contributions from an individual or organization. Foundation Recognition Points may be transferred to other individuals to help them achieve their first or multiple PHF recognition. Starting in October 2011, points accumulate 1:1 for every dollar contributed</a:t>
            </a:r>
            <a:endParaRPr lang="en-US" b="1" cap="small" dirty="0"/>
          </a:p>
        </p:txBody>
      </p:sp>
      <p:sp>
        <p:nvSpPr>
          <p:cNvPr id="4" name="Slide Number Placeholder 3"/>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1297404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76238"/>
            <a:ext cx="5759450" cy="3240087"/>
          </a:xfrm>
        </p:spPr>
      </p:sp>
      <p:sp>
        <p:nvSpPr>
          <p:cNvPr id="3" name="Notes Placeholder 2"/>
          <p:cNvSpPr>
            <a:spLocks noGrp="1"/>
          </p:cNvSpPr>
          <p:nvPr>
            <p:ph type="body" idx="1"/>
          </p:nvPr>
        </p:nvSpPr>
        <p:spPr>
          <a:xfrm>
            <a:off x="731521" y="3617119"/>
            <a:ext cx="5852160" cy="3780472"/>
          </a:xfrm>
        </p:spPr>
        <p:txBody>
          <a:bodyPr/>
          <a:lstStyle/>
          <a:p>
            <a:pPr>
              <a:spcAft>
                <a:spcPts val="634"/>
              </a:spcAft>
            </a:pPr>
            <a:r>
              <a:rPr lang="en-US" b="1" cap="small" dirty="0"/>
              <a:t>Paul Harris Fellow and Benefactor Report</a:t>
            </a:r>
          </a:p>
          <a:p>
            <a:pPr marL="241626" indent="-241626">
              <a:spcAft>
                <a:spcPts val="634"/>
              </a:spcAft>
              <a:buFont typeface="+mj-lt"/>
              <a:buAutoNum type="arabicPeriod"/>
            </a:pPr>
            <a:r>
              <a:rPr lang="en-US" dirty="0"/>
              <a:t>Lists all Paul Harris Fellow awards issued on behalf of the Club.</a:t>
            </a:r>
          </a:p>
          <a:p>
            <a:pPr marL="241626" indent="-241626">
              <a:spcAft>
                <a:spcPts val="634"/>
              </a:spcAft>
              <a:buFont typeface="+mj-lt"/>
              <a:buAutoNum type="arabicPeriod"/>
            </a:pPr>
            <a:r>
              <a:rPr lang="en-US" dirty="0"/>
              <a:t>Lists original PHF date and date of highest level achieved.</a:t>
            </a:r>
          </a:p>
          <a:p>
            <a:pPr marL="241626" indent="-241626">
              <a:spcAft>
                <a:spcPts val="634"/>
              </a:spcAft>
              <a:buFont typeface="+mj-lt"/>
              <a:buAutoNum type="arabicPeriod"/>
            </a:pPr>
            <a:r>
              <a:rPr lang="en-US" dirty="0"/>
              <a:t>Lists level and date of Benefactor status.</a:t>
            </a:r>
          </a:p>
          <a:p>
            <a:pPr marL="241626" indent="-241626">
              <a:buFont typeface="+mj-lt"/>
              <a:buAutoNum type="arabicPeriod"/>
            </a:pP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338375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55600"/>
            <a:ext cx="5759450" cy="3240088"/>
          </a:xfrm>
        </p:spPr>
      </p:sp>
      <p:sp>
        <p:nvSpPr>
          <p:cNvPr id="3" name="Notes Placeholder 2"/>
          <p:cNvSpPr>
            <a:spLocks noGrp="1"/>
          </p:cNvSpPr>
          <p:nvPr>
            <p:ph type="body" idx="1"/>
          </p:nvPr>
        </p:nvSpPr>
        <p:spPr>
          <a:xfrm>
            <a:off x="731521" y="3595449"/>
            <a:ext cx="5852160" cy="5524024"/>
          </a:xfrm>
        </p:spPr>
        <p:txBody>
          <a:bodyPr/>
          <a:lstStyle/>
          <a:p>
            <a:pPr>
              <a:spcAft>
                <a:spcPts val="634"/>
              </a:spcAft>
            </a:pPr>
            <a:r>
              <a:rPr lang="en-US" b="1" cap="small" dirty="0"/>
              <a:t>Paul Harris Society (PHS) Report</a:t>
            </a:r>
          </a:p>
          <a:p>
            <a:pPr marL="241626" indent="-241626">
              <a:spcAft>
                <a:spcPts val="634"/>
              </a:spcAft>
              <a:buFont typeface="+mj-lt"/>
              <a:buAutoNum type="arabicPeriod"/>
            </a:pPr>
            <a:r>
              <a:rPr lang="en-US" dirty="0"/>
              <a:t>Lists all Rotarians in a Club that are either a Paul Harris Society member or have been PHS Eligible in the current and previous three years.</a:t>
            </a:r>
          </a:p>
          <a:p>
            <a:pPr marL="241626" indent="-241626">
              <a:spcAft>
                <a:spcPts val="634"/>
              </a:spcAft>
              <a:buFont typeface="+mj-lt"/>
              <a:buAutoNum type="arabicPeriod"/>
            </a:pPr>
            <a:r>
              <a:rPr lang="en-US" dirty="0"/>
              <a:t>Identifies members who are enrolled in Rotary Direct.</a:t>
            </a:r>
          </a:p>
          <a:p>
            <a:pPr marL="241626" indent="-241626">
              <a:spcAft>
                <a:spcPts val="634"/>
              </a:spcAft>
              <a:buFont typeface="+mj-lt"/>
              <a:buAutoNum type="arabicPeriod"/>
            </a:pPr>
            <a:r>
              <a:rPr lang="en-US" dirty="0"/>
              <a:t>Examples of needs to reconcile members of the PHS</a:t>
            </a:r>
          </a:p>
          <a:p>
            <a:pPr marL="724880" lvl="1" indent="-241626">
              <a:spcAft>
                <a:spcPts val="634"/>
              </a:spcAft>
              <a:buFont typeface="Arial" panose="020B0604020202020204" pitchFamily="34" charset="0"/>
              <a:buChar char="•"/>
            </a:pPr>
            <a:r>
              <a:rPr lang="en-US" dirty="0"/>
              <a:t>Member is not listed as eligible for the current and previous three years and is listed as a member of the PHS. This Rotarian is not meeting their commitment to contribute $1,000 year to the Rotary Foundation.</a:t>
            </a:r>
          </a:p>
          <a:p>
            <a:pPr marL="724880" lvl="1" indent="-241626">
              <a:spcAft>
                <a:spcPts val="634"/>
              </a:spcAft>
              <a:buFont typeface="Arial" panose="020B0604020202020204" pitchFamily="34" charset="0"/>
              <a:buChar char="•"/>
            </a:pPr>
            <a:r>
              <a:rPr lang="en-US" dirty="0"/>
              <a:t>Member is not listed as a PHS member but has regularly been listed as eligible to be a PHS member. These individuals need to be encouraged to join the PHS.</a:t>
            </a:r>
          </a:p>
        </p:txBody>
      </p:sp>
      <p:sp>
        <p:nvSpPr>
          <p:cNvPr id="4" name="Slide Number Placeholder 3"/>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3170672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49275"/>
            <a:ext cx="5759450" cy="3240088"/>
          </a:xfrm>
        </p:spPr>
      </p:sp>
      <p:sp>
        <p:nvSpPr>
          <p:cNvPr id="3" name="Notes Placeholder 2"/>
          <p:cNvSpPr>
            <a:spLocks noGrp="1"/>
          </p:cNvSpPr>
          <p:nvPr>
            <p:ph type="body" idx="1"/>
          </p:nvPr>
        </p:nvSpPr>
        <p:spPr>
          <a:xfrm>
            <a:off x="638387" y="3788807"/>
            <a:ext cx="5852160" cy="3780472"/>
          </a:xfrm>
        </p:spPr>
        <p:txBody>
          <a:bodyPr/>
          <a:lstStyle/>
          <a:p>
            <a:pPr>
              <a:spcAft>
                <a:spcPts val="634"/>
              </a:spcAft>
            </a:pPr>
            <a:r>
              <a:rPr lang="en-US" b="1" cap="small" dirty="0"/>
              <a:t>Club Fundraising Analysis</a:t>
            </a:r>
          </a:p>
          <a:p>
            <a:pPr marL="241626" indent="-241626">
              <a:spcAft>
                <a:spcPts val="634"/>
              </a:spcAft>
              <a:buAutoNum type="arabicPeriod"/>
            </a:pPr>
            <a:r>
              <a:rPr lang="en-US" dirty="0"/>
              <a:t>Lists a five-year history of Club Foundation Giving according to several classifications.</a:t>
            </a:r>
          </a:p>
          <a:p>
            <a:pPr marL="241626" indent="-241626">
              <a:spcAft>
                <a:spcPts val="634"/>
              </a:spcAft>
              <a:buAutoNum type="arabicPeriod"/>
            </a:pPr>
            <a:r>
              <a:rPr lang="en-US" dirty="0"/>
              <a:t>Light Blue shaded values indicate the highest level of giving in the five-year period.</a:t>
            </a:r>
          </a:p>
        </p:txBody>
      </p:sp>
      <p:sp>
        <p:nvSpPr>
          <p:cNvPr id="4" name="Slide Number Placeholder 3"/>
          <p:cNvSpPr>
            <a:spLocks noGrp="1"/>
          </p:cNvSpPr>
          <p:nvPr>
            <p:ph type="sldNum" sz="quarter" idx="5"/>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1411723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03238"/>
            <a:ext cx="5759450" cy="3240087"/>
          </a:xfrm>
        </p:spPr>
      </p:sp>
      <p:sp>
        <p:nvSpPr>
          <p:cNvPr id="3" name="Notes Placeholder 2"/>
          <p:cNvSpPr>
            <a:spLocks noGrp="1"/>
          </p:cNvSpPr>
          <p:nvPr>
            <p:ph type="body" idx="1"/>
          </p:nvPr>
        </p:nvSpPr>
        <p:spPr>
          <a:xfrm>
            <a:off x="731521" y="3743801"/>
            <a:ext cx="5852160" cy="3780472"/>
          </a:xfrm>
        </p:spPr>
        <p:txBody>
          <a:bodyPr/>
          <a:lstStyle/>
          <a:p>
            <a:pPr>
              <a:spcAft>
                <a:spcPts val="634"/>
              </a:spcAft>
            </a:pPr>
            <a:r>
              <a:rPr lang="en-US" b="1" cap="small" dirty="0"/>
              <a:t>Monthly Contribution Report</a:t>
            </a:r>
          </a:p>
          <a:p>
            <a:pPr marL="241626" indent="-241626">
              <a:spcAft>
                <a:spcPts val="634"/>
              </a:spcAft>
              <a:buAutoNum type="arabicPeriod"/>
            </a:pPr>
            <a:r>
              <a:rPr lang="en-US" dirty="0"/>
              <a:t>A District report that lists the monthly and year to date status of each Club regarding Annual and other giving.</a:t>
            </a:r>
          </a:p>
          <a:p>
            <a:pPr marL="241626" indent="-241626">
              <a:spcAft>
                <a:spcPts val="634"/>
              </a:spcAft>
              <a:buAutoNum type="arabicPeriod"/>
            </a:pPr>
            <a:r>
              <a:rPr lang="en-US" dirty="0"/>
              <a:t>Annual Giving Goal  and Goal percent achieved for the Annual Fund are listed for each Club.</a:t>
            </a:r>
          </a:p>
          <a:p>
            <a:pPr marL="241626" indent="-241626">
              <a:spcAft>
                <a:spcPts val="634"/>
              </a:spcAft>
              <a:buAutoNum type="arabicPeriod"/>
            </a:pPr>
            <a:r>
              <a:rPr lang="en-US" dirty="0"/>
              <a:t>Annual Fund giving per Capita (Rotarian) is also listed. This value only includes those members who joined prior to the current Rotary Fiscal Year.</a:t>
            </a:r>
          </a:p>
          <a:p>
            <a:pPr marL="241626" indent="-241626">
              <a:spcAft>
                <a:spcPts val="634"/>
              </a:spcAft>
              <a:buAutoNum type="arabicPeriod"/>
            </a:pPr>
            <a:r>
              <a:rPr lang="en-US" dirty="0"/>
              <a:t>Monthly giving and YTD giving for the Annual Fund, Other Funds, and the Endowment Fund are listed by each Club.</a:t>
            </a:r>
          </a:p>
        </p:txBody>
      </p:sp>
      <p:sp>
        <p:nvSpPr>
          <p:cNvPr id="4" name="Slide Number Placeholder 3"/>
          <p:cNvSpPr>
            <a:spLocks noGrp="1"/>
          </p:cNvSpPr>
          <p:nvPr>
            <p:ph type="sldNum" sz="quarter" idx="5"/>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3813641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92125"/>
            <a:ext cx="5759450" cy="3240088"/>
          </a:xfrm>
        </p:spPr>
      </p:sp>
      <p:sp>
        <p:nvSpPr>
          <p:cNvPr id="3" name="Notes Placeholder 2"/>
          <p:cNvSpPr>
            <a:spLocks noGrp="1"/>
          </p:cNvSpPr>
          <p:nvPr>
            <p:ph type="body" idx="1"/>
          </p:nvPr>
        </p:nvSpPr>
        <p:spPr>
          <a:xfrm>
            <a:off x="731521" y="3732134"/>
            <a:ext cx="5852160" cy="3780472"/>
          </a:xfrm>
        </p:spPr>
        <p:txBody>
          <a:bodyPr/>
          <a:lstStyle/>
          <a:p>
            <a:pPr>
              <a:spcAft>
                <a:spcPts val="634"/>
              </a:spcAft>
            </a:pPr>
            <a:r>
              <a:rPr lang="en-US" b="1" cap="small" dirty="0"/>
              <a:t>Polio Plus Report</a:t>
            </a:r>
          </a:p>
          <a:p>
            <a:pPr marL="241626" indent="-241626">
              <a:spcAft>
                <a:spcPts val="634"/>
              </a:spcAft>
              <a:buAutoNum type="arabicPeriod"/>
            </a:pPr>
            <a:r>
              <a:rPr lang="en-US" dirty="0"/>
              <a:t>A District report that lists the monthly and year to date status of each Club regarding Polio Plus and other giving.</a:t>
            </a:r>
          </a:p>
          <a:p>
            <a:pPr marL="241626" indent="-241626">
              <a:spcAft>
                <a:spcPts val="634"/>
              </a:spcAft>
              <a:buAutoNum type="arabicPeriod"/>
            </a:pPr>
            <a:r>
              <a:rPr lang="en-US" dirty="0"/>
              <a:t>Giving Goal  and Goal percent achieved for the Polio Plus Fund are listed for each Club.</a:t>
            </a:r>
          </a:p>
          <a:p>
            <a:pPr marL="241626" indent="-241626">
              <a:spcAft>
                <a:spcPts val="634"/>
              </a:spcAft>
              <a:buAutoNum type="arabicPeriod"/>
            </a:pPr>
            <a:r>
              <a:rPr lang="en-US" dirty="0"/>
              <a:t>Prior Year PolioPlus Contributions are listed for each Club.</a:t>
            </a:r>
          </a:p>
          <a:p>
            <a:pPr marL="241626" indent="-241626">
              <a:spcAft>
                <a:spcPts val="634"/>
              </a:spcAft>
              <a:buAutoNum type="arabicPeriod"/>
            </a:pPr>
            <a:r>
              <a:rPr lang="en-US" dirty="0"/>
              <a:t>Monthly giving and YTD giving for the Polio Plus Fund and Other Funds are listed by each Club.</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17</a:t>
            </a:fld>
            <a:endParaRPr lang="en-US" dirty="0"/>
          </a:p>
        </p:txBody>
      </p:sp>
    </p:spTree>
    <p:extLst>
      <p:ext uri="{BB962C8B-B14F-4D97-AF65-F5344CB8AC3E}">
        <p14:creationId xmlns:p14="http://schemas.microsoft.com/office/powerpoint/2010/main" val="3073841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DB827055-821E-4F6B-AAA9-2685E1493D9C}" type="slidenum">
              <a:rPr lang="en-US" smtClean="0"/>
              <a:pPr/>
              <a:t>18</a:t>
            </a:fld>
            <a:endParaRPr lang="en-US" dirty="0"/>
          </a:p>
        </p:txBody>
      </p:sp>
      <p:sp>
        <p:nvSpPr>
          <p:cNvPr id="5" name="Slide Image Placeholder 4">
            <a:extLst>
              <a:ext uri="{FF2B5EF4-FFF2-40B4-BE49-F238E27FC236}">
                <a16:creationId xmlns:a16="http://schemas.microsoft.com/office/drawing/2014/main" id="{107F315B-CCBE-4677-B4F3-C5A5A96068A6}"/>
              </a:ext>
            </a:extLst>
          </p:cNvPr>
          <p:cNvSpPr>
            <a:spLocks noGrp="1" noRot="1" noChangeAspect="1"/>
          </p:cNvSpPr>
          <p:nvPr>
            <p:ph type="sldImg"/>
          </p:nvPr>
        </p:nvSpPr>
        <p:spPr>
          <a:xfrm>
            <a:off x="777875" y="512763"/>
            <a:ext cx="5759450" cy="3240087"/>
          </a:xfrm>
        </p:spPr>
      </p:sp>
      <p:sp>
        <p:nvSpPr>
          <p:cNvPr id="6" name="Notes Placeholder 5">
            <a:extLst>
              <a:ext uri="{FF2B5EF4-FFF2-40B4-BE49-F238E27FC236}">
                <a16:creationId xmlns:a16="http://schemas.microsoft.com/office/drawing/2014/main" id="{7D9C56A7-6611-43E9-B429-33989D5D378E}"/>
              </a:ext>
            </a:extLst>
          </p:cNvPr>
          <p:cNvSpPr>
            <a:spLocks noGrp="1"/>
          </p:cNvSpPr>
          <p:nvPr>
            <p:ph type="body" idx="1"/>
          </p:nvPr>
        </p:nvSpPr>
        <p:spPr>
          <a:xfrm>
            <a:off x="731521" y="3753803"/>
            <a:ext cx="5852160" cy="3780472"/>
          </a:xfrm>
        </p:spPr>
        <p:txBody>
          <a:bodyPr/>
          <a:lstStyle/>
          <a:p>
            <a:pPr marL="298678" indent="-298678">
              <a:spcAft>
                <a:spcPts val="1269"/>
              </a:spcAft>
              <a:buAutoNum type="arabicPeriod"/>
            </a:pPr>
            <a:r>
              <a:rPr lang="en-US" dirty="0"/>
              <a:t>Attend one of the </a:t>
            </a:r>
            <a:r>
              <a:rPr lang="en-US" b="1" i="0" dirty="0">
                <a:solidFill>
                  <a:srgbClr val="CA5010"/>
                </a:solidFill>
                <a:effectLst/>
              </a:rPr>
              <a:t>D5080 Area Foundation Leaders Ideas to Actions</a:t>
            </a:r>
            <a:r>
              <a:rPr lang="en-US" dirty="0"/>
              <a:t> each quarter.</a:t>
            </a:r>
          </a:p>
          <a:p>
            <a:pPr marL="298678" indent="-298678">
              <a:spcAft>
                <a:spcPts val="1269"/>
              </a:spcAft>
              <a:buAutoNum type="arabicPeriod"/>
            </a:pPr>
            <a:r>
              <a:rPr lang="en-US" dirty="0"/>
              <a:t>Attend the </a:t>
            </a:r>
            <a:r>
              <a:rPr lang="en-US" b="1" dirty="0">
                <a:solidFill>
                  <a:srgbClr val="CA5010"/>
                </a:solidFill>
              </a:rPr>
              <a:t>D5080 Foundation Celebrate and Learn Summit</a:t>
            </a:r>
            <a:r>
              <a:rPr lang="en-US" dirty="0"/>
              <a:t>, October 23, 2021, Coeur d’Alene, ID or virtual.</a:t>
            </a:r>
            <a:br>
              <a:rPr lang="en-US" dirty="0"/>
            </a:br>
            <a:r>
              <a:rPr lang="en-US" dirty="0">
                <a:solidFill>
                  <a:srgbClr val="FF0000"/>
                </a:solidFill>
              </a:rPr>
              <a:t>Registration will be available September 6, 2021</a:t>
            </a:r>
          </a:p>
          <a:p>
            <a:pPr marL="298678" indent="-298678">
              <a:spcAft>
                <a:spcPts val="1269"/>
              </a:spcAft>
              <a:buFont typeface="+mj-lt"/>
              <a:buAutoNum type="arabicPeriod"/>
            </a:pPr>
            <a:r>
              <a:rPr lang="en-US" dirty="0"/>
              <a:t>Register for and attend Zone 2627 Educational Programs listed in the </a:t>
            </a:r>
            <a:r>
              <a:rPr lang="en-US" dirty="0">
                <a:hlinkClick r:id="rId3"/>
              </a:rPr>
              <a:t>Big West News</a:t>
            </a:r>
            <a:endParaRPr lang="en-US" dirty="0"/>
          </a:p>
          <a:p>
            <a:pPr marL="228600" indent="-228600">
              <a:spcAft>
                <a:spcPts val="1269"/>
              </a:spcAft>
              <a:buFont typeface="+mj-lt"/>
              <a:buAutoNum type="arabicPeriod"/>
            </a:pPr>
            <a:r>
              <a:rPr lang="en-US" dirty="0"/>
              <a:t>  Bookmark Zone 26/27 </a:t>
            </a:r>
            <a:r>
              <a:rPr lang="en-US" dirty="0">
                <a:hlinkClick r:id="rId4"/>
              </a:rPr>
              <a:t>Foundation Resources</a:t>
            </a:r>
            <a:endParaRPr lang="en-US" dirty="0"/>
          </a:p>
          <a:p>
            <a:endParaRPr lang="en-US" dirty="0"/>
          </a:p>
        </p:txBody>
      </p:sp>
    </p:spTree>
    <p:extLst>
      <p:ext uri="{BB962C8B-B14F-4D97-AF65-F5344CB8AC3E}">
        <p14:creationId xmlns:p14="http://schemas.microsoft.com/office/powerpoint/2010/main" val="2824579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34963"/>
            <a:ext cx="5759450" cy="3240087"/>
          </a:xfrm>
        </p:spPr>
      </p:sp>
      <p:sp>
        <p:nvSpPr>
          <p:cNvPr id="3" name="Notes Placeholder 2"/>
          <p:cNvSpPr>
            <a:spLocks noGrp="1"/>
          </p:cNvSpPr>
          <p:nvPr>
            <p:ph type="body" idx="1"/>
          </p:nvPr>
        </p:nvSpPr>
        <p:spPr>
          <a:xfrm>
            <a:off x="731521" y="3575448"/>
            <a:ext cx="5852160" cy="5691318"/>
          </a:xfrm>
        </p:spPr>
        <p:txBody>
          <a:bodyPr/>
          <a:lstStyle/>
          <a:p>
            <a:pPr>
              <a:spcAft>
                <a:spcPts val="423"/>
              </a:spcAft>
            </a:pPr>
            <a:r>
              <a:rPr lang="en-US" b="1" cap="small" dirty="0">
                <a:cs typeface="Arial" panose="020B0604020202020204" pitchFamily="34" charset="0"/>
              </a:rPr>
              <a:t>Questions or comments/</a:t>
            </a:r>
          </a:p>
          <a:p>
            <a:pPr>
              <a:spcAft>
                <a:spcPts val="423"/>
              </a:spcAft>
            </a:pPr>
            <a:r>
              <a:rPr lang="en-US" u="sng" dirty="0">
                <a:cs typeface="Arial" panose="020B0604020202020204" pitchFamily="34" charset="0"/>
              </a:rPr>
              <a:t>Aug 6, 2021</a:t>
            </a:r>
          </a:p>
          <a:p>
            <a:pPr marL="181220" indent="-181220">
              <a:spcAft>
                <a:spcPts val="423"/>
              </a:spcAft>
              <a:buFont typeface="Arial" panose="020B0604020202020204" pitchFamily="34" charset="0"/>
              <a:buChar char="•"/>
            </a:pPr>
            <a:r>
              <a:rPr lang="en-US" dirty="0">
                <a:cs typeface="Arial" panose="020B0604020202020204" pitchFamily="34" charset="0"/>
              </a:rPr>
              <a:t>Jackie Harvey, Columbia Center RC, announced that Geoff Cochran from TRF will be a speaker at the Columbia Center RC on 11.18.2021 at 12:00. Anyone wishing to attend virtually, please contact her at </a:t>
            </a:r>
            <a:r>
              <a:rPr lang="en-US" b="0" i="0" dirty="0">
                <a:solidFill>
                  <a:srgbClr val="666666"/>
                </a:solidFill>
                <a:effectLst/>
                <a:cs typeface="Arial" panose="020B0604020202020204" pitchFamily="34" charset="0"/>
                <a:hlinkClick r:id="rId3"/>
              </a:rPr>
              <a:t>busyinindy@msn.com</a:t>
            </a:r>
            <a:endParaRPr lang="en-US" b="0" i="0" dirty="0">
              <a:solidFill>
                <a:srgbClr val="666666"/>
              </a:solidFill>
              <a:effectLst/>
              <a:cs typeface="Arial" panose="020B0604020202020204" pitchFamily="34" charset="0"/>
            </a:endParaRPr>
          </a:p>
          <a:p>
            <a:pPr marL="181220" indent="-181220">
              <a:spcAft>
                <a:spcPts val="423"/>
              </a:spcAft>
              <a:buFont typeface="Arial" panose="020B0604020202020204" pitchFamily="34" charset="0"/>
              <a:buChar char="•"/>
            </a:pPr>
            <a:r>
              <a:rPr lang="en-US" dirty="0">
                <a:cs typeface="Arial" panose="020B0604020202020204" pitchFamily="34" charset="0"/>
              </a:rPr>
              <a:t>Jerry Sinn, Post Falls RC, inquired about the status of grant funds for those clubs who have approved District Grants. </a:t>
            </a:r>
            <a:r>
              <a:rPr lang="en-US" dirty="0">
                <a:solidFill>
                  <a:srgbClr val="0070C0"/>
                </a:solidFill>
                <a:cs typeface="Arial" panose="020B0604020202020204" pitchFamily="34" charset="0"/>
              </a:rPr>
              <a:t>Bill reported that he sent an inquiry to TRF just prior to this meeting and is waiting a reply. </a:t>
            </a:r>
          </a:p>
          <a:p>
            <a:pPr marL="181220" indent="-181220">
              <a:spcAft>
                <a:spcPts val="423"/>
              </a:spcAft>
              <a:buFont typeface="Arial" panose="020B0604020202020204" pitchFamily="34" charset="0"/>
              <a:buChar char="•"/>
            </a:pPr>
            <a:r>
              <a:rPr lang="en-US" b="0" i="0" dirty="0">
                <a:effectLst/>
                <a:cs typeface="Arial" panose="020B0604020202020204" pitchFamily="34" charset="0"/>
              </a:rPr>
              <a:t>Todd Shepard, Tri-Cities Sunrise RC, recommended clubs hold training sessions for members during Club meetings on </a:t>
            </a:r>
            <a:r>
              <a:rPr lang="en-US" dirty="0">
                <a:cs typeface="Arial" panose="020B0604020202020204" pitchFamily="34" charset="0"/>
              </a:rPr>
              <a:t>accessing and using MyRotary.org and DACdb.com or ClubRunner.com so members can work with these systems to manage their TRF donations, their personal profile, and access pertinent information about the operations of Rotary International, the Rotary Foundation, and their own Club and District operations.</a:t>
            </a:r>
            <a:endParaRPr lang="en-US" b="0" i="0" dirty="0">
              <a:effectLst/>
              <a:cs typeface="Arial" panose="020B0604020202020204" pitchFamily="34" charset="0"/>
            </a:endParaRPr>
          </a:p>
          <a:p>
            <a:pPr>
              <a:spcAft>
                <a:spcPts val="423"/>
              </a:spcAft>
            </a:pPr>
            <a:endParaRPr lang="en-US" u="sng" dirty="0">
              <a:cs typeface="Arial" panose="020B0604020202020204" pitchFamily="34" charset="0"/>
            </a:endParaRPr>
          </a:p>
          <a:p>
            <a:pPr>
              <a:spcAft>
                <a:spcPts val="423"/>
              </a:spcAft>
            </a:pPr>
            <a:r>
              <a:rPr lang="en-US" u="sng" dirty="0">
                <a:cs typeface="Arial" panose="020B0604020202020204" pitchFamily="34" charset="0"/>
              </a:rPr>
              <a:t>Aug 12, 2021</a:t>
            </a:r>
          </a:p>
          <a:p>
            <a:pPr marL="171450" indent="-171450">
              <a:spcAft>
                <a:spcPts val="423"/>
              </a:spcAft>
              <a:buFont typeface="Arial" panose="020B0604020202020204" pitchFamily="34" charset="0"/>
              <a:buChar char="•"/>
            </a:pPr>
            <a:r>
              <a:rPr lang="en-US" u="none" dirty="0">
                <a:cs typeface="Arial" panose="020B0604020202020204" pitchFamily="34" charset="0"/>
              </a:rPr>
              <a:t>No inquires or comments.</a:t>
            </a:r>
          </a:p>
          <a:p>
            <a:pPr>
              <a:spcAft>
                <a:spcPts val="423"/>
              </a:spcAft>
            </a:pPr>
            <a:endParaRPr lang="en-US" u="sng" dirty="0">
              <a:cs typeface="Arial" panose="020B0604020202020204" pitchFamily="34" charset="0"/>
            </a:endParaRPr>
          </a:p>
          <a:p>
            <a:pPr>
              <a:spcAft>
                <a:spcPts val="423"/>
              </a:spcAft>
            </a:pPr>
            <a:r>
              <a:rPr lang="en-US" u="sng" dirty="0">
                <a:cs typeface="Arial" panose="020B0604020202020204" pitchFamily="34" charset="0"/>
              </a:rPr>
              <a:t>Aug 26, 2021</a:t>
            </a:r>
          </a:p>
          <a:p>
            <a:pPr marL="181220" indent="-181220">
              <a:spcAft>
                <a:spcPts val="423"/>
              </a:spcAft>
              <a:buFont typeface="Arial" panose="020B0604020202020204" pitchFamily="34" charset="0"/>
              <a:buChar char="•"/>
            </a:pPr>
            <a:r>
              <a:rPr lang="en-US" dirty="0">
                <a:cs typeface="Arial" panose="020B0604020202020204" pitchFamily="34" charset="0"/>
              </a:rPr>
              <a:t>Several participants expressed concerns regarding the Grant process, both Global and District, however the District Grant process was specifically mentioned as being too complicated. There is a need to simplify and streamline. </a:t>
            </a:r>
          </a:p>
          <a:p>
            <a:pPr marL="181220" indent="-181220">
              <a:spcAft>
                <a:spcPts val="423"/>
              </a:spcAft>
              <a:buFont typeface="Arial" panose="020B0604020202020204" pitchFamily="34" charset="0"/>
              <a:buChar char="•"/>
            </a:pPr>
            <a:r>
              <a:rPr lang="en-US" dirty="0">
                <a:cs typeface="Arial" panose="020B0604020202020204" pitchFamily="34" charset="0"/>
              </a:rPr>
              <a:t>The current process of obtaining signatures is a burden. Print, sign, scan (if available), and send is not efficient. Electronic signatures are preferred.</a:t>
            </a:r>
          </a:p>
          <a:p>
            <a:pPr marL="181220" indent="-181220">
              <a:spcAft>
                <a:spcPts val="423"/>
              </a:spcAft>
              <a:buFont typeface="Arial" panose="020B0604020202020204" pitchFamily="34" charset="0"/>
              <a:buChar char="•"/>
            </a:pPr>
            <a:r>
              <a:rPr lang="en-US" dirty="0">
                <a:cs typeface="Arial" panose="020B0604020202020204" pitchFamily="34" charset="0"/>
              </a:rPr>
              <a:t>It was suggested that smaller clubs be allowed and encouraged to share resources for writing grants.</a:t>
            </a:r>
          </a:p>
          <a:p>
            <a:pPr marL="181220" indent="-181220">
              <a:spcAft>
                <a:spcPts val="423"/>
              </a:spcAft>
              <a:buFont typeface="Arial" panose="020B0604020202020204" pitchFamily="34" charset="0"/>
              <a:buChar char="•"/>
            </a:pPr>
            <a:r>
              <a:rPr lang="en-US" dirty="0">
                <a:cs typeface="Arial" panose="020B0604020202020204" pitchFamily="34" charset="0"/>
              </a:rPr>
              <a:t>Requiring three certified club members was described as “over the top.” And annual re-certification is a burden that prevents clubs from participating in the grant writing process. </a:t>
            </a:r>
            <a:br>
              <a:rPr lang="en-US" dirty="0">
                <a:solidFill>
                  <a:schemeClr val="accent5">
                    <a:lumMod val="75000"/>
                  </a:schemeClr>
                </a:solidFill>
                <a:cs typeface="Arial" panose="020B0604020202020204" pitchFamily="34" charset="0"/>
              </a:rPr>
            </a:br>
            <a:endParaRPr lang="en-US" sz="1000" dirty="0">
              <a:cs typeface="Arial" panose="020B0604020202020204" pitchFamily="34" charset="0"/>
            </a:endParaRPr>
          </a:p>
        </p:txBody>
      </p:sp>
      <p:sp>
        <p:nvSpPr>
          <p:cNvPr id="4" name="Slide Number Placeholder 3"/>
          <p:cNvSpPr>
            <a:spLocks noGrp="1"/>
          </p:cNvSpPr>
          <p:nvPr>
            <p:ph type="sldNum" sz="quarter" idx="5"/>
          </p:nvPr>
        </p:nvSpPr>
        <p:spPr>
          <a:xfrm>
            <a:off x="4059296" y="9102910"/>
            <a:ext cx="3169920" cy="486828"/>
          </a:xfrm>
          <a:prstGeom prst="rect">
            <a:avLst/>
          </a:prstGeom>
        </p:spPr>
        <p:txBody>
          <a:bodyPr/>
          <a:lstStyle/>
          <a:p>
            <a:fld id="{F835D0FC-BA5B-534E-95D4-7168BFDD31F6}" type="slidenum">
              <a:rPr lang="en-US" smtClean="0"/>
              <a:t>19</a:t>
            </a:fld>
            <a:endParaRPr lang="en-US" dirty="0"/>
          </a:p>
        </p:txBody>
      </p:sp>
    </p:spTree>
    <p:extLst>
      <p:ext uri="{BB962C8B-B14F-4D97-AF65-F5344CB8AC3E}">
        <p14:creationId xmlns:p14="http://schemas.microsoft.com/office/powerpoint/2010/main" val="4046534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82600"/>
            <a:ext cx="5759450" cy="3240088"/>
          </a:xfrm>
        </p:spPr>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1350826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19" y="252745"/>
            <a:ext cx="5852160" cy="3780472"/>
          </a:xfrm>
        </p:spPr>
        <p:txBody>
          <a:bodyPr/>
          <a:lstStyle/>
          <a:p>
            <a:pPr marL="181220" indent="-181220">
              <a:spcAft>
                <a:spcPts val="423"/>
              </a:spcAft>
              <a:buFont typeface="Arial" panose="020B0604020202020204" pitchFamily="34" charset="0"/>
              <a:buChar char="•"/>
            </a:pPr>
            <a:r>
              <a:rPr lang="en-US" dirty="0">
                <a:solidFill>
                  <a:schemeClr val="accent5">
                    <a:lumMod val="75000"/>
                  </a:schemeClr>
                </a:solidFill>
                <a:cs typeface="Arial" panose="020B0604020202020204" pitchFamily="34" charset="0"/>
              </a:rPr>
              <a:t>Bill will discuss these concerns with the Grants Committee and refer comments, concerns and recommendations, as appropriate, to the RI Grants team for consideration.</a:t>
            </a:r>
          </a:p>
          <a:p>
            <a:pPr>
              <a:spcAft>
                <a:spcPts val="423"/>
              </a:spcAft>
            </a:pPr>
            <a:endParaRPr lang="en-US" u="sng" dirty="0">
              <a:cs typeface="Arial" panose="020B0604020202020204" pitchFamily="34" charset="0"/>
            </a:endParaRPr>
          </a:p>
          <a:p>
            <a:pPr>
              <a:spcAft>
                <a:spcPts val="423"/>
              </a:spcAft>
            </a:pPr>
            <a:r>
              <a:rPr lang="en-US" u="sng" dirty="0">
                <a:cs typeface="Arial" panose="020B0604020202020204" pitchFamily="34" charset="0"/>
              </a:rPr>
              <a:t>Sep 2, 2021</a:t>
            </a:r>
          </a:p>
          <a:p>
            <a:pPr marL="181220" indent="-181220">
              <a:spcAft>
                <a:spcPts val="423"/>
              </a:spcAft>
              <a:buFont typeface="Arial" panose="020B0604020202020204" pitchFamily="34" charset="0"/>
              <a:buChar char="•"/>
            </a:pPr>
            <a:r>
              <a:rPr lang="en-US" dirty="0">
                <a:cs typeface="Arial" panose="020B0604020202020204" pitchFamily="34" charset="0"/>
              </a:rPr>
              <a:t>Bill Furey and I discussed several items regarding foundation and grants management.</a:t>
            </a:r>
          </a:p>
          <a:p>
            <a:pPr>
              <a:spcAft>
                <a:spcPts val="423"/>
              </a:spcAft>
            </a:pPr>
            <a:endParaRPr lang="en-US" u="sng" dirty="0">
              <a:cs typeface="Arial" panose="020B0604020202020204" pitchFamily="34" charset="0"/>
            </a:endParaRPr>
          </a:p>
          <a:p>
            <a:pPr>
              <a:spcAft>
                <a:spcPts val="423"/>
              </a:spcAft>
            </a:pPr>
            <a:r>
              <a:rPr lang="en-US" u="sng" dirty="0">
                <a:cs typeface="Arial" panose="020B0604020202020204" pitchFamily="34" charset="0"/>
              </a:rPr>
              <a:t>Sep 7, 2021</a:t>
            </a:r>
          </a:p>
          <a:p>
            <a:pPr marL="171450" indent="-171450">
              <a:spcAft>
                <a:spcPts val="423"/>
              </a:spcAft>
              <a:buFont typeface="Arial" panose="020B0604020202020204" pitchFamily="34" charset="0"/>
              <a:buChar char="•"/>
            </a:pPr>
            <a:r>
              <a:rPr lang="en-US" dirty="0">
                <a:cs typeface="Arial" panose="020B0604020202020204" pitchFamily="34" charset="0"/>
              </a:rPr>
              <a:t>New Foundation Leader attended. Multiple questions on what needs to be accomplished for transitional duties (goals, leader assignments) and the value of reports available for Foundation Leaders.</a:t>
            </a:r>
          </a:p>
          <a:p>
            <a:pPr>
              <a:spcAft>
                <a:spcPts val="423"/>
              </a:spcAft>
            </a:pPr>
            <a:endParaRPr lang="en-US" u="sng" dirty="0">
              <a:cs typeface="Arial" panose="020B0604020202020204" pitchFamily="34" charset="0"/>
            </a:endParaRPr>
          </a:p>
          <a:p>
            <a:pPr>
              <a:spcAft>
                <a:spcPts val="423"/>
              </a:spcAft>
            </a:pPr>
            <a:r>
              <a:rPr lang="en-US" u="sng" dirty="0">
                <a:cs typeface="Arial" panose="020B0604020202020204" pitchFamily="34" charset="0"/>
              </a:rPr>
              <a:t>Sep 23, 2021</a:t>
            </a:r>
          </a:p>
          <a:p>
            <a:pPr marL="181220" indent="-181220">
              <a:spcAft>
                <a:spcPts val="423"/>
              </a:spcAft>
              <a:buFont typeface="Arial" panose="020B0604020202020204" pitchFamily="34" charset="0"/>
              <a:buChar char="•"/>
            </a:pPr>
            <a:r>
              <a:rPr lang="en-US" u="none" dirty="0">
                <a:cs typeface="Arial" panose="020B0604020202020204" pitchFamily="34" charset="0"/>
              </a:rPr>
              <a:t>An inquiry was made regarding the level of District points and the possibility of using these points as a means of encouraging giving by awarding Paul Harris Fellow awards in full or in part to new members. Bill replied that it is possible to do this but to the best of his knowledge this had not been done in the past. Clubs have the authority to do this as well on a club-to-club basis. The link show provides detailed information on using Foundation Recognition Points. </a:t>
            </a:r>
            <a:r>
              <a:rPr lang="en-US" dirty="0">
                <a:hlinkClick r:id="rId3"/>
              </a:rPr>
              <a:t>| My Rotary</a:t>
            </a:r>
            <a:endParaRPr lang="en-US" dirty="0"/>
          </a:p>
          <a:p>
            <a:pPr marL="181220" indent="-181220">
              <a:spcAft>
                <a:spcPts val="423"/>
              </a:spcAft>
              <a:buFont typeface="Arial" panose="020B0604020202020204" pitchFamily="34" charset="0"/>
              <a:buChar char="•"/>
            </a:pPr>
            <a:r>
              <a:rPr lang="en-US" dirty="0"/>
              <a:t>Another inquiry was made as to transferring Foundation Recognition Points. This is covered on the same FAQ sheet referenced previously.</a:t>
            </a:r>
          </a:p>
          <a:p>
            <a:pPr marL="0" indent="0">
              <a:spcAft>
                <a:spcPts val="423"/>
              </a:spcAft>
              <a:buFont typeface="Arial" panose="020B0604020202020204" pitchFamily="34" charset="0"/>
              <a:buNone/>
            </a:pPr>
            <a:endParaRPr lang="en-US" dirty="0"/>
          </a:p>
          <a:p>
            <a:pPr marL="0" indent="0">
              <a:spcAft>
                <a:spcPts val="423"/>
              </a:spcAft>
              <a:buFont typeface="Arial" panose="020B0604020202020204" pitchFamily="34" charset="0"/>
              <a:buNone/>
            </a:pPr>
            <a:r>
              <a:rPr lang="en-US" dirty="0"/>
              <a:t>The topic areas for discussion during the next Quarter of 2021-2022, Oct – Dec 2021 will include using the DACdb Grants Module to apply for District Grants (Local and International) and ideas and innovations for management of the Club Foundation Committee and encouraging Rotarian participation in Foundation Giving.</a:t>
            </a:r>
          </a:p>
        </p:txBody>
      </p:sp>
      <p:sp>
        <p:nvSpPr>
          <p:cNvPr id="4" name="Slide Number Placeholder 3"/>
          <p:cNvSpPr>
            <a:spLocks noGrp="1"/>
          </p:cNvSpPr>
          <p:nvPr>
            <p:ph type="sldNum" sz="quarter" idx="5"/>
          </p:nvPr>
        </p:nvSpPr>
        <p:spPr/>
        <p:txBody>
          <a:bodyPr/>
          <a:lstStyle/>
          <a:p>
            <a:fld id="{DB827055-821E-4F6B-AAA9-2685E1493D9C}" type="slidenum">
              <a:rPr lang="en-US" smtClean="0"/>
              <a:t>20</a:t>
            </a:fld>
            <a:endParaRPr lang="en-US" dirty="0"/>
          </a:p>
        </p:txBody>
      </p:sp>
    </p:spTree>
    <p:extLst>
      <p:ext uri="{BB962C8B-B14F-4D97-AF65-F5344CB8AC3E}">
        <p14:creationId xmlns:p14="http://schemas.microsoft.com/office/powerpoint/2010/main" val="1132231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22275"/>
            <a:ext cx="5759450" cy="3240088"/>
          </a:xfrm>
        </p:spPr>
      </p:sp>
      <p:sp>
        <p:nvSpPr>
          <p:cNvPr id="3" name="Notes Placeholder 2"/>
          <p:cNvSpPr>
            <a:spLocks noGrp="1"/>
          </p:cNvSpPr>
          <p:nvPr>
            <p:ph type="body" idx="1"/>
          </p:nvPr>
        </p:nvSpPr>
        <p:spPr>
          <a:xfrm>
            <a:off x="731521" y="3662125"/>
            <a:ext cx="5852160" cy="5517355"/>
          </a:xfrm>
        </p:spPr>
        <p:txBody>
          <a:bodyPr/>
          <a:lstStyle/>
          <a:p>
            <a:r>
              <a:rPr lang="en-US" dirty="0"/>
              <a:t>The District Rotary Foundation Committee is responsible for educating, motivating and inspiring Rotarians to participate in the Rotary Foundation programs and fundraising activities in the district. The committee serves as a liaison between The Rotary Foundation and the club members. The District Rotary Foundation Committee will consist of an appointed Chair and Subcommittee Chairs.</a:t>
            </a:r>
          </a:p>
          <a:p>
            <a:endParaRPr lang="en-US" dirty="0"/>
          </a:p>
          <a:p>
            <a:r>
              <a:rPr lang="en-US" b="1" cap="small" dirty="0"/>
              <a:t>Grants Subcommittee </a:t>
            </a:r>
          </a:p>
          <a:p>
            <a:endParaRPr lang="en-US" dirty="0"/>
          </a:p>
          <a:p>
            <a:r>
              <a:rPr lang="en-US" dirty="0"/>
              <a:t>The Grants Subcommittee is responsible for assisting clubs in developing ways to participate in international service projects as well as informing Rotary clubs and/or district project committees planning such projects of the Foundation grants that can help them. The Grants Subcommittee Chair is responsible for reviewing all humanitarian grant applications sponsored by member clubs and the district itself, certifying that all applications are complete and accurate prior to the submission of grant applications to The Rotary Foundation. The District Grants Subcommittee may include additional subcommittees for District Grants Approval.</a:t>
            </a:r>
          </a:p>
          <a:p>
            <a:endParaRPr lang="en-US" dirty="0"/>
          </a:p>
          <a:p>
            <a:r>
              <a:rPr lang="en-US" b="1" cap="small" dirty="0"/>
              <a:t>Foundation Treasurer</a:t>
            </a:r>
          </a:p>
          <a:p>
            <a:endParaRPr lang="en-US" dirty="0"/>
          </a:p>
          <a:p>
            <a:r>
              <a:rPr lang="en-US" dirty="0"/>
              <a:t>The Foundation Treasurer receives all funds from the Rotary Foundation and distributes these funds to Clubs that have applied and approved for District Local and International Grants as well as Express Grants. </a:t>
            </a:r>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267027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22275"/>
            <a:ext cx="5759450" cy="3240088"/>
          </a:xfrm>
        </p:spPr>
      </p:sp>
      <p:sp>
        <p:nvSpPr>
          <p:cNvPr id="3" name="Notes Placeholder 2"/>
          <p:cNvSpPr>
            <a:spLocks noGrp="1"/>
          </p:cNvSpPr>
          <p:nvPr>
            <p:ph type="body" idx="1"/>
          </p:nvPr>
        </p:nvSpPr>
        <p:spPr>
          <a:xfrm>
            <a:off x="731521" y="3662125"/>
            <a:ext cx="5852160" cy="5517355"/>
          </a:xfrm>
        </p:spPr>
        <p:txBody>
          <a:bodyPr/>
          <a:lstStyle/>
          <a:p>
            <a:r>
              <a:rPr lang="en-US" dirty="0"/>
              <a:t>The District Rotary Foundation Committee is responsible for educating, motivating and inspiring Rotarians to participate in the Rotary Foundation programs and fundraising activities in the district. The committee serves as a liaison between The Rotary Foundation and the club members. The District Rotary Foundation Committee will consist of an appointed Chair and Subcommittee Chairs.</a:t>
            </a:r>
          </a:p>
          <a:p>
            <a:endParaRPr lang="en-US" dirty="0"/>
          </a:p>
          <a:p>
            <a:r>
              <a:rPr lang="en-US" b="1" cap="small" dirty="0"/>
              <a:t>Grants Subcommittee </a:t>
            </a:r>
          </a:p>
          <a:p>
            <a:endParaRPr lang="en-US" dirty="0"/>
          </a:p>
          <a:p>
            <a:r>
              <a:rPr lang="en-US" dirty="0"/>
              <a:t>The Grants Subcommittee is responsible for assisting clubs in developing ways to participate in international service projects as well as informing Rotary clubs and/or district project committees planning such projects of the Foundation grants that can help them. The Grants Subcommittee Chair is responsible for reviewing all humanitarian grant applications sponsored by member clubs and the district itself, certifying that all applications are complete and accurate prior to the submission of grant applications to The Rotary Foundation. The District Grants Subcommittee may include additional subcommittees for District Grants Approval.</a:t>
            </a:r>
          </a:p>
          <a:p>
            <a:endParaRPr lang="en-US" dirty="0"/>
          </a:p>
          <a:p>
            <a:r>
              <a:rPr lang="en-US" b="1" cap="small" dirty="0"/>
              <a:t>Foundation Treasurer</a:t>
            </a:r>
          </a:p>
          <a:p>
            <a:endParaRPr lang="en-US" dirty="0"/>
          </a:p>
          <a:p>
            <a:r>
              <a:rPr lang="en-US" dirty="0"/>
              <a:t>The Foundation Treasurer receives all funds from the Rotary Foundation and distributes these funds to Clubs that have applied and approved for District Local and International Grants as well as Express Grants. </a:t>
            </a:r>
          </a:p>
        </p:txBody>
      </p:sp>
      <p:sp>
        <p:nvSpPr>
          <p:cNvPr id="4" name="Slide Number Placeholder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2164849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61950"/>
            <a:ext cx="5759450" cy="3240088"/>
          </a:xfrm>
        </p:spPr>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410946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25438"/>
            <a:ext cx="5759450" cy="3240087"/>
          </a:xfrm>
        </p:spPr>
      </p:sp>
      <p:sp>
        <p:nvSpPr>
          <p:cNvPr id="3" name="Notes Placeholder 2"/>
          <p:cNvSpPr>
            <a:spLocks noGrp="1"/>
          </p:cNvSpPr>
          <p:nvPr>
            <p:ph type="body" idx="1"/>
          </p:nvPr>
        </p:nvSpPr>
        <p:spPr>
          <a:xfrm>
            <a:off x="731521" y="3565446"/>
            <a:ext cx="5852160" cy="5710713"/>
          </a:xfrm>
        </p:spPr>
        <p:txBody>
          <a:bodyPr/>
          <a:lstStyle/>
          <a:p>
            <a:pPr marL="362439" indent="-362439">
              <a:buFont typeface="Wingdings" panose="05000000000000000000" pitchFamily="2" charset="2"/>
              <a:buChar char="ü"/>
            </a:pPr>
            <a:r>
              <a:rPr lang="en-US" dirty="0"/>
              <a:t>100% Club Participation in Annual Fund</a:t>
            </a:r>
          </a:p>
          <a:p>
            <a:pPr marL="664473" lvl="1" indent="-181220">
              <a:spcAft>
                <a:spcPts val="634"/>
              </a:spcAft>
              <a:buFont typeface="Arial" panose="020B0604020202020204" pitchFamily="34" charset="0"/>
              <a:buChar char="•"/>
            </a:pPr>
            <a:r>
              <a:rPr lang="en-US" dirty="0"/>
              <a:t>53 of 56 clubs contributed to the Annual Fund in 2020-2021</a:t>
            </a:r>
          </a:p>
          <a:p>
            <a:pPr marL="664473" lvl="1" indent="-181220">
              <a:spcAft>
                <a:spcPts val="634"/>
              </a:spcAft>
              <a:buFont typeface="Arial" panose="020B0604020202020204" pitchFamily="34" charset="0"/>
              <a:buChar char="•"/>
            </a:pPr>
            <a:r>
              <a:rPr lang="en-US" dirty="0"/>
              <a:t>Zone Annual Fund Goal $200 per capita</a:t>
            </a:r>
          </a:p>
          <a:p>
            <a:pPr marL="362439" indent="-362439">
              <a:buFont typeface="Wingdings" panose="05000000000000000000" pitchFamily="2" charset="2"/>
              <a:buChar char="ü"/>
            </a:pPr>
            <a:r>
              <a:rPr lang="en-US" dirty="0"/>
              <a:t>100% Club Participation in PolioPlus</a:t>
            </a:r>
          </a:p>
          <a:p>
            <a:pPr marL="664473" lvl="1" indent="-181220">
              <a:buFont typeface="Arial" panose="020B0604020202020204" pitchFamily="34" charset="0"/>
              <a:buChar char="•"/>
            </a:pPr>
            <a:r>
              <a:rPr lang="en-US" dirty="0"/>
              <a:t>32 clubs achieved their stated goal for 2020-2021</a:t>
            </a:r>
          </a:p>
          <a:p>
            <a:pPr marL="664473" lvl="1" indent="-181220">
              <a:spcAft>
                <a:spcPts val="634"/>
              </a:spcAft>
              <a:buFont typeface="Arial" panose="020B0604020202020204" pitchFamily="34" charset="0"/>
              <a:buChar char="•"/>
            </a:pPr>
            <a:r>
              <a:rPr lang="en-US" dirty="0"/>
              <a:t>9 clubs were unable to contribute.</a:t>
            </a:r>
          </a:p>
          <a:p>
            <a:pPr marL="362439" indent="-362439">
              <a:buFont typeface="Wingdings" panose="05000000000000000000" pitchFamily="2" charset="2"/>
              <a:buChar char="ü"/>
            </a:pPr>
            <a:r>
              <a:rPr lang="en-US" dirty="0"/>
              <a:t>Rotary Direct Enrollment</a:t>
            </a:r>
          </a:p>
          <a:p>
            <a:pPr marL="661117" lvl="1" indent="-177864">
              <a:spcAft>
                <a:spcPts val="634"/>
              </a:spcAft>
              <a:buFont typeface="Arial" panose="020B0604020202020204" pitchFamily="34" charset="0"/>
              <a:buChar char="•"/>
            </a:pPr>
            <a:r>
              <a:rPr lang="en-US" dirty="0"/>
              <a:t>This is an ongoing missed opportunity for many Rotarians who both donate and do not donate.</a:t>
            </a:r>
          </a:p>
          <a:p>
            <a:pPr marL="362439" indent="-362439">
              <a:buFont typeface="Wingdings" panose="05000000000000000000" pitchFamily="2" charset="2"/>
              <a:buChar char="ü"/>
            </a:pPr>
            <a:r>
              <a:rPr lang="en-US" dirty="0"/>
              <a:t>Express Grants</a:t>
            </a:r>
          </a:p>
          <a:p>
            <a:pPr marL="664473" lvl="1" indent="-181220">
              <a:buFont typeface="Arial" panose="020B0604020202020204" pitchFamily="34" charset="0"/>
              <a:buChar char="•"/>
            </a:pPr>
            <a:r>
              <a:rPr lang="en-US" dirty="0"/>
              <a:t>$16,000 in Express Grant funds are available for distribution. </a:t>
            </a:r>
          </a:p>
          <a:p>
            <a:pPr marL="664473" lvl="1" indent="-181220">
              <a:spcAft>
                <a:spcPts val="634"/>
              </a:spcAft>
              <a:buFont typeface="Arial" panose="020B0604020202020204" pitchFamily="34" charset="0"/>
              <a:buChar char="•"/>
            </a:pPr>
            <a:r>
              <a:rPr lang="en-US" dirty="0"/>
              <a:t>This translates to 40 Grants of $400 issued on a first come, first served basis.</a:t>
            </a:r>
          </a:p>
          <a:p>
            <a:pPr marL="362439" indent="-362439">
              <a:buFont typeface="Wingdings" panose="05000000000000000000" pitchFamily="2" charset="2"/>
              <a:buChar char="ü"/>
            </a:pPr>
            <a:r>
              <a:rPr lang="en-US" dirty="0"/>
              <a:t>Paul Harris Society Enrollment and Validation</a:t>
            </a:r>
          </a:p>
          <a:p>
            <a:pPr marL="664473" lvl="1" indent="-181220">
              <a:buFont typeface="Arial" panose="020B0604020202020204" pitchFamily="34" charset="0"/>
              <a:buChar char="•"/>
            </a:pPr>
            <a:r>
              <a:rPr lang="en-US" dirty="0"/>
              <a:t>There are a number of Rotarian donors that qualify for Paul Harris Society status but have not enrolled in the Society.</a:t>
            </a:r>
          </a:p>
          <a:p>
            <a:pPr marL="664473" lvl="1" indent="-181220">
              <a:spcAft>
                <a:spcPts val="634"/>
              </a:spcAft>
              <a:buFont typeface="Arial" panose="020B0604020202020204" pitchFamily="34" charset="0"/>
              <a:buChar char="•"/>
            </a:pPr>
            <a:r>
              <a:rPr lang="en-US" dirty="0"/>
              <a:t>There are also a number of PHS members who have not meet their commitment of regular contributions for a number of years. We wish to reconcile this discrepancy.</a:t>
            </a:r>
          </a:p>
          <a:p>
            <a:pPr marL="362439" indent="-362439">
              <a:buFont typeface="Wingdings" panose="05000000000000000000" pitchFamily="2" charset="2"/>
              <a:buChar char="ü"/>
            </a:pPr>
            <a:r>
              <a:rPr lang="en-US" dirty="0"/>
              <a:t>PolioPlus Society Enrollment</a:t>
            </a:r>
          </a:p>
          <a:p>
            <a:pPr marL="664473" lvl="1" indent="-181220">
              <a:spcAft>
                <a:spcPts val="634"/>
              </a:spcAft>
              <a:buFont typeface="Arial" panose="020B0604020202020204" pitchFamily="34" charset="0"/>
              <a:buChar char="•"/>
            </a:pPr>
            <a:r>
              <a:rPr lang="en-US" dirty="0"/>
              <a:t>Under the leadership of Ed Kowitz the newly formed PolioPlus Society has made consistent growth.</a:t>
            </a:r>
          </a:p>
          <a:p>
            <a:pPr marL="362439" indent="-362439">
              <a:buFont typeface="Wingdings" panose="05000000000000000000" pitchFamily="2" charset="2"/>
              <a:buChar char="ü"/>
            </a:pPr>
            <a:r>
              <a:rPr lang="en-US" dirty="0"/>
              <a:t>Transition to DACdb District Grants Application Process</a:t>
            </a:r>
          </a:p>
          <a:p>
            <a:pPr marL="664473" lvl="1" indent="-181220">
              <a:buFont typeface="Arial" panose="020B0604020202020204" pitchFamily="34" charset="0"/>
              <a:buChar char="•"/>
            </a:pPr>
            <a:r>
              <a:rPr lang="en-US" dirty="0"/>
              <a:t>We will be transitioning to an electronic application for District Grants using DACdb</a:t>
            </a:r>
          </a:p>
          <a:p>
            <a:pPr marL="664473" lvl="1" indent="-181220">
              <a:spcAft>
                <a:spcPts val="634"/>
              </a:spcAft>
              <a:buFont typeface="Arial" panose="020B0604020202020204" pitchFamily="34" charset="0"/>
              <a:buChar char="•"/>
            </a:pPr>
            <a:r>
              <a:rPr lang="en-US" dirty="0"/>
              <a:t>Training will be available this fall or winter.</a:t>
            </a:r>
          </a:p>
          <a:p>
            <a:pPr marL="362439" indent="-362439">
              <a:buFont typeface="Wingdings" panose="05000000000000000000" pitchFamily="2" charset="2"/>
              <a:buChar char="ü"/>
            </a:pPr>
            <a:r>
              <a:rPr lang="en-US" dirty="0"/>
              <a:t>2021-2022 Foundation Celebrate and Learn Summit, October 23, 2021</a:t>
            </a:r>
            <a:br>
              <a:rPr lang="en-US" dirty="0"/>
            </a:br>
            <a:r>
              <a:rPr lang="en-US" dirty="0"/>
              <a:t>Face 2 Face and Virtual</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218725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73063"/>
            <a:ext cx="5759450" cy="3240087"/>
          </a:xfrm>
        </p:spPr>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166464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22275"/>
            <a:ext cx="5759450" cy="3240088"/>
          </a:xfrm>
        </p:spPr>
      </p:sp>
      <p:sp>
        <p:nvSpPr>
          <p:cNvPr id="3" name="Notes Placeholder 2"/>
          <p:cNvSpPr>
            <a:spLocks noGrp="1"/>
          </p:cNvSpPr>
          <p:nvPr>
            <p:ph type="body" idx="1"/>
          </p:nvPr>
        </p:nvSpPr>
        <p:spPr>
          <a:xfrm>
            <a:off x="731521" y="3662125"/>
            <a:ext cx="5852160" cy="5517355"/>
          </a:xfrm>
        </p:spPr>
        <p:txBody>
          <a:bodyPr/>
          <a:lstStyle/>
          <a:p>
            <a:r>
              <a:rPr lang="en-US" b="1" cap="small" dirty="0"/>
              <a:t>Designating New Club Leaders  </a:t>
            </a:r>
            <a:r>
              <a:rPr lang="en-US" dirty="0">
                <a:hlinkClick r:id="rId3"/>
              </a:rPr>
              <a:t>Club Administration | My Rotary</a:t>
            </a:r>
            <a:endParaRPr lang="en-US" b="1" cap="small" dirty="0"/>
          </a:p>
          <a:p>
            <a:pPr marL="241626" indent="-241626">
              <a:buFont typeface="+mj-lt"/>
              <a:buAutoNum type="arabicPeriod"/>
            </a:pPr>
            <a:r>
              <a:rPr lang="en-US" dirty="0"/>
              <a:t>Each year, the incoming President of the Rotary Club is responsible for updating information on Club Leadership.</a:t>
            </a:r>
          </a:p>
          <a:p>
            <a:pPr marL="241626" indent="-241626">
              <a:buFont typeface="+mj-lt"/>
              <a:buAutoNum type="arabicPeriod"/>
            </a:pPr>
            <a:r>
              <a:rPr lang="en-US" dirty="0"/>
              <a:t>Essential positions for each Club are:</a:t>
            </a:r>
          </a:p>
          <a:p>
            <a:pPr marL="724880" lvl="1" indent="-241626">
              <a:buFont typeface="Arial" panose="020B0604020202020204" pitchFamily="34" charset="0"/>
              <a:buChar char="•"/>
            </a:pPr>
            <a:r>
              <a:rPr lang="en-US" dirty="0"/>
              <a:t>President</a:t>
            </a:r>
          </a:p>
          <a:p>
            <a:pPr marL="724880" lvl="1" indent="-241626">
              <a:buFont typeface="Arial" panose="020B0604020202020204" pitchFamily="34" charset="0"/>
              <a:buChar char="•"/>
            </a:pPr>
            <a:r>
              <a:rPr lang="en-US" dirty="0"/>
              <a:t>Secretary</a:t>
            </a:r>
          </a:p>
          <a:p>
            <a:pPr marL="724880" lvl="1" indent="-241626">
              <a:buFont typeface="Arial" panose="020B0604020202020204" pitchFamily="34" charset="0"/>
              <a:buChar char="•"/>
            </a:pPr>
            <a:r>
              <a:rPr lang="en-US" dirty="0"/>
              <a:t>Treasurer</a:t>
            </a:r>
          </a:p>
          <a:p>
            <a:pPr marL="724880" lvl="1" indent="-241626">
              <a:buFont typeface="Arial" panose="020B0604020202020204" pitchFamily="34" charset="0"/>
              <a:buChar char="•"/>
            </a:pPr>
            <a:r>
              <a:rPr lang="en-US" dirty="0"/>
              <a:t>Foundation Chair</a:t>
            </a:r>
          </a:p>
          <a:p>
            <a:pPr marL="724880" lvl="1" indent="-241626">
              <a:buFont typeface="Arial" panose="020B0604020202020204" pitchFamily="34" charset="0"/>
              <a:buChar char="•"/>
            </a:pPr>
            <a:r>
              <a:rPr lang="en-US" dirty="0"/>
              <a:t>Membership Chair</a:t>
            </a:r>
          </a:p>
          <a:p>
            <a:pPr marL="724880" lvl="1" indent="-241626">
              <a:buFont typeface="Arial" panose="020B0604020202020204" pitchFamily="34" charset="0"/>
              <a:buChar char="•"/>
            </a:pPr>
            <a:r>
              <a:rPr lang="en-US" dirty="0"/>
              <a:t>Public Image Chair</a:t>
            </a:r>
          </a:p>
          <a:p>
            <a:pPr marL="724880" lvl="1" indent="-241626">
              <a:buFont typeface="Arial" panose="020B0604020202020204" pitchFamily="34" charset="0"/>
              <a:buChar char="•"/>
            </a:pPr>
            <a:r>
              <a:rPr lang="en-US" dirty="0"/>
              <a:t>Club Service Chair</a:t>
            </a:r>
          </a:p>
          <a:p>
            <a:pPr marL="355728"/>
            <a:endParaRPr lang="en-US" dirty="0"/>
          </a:p>
          <a:p>
            <a:r>
              <a:rPr lang="en-US" b="1" cap="small" dirty="0"/>
              <a:t>Foundation Goals and Reports for the 2021-2022 Year  </a:t>
            </a:r>
            <a:r>
              <a:rPr lang="en-US" dirty="0">
                <a:hlinkClick r:id="rId4"/>
              </a:rPr>
              <a:t>RC Central 2 (rotary.org)</a:t>
            </a:r>
            <a:endParaRPr lang="en-US" b="1" cap="small" dirty="0"/>
          </a:p>
          <a:p>
            <a:pPr marL="241626" indent="-241626">
              <a:buAutoNum type="arabicPeriod"/>
            </a:pPr>
            <a:r>
              <a:rPr lang="en-US" dirty="0"/>
              <a:t>Foundation Goals are used to measure the Club’s engagement with the Rotary Foundation Strategic Objectives.</a:t>
            </a:r>
          </a:p>
          <a:p>
            <a:pPr marL="241626" indent="-241626">
              <a:buAutoNum type="arabicPeriod"/>
            </a:pPr>
            <a:r>
              <a:rPr lang="en-US" dirty="0"/>
              <a:t>Planned giving for the Annual Fund and the PolioPlus Fund should be entered by the President or Foundation Chair.</a:t>
            </a:r>
          </a:p>
          <a:p>
            <a:pPr marL="241626" indent="-241626">
              <a:buAutoNum type="arabicPeriod"/>
            </a:pPr>
            <a:r>
              <a:rPr lang="en-US" dirty="0"/>
              <a:t>Clubs that do not determine their goals by September will be assigned a goal based on past goals and giving history.</a:t>
            </a:r>
          </a:p>
          <a:p>
            <a:pPr marL="241626" indent="-241626">
              <a:buAutoNum type="arabicPeriod"/>
            </a:pPr>
            <a:r>
              <a:rPr lang="en-US" dirty="0"/>
              <a:t>Other goals can be documented in Rotary Central to assist in planning for membership growth, budgeting of Club contributions to public charities, and serviced activities. </a:t>
            </a:r>
          </a:p>
          <a:p>
            <a:pPr marL="241626" indent="-241626">
              <a:buAutoNum type="arabicPeriod"/>
            </a:pPr>
            <a:endParaRPr lang="en-US" dirty="0"/>
          </a:p>
          <a:p>
            <a:r>
              <a:rPr lang="en-US" b="1" cap="small" dirty="0"/>
              <a:t>Share my Role with Another (Co-Chair)  </a:t>
            </a:r>
            <a:r>
              <a:rPr lang="en-US" dirty="0">
                <a:hlinkClick r:id="rId5"/>
              </a:rPr>
              <a:t>Delegation | My Rotary</a:t>
            </a:r>
            <a:endParaRPr lang="en-US" b="1" cap="small" dirty="0"/>
          </a:p>
          <a:p>
            <a:pPr marL="241626" indent="-241626">
              <a:buFont typeface="+mj-lt"/>
              <a:buAutoNum type="arabicPeriod"/>
            </a:pPr>
            <a:r>
              <a:rPr lang="en-US" dirty="0"/>
              <a:t>Clubs that choose to assign Club Leadership roles to more than one individual must choose and designate a lead individual for this role.</a:t>
            </a:r>
          </a:p>
          <a:p>
            <a:pPr marL="241626" indent="-241626">
              <a:buFont typeface="+mj-lt"/>
              <a:buAutoNum type="arabicPeriod"/>
            </a:pPr>
            <a:r>
              <a:rPr lang="en-US" dirty="0"/>
              <a:t>However, more than on individual may access the reports and other functions on </a:t>
            </a:r>
            <a:r>
              <a:rPr lang="en-US" dirty="0" err="1"/>
              <a:t>MyRotary</a:t>
            </a:r>
            <a:r>
              <a:rPr lang="en-US" dirty="0"/>
              <a:t> that are normally reserved for the individual with the designated role.</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3117918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73075"/>
            <a:ext cx="5759450" cy="3240088"/>
          </a:xfrm>
        </p:spPr>
      </p:sp>
      <p:sp>
        <p:nvSpPr>
          <p:cNvPr id="3" name="Notes Placeholder 2"/>
          <p:cNvSpPr>
            <a:spLocks noGrp="1"/>
          </p:cNvSpPr>
          <p:nvPr>
            <p:ph type="body" idx="1"/>
          </p:nvPr>
        </p:nvSpPr>
        <p:spPr>
          <a:xfrm>
            <a:off x="731521" y="3712131"/>
            <a:ext cx="5852160" cy="5417343"/>
          </a:xfrm>
        </p:spPr>
        <p:txBody>
          <a:bodyPr/>
          <a:lstStyle/>
          <a:p>
            <a:pPr>
              <a:spcAft>
                <a:spcPts val="1269"/>
              </a:spcAft>
            </a:pPr>
            <a:r>
              <a:rPr lang="en-US" dirty="0">
                <a:hlinkClick r:id="rId3"/>
              </a:rPr>
              <a:t>Donor Self-Service | My Rotary</a:t>
            </a:r>
            <a:endParaRPr lang="en-US" dirty="0"/>
          </a:p>
          <a:p>
            <a:pPr>
              <a:spcAft>
                <a:spcPts val="1269"/>
              </a:spcAft>
            </a:pPr>
            <a:r>
              <a:rPr lang="en-US" dirty="0"/>
              <a:t>After signing in to MyRotary.org, click on the carrot next to the Rotarian’s name</a:t>
            </a:r>
          </a:p>
          <a:p>
            <a:pPr>
              <a:spcAft>
                <a:spcPts val="1269"/>
              </a:spcAft>
            </a:pPr>
            <a:r>
              <a:rPr lang="en-US" dirty="0"/>
              <a:t>When the dropdown appears, click on the My Donations link.</a:t>
            </a:r>
          </a:p>
          <a:p>
            <a:pPr>
              <a:spcAft>
                <a:spcPts val="1269"/>
              </a:spcAft>
            </a:pPr>
            <a:r>
              <a:rPr lang="en-US" dirty="0"/>
              <a:t>The Rotarian will be able to access links allowing.</a:t>
            </a:r>
          </a:p>
          <a:p>
            <a:pPr marL="302033" indent="-302033">
              <a:spcAft>
                <a:spcPts val="1269"/>
              </a:spcAft>
              <a:buFont typeface="Arial" panose="020B0604020202020204" pitchFamily="34" charset="0"/>
              <a:buChar char="•"/>
            </a:pPr>
            <a:r>
              <a:rPr lang="en-US" dirty="0"/>
              <a:t>Viewing a Donor History Report</a:t>
            </a:r>
          </a:p>
          <a:p>
            <a:pPr marL="302033" indent="-302033">
              <a:spcAft>
                <a:spcPts val="1269"/>
              </a:spcAft>
              <a:buFont typeface="Arial" panose="020B0604020202020204" pitchFamily="34" charset="0"/>
              <a:buChar char="•"/>
            </a:pPr>
            <a:r>
              <a:rPr lang="en-US" dirty="0"/>
              <a:t>Print a form for an individual donation that can be mailed to the Rotary Foundation.</a:t>
            </a:r>
          </a:p>
          <a:p>
            <a:pPr marL="302033" indent="-302033">
              <a:spcAft>
                <a:spcPts val="1269"/>
              </a:spcAft>
              <a:buFont typeface="Arial" panose="020B0604020202020204" pitchFamily="34" charset="0"/>
              <a:buChar char="•"/>
            </a:pPr>
            <a:r>
              <a:rPr lang="en-US" dirty="0"/>
              <a:t>Sign up for, change, or delete recurring donations (Rotary Direct)</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2871779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3.xml"/><Relationship Id="rId5" Type="http://schemas.openxmlformats.org/officeDocument/2006/relationships/hyperlink" Target="https://zone2627.org/big-west-foundation-resources/" TargetMode="External"/><Relationship Id="rId4" Type="http://schemas.openxmlformats.org/officeDocument/2006/relationships/hyperlink" Target="https://rotaryzone2627.app.box.com/s/ndntzwloapl503nwx7zpumgnksmnjqpb"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hyperlink" Target="https://my.rotary.org/en/document/how-delegate-your-online-access" TargetMode="External"/><Relationship Id="rId5" Type="http://schemas.openxmlformats.org/officeDocument/2006/relationships/hyperlink" Target="https://rcc.rotary.org/#/dashboard" TargetMode="External"/><Relationship Id="rId4" Type="http://schemas.openxmlformats.org/officeDocument/2006/relationships/hyperlink" Target="https://my.rotary.org/en/manage/club-district-administration/club-administration"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4.png"/><Relationship Id="rId4" Type="http://schemas.openxmlformats.org/officeDocument/2006/relationships/hyperlink" Target="https://my.rotary.org/en/user/donations/manag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p:txBody>
          <a:bodyPr/>
          <a:lstStyle/>
          <a:p>
            <a:r>
              <a:rPr lang="en-US" dirty="0"/>
              <a:t>So You Want to be a Foundation Chair?</a:t>
            </a: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normAutofit/>
          </a:bodyPr>
          <a:lstStyle/>
          <a:p>
            <a:r>
              <a:rPr lang="en-US" dirty="0"/>
              <a:t>District 5080 foundation</a:t>
            </a:r>
          </a:p>
        </p:txBody>
      </p:sp>
    </p:spTree>
    <p:custDataLst>
      <p:tags r:id="rId1"/>
    </p:custDataLst>
    <p:extLst>
      <p:ext uri="{BB962C8B-B14F-4D97-AF65-F5344CB8AC3E}">
        <p14:creationId xmlns:p14="http://schemas.microsoft.com/office/powerpoint/2010/main" val="190796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2FDDAE-7838-4953-8681-E9B7904F919D}"/>
              </a:ext>
            </a:extLst>
          </p:cNvPr>
          <p:cNvSpPr/>
          <p:nvPr/>
        </p:nvSpPr>
        <p:spPr>
          <a:xfrm>
            <a:off x="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99245" y="324231"/>
            <a:ext cx="5537200" cy="5904738"/>
          </a:xfrm>
        </p:spPr>
        <p:txBody>
          <a:bodyPr>
            <a:normAutofit/>
          </a:bodyPr>
          <a:lstStyle/>
          <a:p>
            <a:pPr>
              <a:spcBef>
                <a:spcPts val="0"/>
              </a:spcBef>
              <a:spcAft>
                <a:spcPts val="1200"/>
              </a:spcAft>
            </a:pPr>
            <a:r>
              <a:rPr lang="en-US" sz="2400" b="1" dirty="0"/>
              <a:t>Recommended Reports Review</a:t>
            </a:r>
          </a:p>
          <a:p>
            <a:pPr marL="457200" indent="-457200">
              <a:lnSpc>
                <a:spcPct val="100000"/>
              </a:lnSpc>
              <a:spcBef>
                <a:spcPts val="0"/>
              </a:spcBef>
              <a:spcAft>
                <a:spcPts val="1200"/>
              </a:spcAft>
              <a:buClr>
                <a:srgbClr val="FFC000"/>
              </a:buClr>
              <a:buFont typeface="Wingdings" panose="05000000000000000000" pitchFamily="2" charset="2"/>
              <a:buChar char="«"/>
            </a:pPr>
            <a:r>
              <a:rPr lang="en-US" sz="2400" dirty="0"/>
              <a:t>Club Foundation Banner Report</a:t>
            </a:r>
          </a:p>
          <a:p>
            <a:pPr marL="457200" indent="-457200">
              <a:lnSpc>
                <a:spcPct val="100000"/>
              </a:lnSpc>
              <a:spcBef>
                <a:spcPts val="0"/>
              </a:spcBef>
              <a:spcAft>
                <a:spcPts val="1200"/>
              </a:spcAft>
              <a:buClr>
                <a:srgbClr val="FFC000"/>
              </a:buClr>
              <a:buFont typeface="Wingdings" panose="05000000000000000000" pitchFamily="2" charset="2"/>
              <a:buChar char="«"/>
            </a:pPr>
            <a:r>
              <a:rPr lang="en-US" sz="2400" dirty="0"/>
              <a:t>Club Recognition Summary</a:t>
            </a:r>
          </a:p>
          <a:p>
            <a:pPr marL="457200" indent="-457200">
              <a:lnSpc>
                <a:spcPct val="100000"/>
              </a:lnSpc>
              <a:spcBef>
                <a:spcPts val="0"/>
              </a:spcBef>
              <a:spcAft>
                <a:spcPts val="1200"/>
              </a:spcAft>
              <a:buFont typeface="Wingdings" panose="05000000000000000000" pitchFamily="2" charset="2"/>
              <a:buChar char="ü"/>
            </a:pPr>
            <a:r>
              <a:rPr lang="en-US" sz="2400" dirty="0"/>
              <a:t>Paul Harris Fellow and Benefactor Report</a:t>
            </a:r>
          </a:p>
          <a:p>
            <a:pPr marL="457200" indent="-457200">
              <a:lnSpc>
                <a:spcPct val="100000"/>
              </a:lnSpc>
              <a:spcBef>
                <a:spcPts val="0"/>
              </a:spcBef>
              <a:spcAft>
                <a:spcPts val="1200"/>
              </a:spcAft>
              <a:buFont typeface="Wingdings" panose="05000000000000000000" pitchFamily="2" charset="2"/>
              <a:buChar char="ü"/>
            </a:pPr>
            <a:r>
              <a:rPr lang="en-US" sz="2400" dirty="0"/>
              <a:t>Paul Harris Society Report</a:t>
            </a:r>
          </a:p>
          <a:p>
            <a:pPr marL="457200" indent="-457200">
              <a:lnSpc>
                <a:spcPct val="100000"/>
              </a:lnSpc>
              <a:spcBef>
                <a:spcPts val="0"/>
              </a:spcBef>
              <a:spcAft>
                <a:spcPts val="1200"/>
              </a:spcAft>
              <a:buFont typeface="Wingdings" panose="05000000000000000000" pitchFamily="2" charset="2"/>
              <a:buChar char="ü"/>
            </a:pPr>
            <a:r>
              <a:rPr lang="en-US" sz="2400" dirty="0"/>
              <a:t>Club Fundraising Analysis</a:t>
            </a:r>
          </a:p>
          <a:p>
            <a:pPr marL="461963" indent="-461963">
              <a:lnSpc>
                <a:spcPct val="100000"/>
              </a:lnSpc>
              <a:spcBef>
                <a:spcPts val="0"/>
              </a:spcBef>
              <a:spcAft>
                <a:spcPts val="1200"/>
              </a:spcAft>
              <a:buClr>
                <a:srgbClr val="FFC000"/>
              </a:buClr>
              <a:buFont typeface="Wingdings" panose="05000000000000000000" pitchFamily="2" charset="2"/>
              <a:buChar char="«"/>
            </a:pPr>
            <a:r>
              <a:rPr lang="en-US" sz="2400" dirty="0"/>
              <a:t>District Monthly Contribution Report</a:t>
            </a:r>
          </a:p>
          <a:p>
            <a:pPr marL="461963" indent="-461963">
              <a:lnSpc>
                <a:spcPct val="100000"/>
              </a:lnSpc>
              <a:spcBef>
                <a:spcPts val="0"/>
              </a:spcBef>
              <a:spcAft>
                <a:spcPts val="1200"/>
              </a:spcAft>
              <a:buClr>
                <a:srgbClr val="FFC000"/>
              </a:buClr>
              <a:buFont typeface="Wingdings" panose="05000000000000000000" pitchFamily="2" charset="2"/>
              <a:buChar char="«"/>
            </a:pPr>
            <a:r>
              <a:rPr lang="en-US" sz="2400" dirty="0"/>
              <a:t>District PolioPlus Report</a:t>
            </a:r>
          </a:p>
          <a:p>
            <a:pPr marL="457200" indent="-457200">
              <a:lnSpc>
                <a:spcPct val="100000"/>
              </a:lnSpc>
              <a:spcBef>
                <a:spcPts val="0"/>
              </a:spcBef>
              <a:spcAft>
                <a:spcPts val="1200"/>
              </a:spcAft>
              <a:buFont typeface="Arial" panose="020B0604020202020204" pitchFamily="34" charset="0"/>
              <a:buChar char="•"/>
            </a:pPr>
            <a:endParaRPr lang="en-US" sz="2000"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How Do I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Access and Use Reports for Club Presidents &amp; Foundation Chairs</a:t>
            </a:r>
          </a:p>
        </p:txBody>
      </p:sp>
    </p:spTree>
    <p:custDataLst>
      <p:tags r:id="rId1"/>
    </p:custDataLst>
    <p:extLst>
      <p:ext uri="{BB962C8B-B14F-4D97-AF65-F5344CB8AC3E}">
        <p14:creationId xmlns:p14="http://schemas.microsoft.com/office/powerpoint/2010/main" val="75179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A653D00F-5A95-4DCA-97B2-0269C5563BFA}"/>
              </a:ext>
            </a:extLst>
          </p:cNvPr>
          <p:cNvPicPr>
            <a:picLocks noChangeAspect="1"/>
          </p:cNvPicPr>
          <p:nvPr/>
        </p:nvPicPr>
        <p:blipFill>
          <a:blip r:embed="rId3"/>
          <a:stretch>
            <a:fillRect/>
          </a:stretch>
        </p:blipFill>
        <p:spPr>
          <a:xfrm>
            <a:off x="1250201" y="0"/>
            <a:ext cx="9691597" cy="6858000"/>
          </a:xfrm>
          <a:prstGeom prst="rect">
            <a:avLst/>
          </a:prstGeom>
        </p:spPr>
      </p:pic>
      <p:sp>
        <p:nvSpPr>
          <p:cNvPr id="4" name="Rectangle 3">
            <a:extLst>
              <a:ext uri="{FF2B5EF4-FFF2-40B4-BE49-F238E27FC236}">
                <a16:creationId xmlns:a16="http://schemas.microsoft.com/office/drawing/2014/main" id="{E8587BF2-51EA-4E6D-AD68-17AE916AF7D2}"/>
              </a:ext>
            </a:extLst>
          </p:cNvPr>
          <p:cNvSpPr/>
          <p:nvPr/>
        </p:nvSpPr>
        <p:spPr>
          <a:xfrm>
            <a:off x="1620982" y="2576945"/>
            <a:ext cx="2452254" cy="3449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03F87A6-C20B-44E2-87D3-35F6B7EDF656}"/>
              </a:ext>
            </a:extLst>
          </p:cNvPr>
          <p:cNvSpPr/>
          <p:nvPr/>
        </p:nvSpPr>
        <p:spPr>
          <a:xfrm>
            <a:off x="1537398" y="974690"/>
            <a:ext cx="4558602" cy="160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384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able&#10;&#10;Description automatically generated">
            <a:extLst>
              <a:ext uri="{FF2B5EF4-FFF2-40B4-BE49-F238E27FC236}">
                <a16:creationId xmlns:a16="http://schemas.microsoft.com/office/drawing/2014/main" id="{F57E10C3-A75F-4E7E-8722-EE908AB80D15}"/>
              </a:ext>
            </a:extLst>
          </p:cNvPr>
          <p:cNvPicPr>
            <a:picLocks noChangeAspect="1"/>
          </p:cNvPicPr>
          <p:nvPr/>
        </p:nvPicPr>
        <p:blipFill>
          <a:blip r:embed="rId3"/>
          <a:stretch>
            <a:fillRect/>
          </a:stretch>
        </p:blipFill>
        <p:spPr>
          <a:xfrm>
            <a:off x="1674617" y="0"/>
            <a:ext cx="8842766" cy="6858000"/>
          </a:xfrm>
          <a:prstGeom prst="rect">
            <a:avLst/>
          </a:prstGeom>
        </p:spPr>
      </p:pic>
      <p:sp>
        <p:nvSpPr>
          <p:cNvPr id="4" name="Rectangle 3">
            <a:extLst>
              <a:ext uri="{FF2B5EF4-FFF2-40B4-BE49-F238E27FC236}">
                <a16:creationId xmlns:a16="http://schemas.microsoft.com/office/drawing/2014/main" id="{5C0D91F6-64E2-400C-9AFE-9BAE66D9DD4A}"/>
              </a:ext>
            </a:extLst>
          </p:cNvPr>
          <p:cNvSpPr/>
          <p:nvPr/>
        </p:nvSpPr>
        <p:spPr>
          <a:xfrm>
            <a:off x="2451797" y="1241661"/>
            <a:ext cx="241161" cy="15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5CA590-5690-46DE-8AE8-B36E9A31CC5D}"/>
              </a:ext>
            </a:extLst>
          </p:cNvPr>
          <p:cNvSpPr/>
          <p:nvPr/>
        </p:nvSpPr>
        <p:spPr>
          <a:xfrm>
            <a:off x="1838847" y="2146012"/>
            <a:ext cx="1969478" cy="3913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E101D0-F02E-4B89-A25A-8A5A6FA5C801}"/>
              </a:ext>
            </a:extLst>
          </p:cNvPr>
          <p:cNvSpPr/>
          <p:nvPr/>
        </p:nvSpPr>
        <p:spPr>
          <a:xfrm>
            <a:off x="1838847" y="723481"/>
            <a:ext cx="2863781" cy="150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965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321AE076-5559-42F8-852E-EF13FC00207F}"/>
              </a:ext>
            </a:extLst>
          </p:cNvPr>
          <p:cNvPicPr>
            <a:picLocks noChangeAspect="1"/>
          </p:cNvPicPr>
          <p:nvPr/>
        </p:nvPicPr>
        <p:blipFill>
          <a:blip r:embed="rId3"/>
          <a:stretch>
            <a:fillRect/>
          </a:stretch>
        </p:blipFill>
        <p:spPr>
          <a:xfrm>
            <a:off x="1258119" y="0"/>
            <a:ext cx="9675762" cy="6858000"/>
          </a:xfrm>
          <a:prstGeom prst="rect">
            <a:avLst/>
          </a:prstGeom>
        </p:spPr>
      </p:pic>
      <p:sp>
        <p:nvSpPr>
          <p:cNvPr id="4" name="Rectangle 3">
            <a:extLst>
              <a:ext uri="{FF2B5EF4-FFF2-40B4-BE49-F238E27FC236}">
                <a16:creationId xmlns:a16="http://schemas.microsoft.com/office/drawing/2014/main" id="{8E11FDF7-CB6F-4D6F-A662-2C843655F2F1}"/>
              </a:ext>
            </a:extLst>
          </p:cNvPr>
          <p:cNvSpPr/>
          <p:nvPr/>
        </p:nvSpPr>
        <p:spPr>
          <a:xfrm>
            <a:off x="1637881" y="1225899"/>
            <a:ext cx="2994409" cy="4903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992BAD1-EF4C-422E-9B4A-68F1DCD24A96}"/>
              </a:ext>
            </a:extLst>
          </p:cNvPr>
          <p:cNvSpPr/>
          <p:nvPr/>
        </p:nvSpPr>
        <p:spPr>
          <a:xfrm>
            <a:off x="3436536" y="582805"/>
            <a:ext cx="3476730" cy="185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3BE65B-3374-4FA9-8DA5-A41A8299CAC6}"/>
              </a:ext>
            </a:extLst>
          </p:cNvPr>
          <p:cNvSpPr/>
          <p:nvPr/>
        </p:nvSpPr>
        <p:spPr>
          <a:xfrm>
            <a:off x="8119068" y="1225899"/>
            <a:ext cx="2351314" cy="4903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6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FC1AC23B-1685-447B-9BD6-873DC0F16713}"/>
              </a:ext>
            </a:extLst>
          </p:cNvPr>
          <p:cNvPicPr>
            <a:picLocks noChangeAspect="1"/>
          </p:cNvPicPr>
          <p:nvPr/>
        </p:nvPicPr>
        <p:blipFill>
          <a:blip r:embed="rId3"/>
          <a:stretch>
            <a:fillRect/>
          </a:stretch>
        </p:blipFill>
        <p:spPr>
          <a:xfrm>
            <a:off x="1250201" y="0"/>
            <a:ext cx="9691597" cy="6858000"/>
          </a:xfrm>
          <a:prstGeom prst="rect">
            <a:avLst/>
          </a:prstGeom>
        </p:spPr>
      </p:pic>
      <p:sp>
        <p:nvSpPr>
          <p:cNvPr id="4" name="Rectangle 3">
            <a:extLst>
              <a:ext uri="{FF2B5EF4-FFF2-40B4-BE49-F238E27FC236}">
                <a16:creationId xmlns:a16="http://schemas.microsoft.com/office/drawing/2014/main" id="{A15B9409-1861-4A17-84DD-4649CEBBF755}"/>
              </a:ext>
            </a:extLst>
          </p:cNvPr>
          <p:cNvSpPr/>
          <p:nvPr/>
        </p:nvSpPr>
        <p:spPr>
          <a:xfrm>
            <a:off x="1477108" y="1979525"/>
            <a:ext cx="4823208" cy="4160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2409F1DF-2D7A-43BD-B063-22C93969DECB}"/>
              </a:ext>
            </a:extLst>
          </p:cNvPr>
          <p:cNvCxnSpPr/>
          <p:nvPr/>
        </p:nvCxnSpPr>
        <p:spPr>
          <a:xfrm flipH="1">
            <a:off x="6802734" y="2080009"/>
            <a:ext cx="374803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374BBAB-F255-47F5-8FA7-DD67591656DF}"/>
              </a:ext>
            </a:extLst>
          </p:cNvPr>
          <p:cNvCxnSpPr>
            <a:cxnSpLocks/>
          </p:cNvCxnSpPr>
          <p:nvPr/>
        </p:nvCxnSpPr>
        <p:spPr>
          <a:xfrm flipH="1">
            <a:off x="6955135" y="5186624"/>
            <a:ext cx="131465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C4FCC1F-F986-4B0C-A3FF-5F6FFFF7656F}"/>
              </a:ext>
            </a:extLst>
          </p:cNvPr>
          <p:cNvSpPr/>
          <p:nvPr/>
        </p:nvSpPr>
        <p:spPr>
          <a:xfrm>
            <a:off x="3431512" y="739973"/>
            <a:ext cx="4604450" cy="282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437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54E21D17-0B20-4A69-9769-AAEFC4796E9F}"/>
              </a:ext>
            </a:extLst>
          </p:cNvPr>
          <p:cNvPicPr>
            <a:picLocks noChangeAspect="1"/>
          </p:cNvPicPr>
          <p:nvPr/>
        </p:nvPicPr>
        <p:blipFill>
          <a:blip r:embed="rId3"/>
          <a:stretch>
            <a:fillRect/>
          </a:stretch>
        </p:blipFill>
        <p:spPr>
          <a:xfrm>
            <a:off x="1680633" y="0"/>
            <a:ext cx="8830734" cy="6858000"/>
          </a:xfrm>
          <a:prstGeom prst="rect">
            <a:avLst/>
          </a:prstGeom>
        </p:spPr>
      </p:pic>
      <p:sp>
        <p:nvSpPr>
          <p:cNvPr id="4" name="Rectangle 3">
            <a:extLst>
              <a:ext uri="{FF2B5EF4-FFF2-40B4-BE49-F238E27FC236}">
                <a16:creationId xmlns:a16="http://schemas.microsoft.com/office/drawing/2014/main" id="{BA6BECEC-9688-42C9-8509-FF1625B367E6}"/>
              </a:ext>
            </a:extLst>
          </p:cNvPr>
          <p:cNvSpPr/>
          <p:nvPr/>
        </p:nvSpPr>
        <p:spPr>
          <a:xfrm>
            <a:off x="7315200" y="955964"/>
            <a:ext cx="2597727"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845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able, Excel&#10;&#10;Description automatically generated">
            <a:extLst>
              <a:ext uri="{FF2B5EF4-FFF2-40B4-BE49-F238E27FC236}">
                <a16:creationId xmlns:a16="http://schemas.microsoft.com/office/drawing/2014/main" id="{07FE6940-2BC7-49E7-BA9B-A11FD23856B7}"/>
              </a:ext>
            </a:extLst>
          </p:cNvPr>
          <p:cNvPicPr>
            <a:picLocks noChangeAspect="1"/>
          </p:cNvPicPr>
          <p:nvPr/>
        </p:nvPicPr>
        <p:blipFill>
          <a:blip r:embed="rId3"/>
          <a:stretch>
            <a:fillRect/>
          </a:stretch>
        </p:blipFill>
        <p:spPr>
          <a:xfrm>
            <a:off x="1674617" y="0"/>
            <a:ext cx="8842766" cy="6858000"/>
          </a:xfrm>
          <a:prstGeom prst="rect">
            <a:avLst/>
          </a:prstGeom>
        </p:spPr>
      </p:pic>
      <p:sp>
        <p:nvSpPr>
          <p:cNvPr id="4" name="Oval 3">
            <a:extLst>
              <a:ext uri="{FF2B5EF4-FFF2-40B4-BE49-F238E27FC236}">
                <a16:creationId xmlns:a16="http://schemas.microsoft.com/office/drawing/2014/main" id="{3F83E4FE-5970-4789-A98A-88BFCCF29F61}"/>
              </a:ext>
            </a:extLst>
          </p:cNvPr>
          <p:cNvSpPr/>
          <p:nvPr/>
        </p:nvSpPr>
        <p:spPr>
          <a:xfrm>
            <a:off x="2839593" y="324896"/>
            <a:ext cx="1139557" cy="33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517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CA86586A-58E8-499D-B39D-DFA005EF5D4B}"/>
              </a:ext>
            </a:extLst>
          </p:cNvPr>
          <p:cNvPicPr>
            <a:picLocks noChangeAspect="1"/>
          </p:cNvPicPr>
          <p:nvPr/>
        </p:nvPicPr>
        <p:blipFill>
          <a:blip r:embed="rId3"/>
          <a:stretch>
            <a:fillRect/>
          </a:stretch>
        </p:blipFill>
        <p:spPr>
          <a:xfrm>
            <a:off x="1236444" y="0"/>
            <a:ext cx="9719112" cy="6858000"/>
          </a:xfrm>
          <a:prstGeom prst="rect">
            <a:avLst/>
          </a:prstGeom>
        </p:spPr>
      </p:pic>
      <p:sp>
        <p:nvSpPr>
          <p:cNvPr id="4" name="Oval 3">
            <a:extLst>
              <a:ext uri="{FF2B5EF4-FFF2-40B4-BE49-F238E27FC236}">
                <a16:creationId xmlns:a16="http://schemas.microsoft.com/office/drawing/2014/main" id="{E59C2C3F-7375-47D2-A408-E24E0678FE1D}"/>
              </a:ext>
            </a:extLst>
          </p:cNvPr>
          <p:cNvSpPr/>
          <p:nvPr/>
        </p:nvSpPr>
        <p:spPr>
          <a:xfrm>
            <a:off x="5747657" y="512466"/>
            <a:ext cx="1477108" cy="432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332719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2FDDAE-7838-4953-8681-E9B7904F919D}"/>
              </a:ext>
            </a:extLst>
          </p:cNvPr>
          <p:cNvSpPr/>
          <p:nvPr/>
        </p:nvSpPr>
        <p:spPr>
          <a:xfrm>
            <a:off x="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99245" y="324231"/>
            <a:ext cx="5537200" cy="5904738"/>
          </a:xfrm>
        </p:spPr>
        <p:txBody>
          <a:bodyPr>
            <a:normAutofit/>
          </a:bodyPr>
          <a:lstStyle/>
          <a:p>
            <a:pPr marL="457200" indent="-457200">
              <a:spcBef>
                <a:spcPts val="0"/>
              </a:spcBef>
              <a:spcAft>
                <a:spcPts val="1200"/>
              </a:spcAft>
              <a:buAutoNum type="arabicPeriod"/>
            </a:pPr>
            <a:r>
              <a:rPr lang="en-US" sz="2000" dirty="0"/>
              <a:t>Review and become familiar with the D5080 Website Foundation pages.</a:t>
            </a:r>
          </a:p>
          <a:p>
            <a:pPr marL="457200" indent="-457200">
              <a:spcBef>
                <a:spcPts val="0"/>
              </a:spcBef>
              <a:spcAft>
                <a:spcPts val="1200"/>
              </a:spcAft>
              <a:buAutoNum type="arabicPeriod"/>
            </a:pPr>
            <a:r>
              <a:rPr lang="en-US" sz="2000" dirty="0"/>
              <a:t>Attend the </a:t>
            </a:r>
            <a:r>
              <a:rPr lang="en-US" sz="2000" b="1" dirty="0">
                <a:solidFill>
                  <a:srgbClr val="CA5010"/>
                </a:solidFill>
              </a:rPr>
              <a:t>D5080 Foundation Celebrate and Learn Summit</a:t>
            </a:r>
            <a:r>
              <a:rPr lang="en-US" sz="2000" dirty="0"/>
              <a:t>, 4-5 Nov 2022.</a:t>
            </a:r>
          </a:p>
          <a:p>
            <a:pPr marL="457200" indent="-457200">
              <a:spcBef>
                <a:spcPts val="0"/>
              </a:spcBef>
              <a:spcAft>
                <a:spcPts val="1200"/>
              </a:spcAft>
              <a:buAutoNum type="arabicPeriod"/>
            </a:pPr>
            <a:r>
              <a:rPr lang="en-US" sz="2000" dirty="0"/>
              <a:t>Register for and attend Zone 2627 Educational  Programs listed in the </a:t>
            </a:r>
            <a:r>
              <a:rPr lang="en-US" sz="2000" dirty="0">
                <a:hlinkClick r:id="rId4"/>
              </a:rPr>
              <a:t>Big West News</a:t>
            </a:r>
            <a:endParaRPr lang="en-US" sz="2000" dirty="0"/>
          </a:p>
          <a:p>
            <a:pPr marL="457200" indent="-457200">
              <a:spcBef>
                <a:spcPts val="0"/>
              </a:spcBef>
              <a:spcAft>
                <a:spcPts val="1200"/>
              </a:spcAft>
              <a:buFont typeface="+mj-lt"/>
              <a:buAutoNum type="arabicPeriod"/>
            </a:pPr>
            <a:r>
              <a:rPr lang="en-US" sz="2000" dirty="0"/>
              <a:t>Bookmark Zone 26/27 </a:t>
            </a:r>
            <a:r>
              <a:rPr lang="en-US" sz="2000" dirty="0">
                <a:hlinkClick r:id="rId5"/>
              </a:rPr>
              <a:t>Foundation Resources</a:t>
            </a:r>
            <a:endParaRPr lang="en-US" sz="2000" dirty="0"/>
          </a:p>
          <a:p>
            <a:pPr>
              <a:spcBef>
                <a:spcPts val="0"/>
              </a:spcBef>
              <a:spcAft>
                <a:spcPts val="1200"/>
              </a:spcAft>
            </a:pPr>
            <a:endParaRPr lang="en-US" sz="2000" b="1" dirty="0">
              <a:solidFill>
                <a:srgbClr val="2952A3"/>
              </a:solidFill>
              <a:latin typeface="Arial" panose="020B0604020202020204" pitchFamily="34" charset="0"/>
            </a:endParaRPr>
          </a:p>
          <a:p>
            <a:pPr marL="460375" indent="-460375">
              <a:spcBef>
                <a:spcPts val="0"/>
              </a:spcBef>
              <a:spcAft>
                <a:spcPts val="1200"/>
              </a:spcAft>
            </a:pPr>
            <a:endParaRPr lang="en-US" sz="1400" dirty="0"/>
          </a:p>
          <a:p>
            <a:pPr>
              <a:lnSpc>
                <a:spcPct val="100000"/>
              </a:lnSpc>
              <a:spcBef>
                <a:spcPts val="0"/>
              </a:spcBef>
              <a:spcAft>
                <a:spcPts val="1200"/>
              </a:spcAft>
            </a:pPr>
            <a:endParaRPr lang="en-US" sz="2000" dirty="0"/>
          </a:p>
          <a:p>
            <a:pPr>
              <a:lnSpc>
                <a:spcPct val="100000"/>
              </a:lnSpc>
              <a:spcBef>
                <a:spcPts val="0"/>
              </a:spcBef>
              <a:spcAft>
                <a:spcPts val="1200"/>
              </a:spcAft>
            </a:pPr>
            <a:endParaRPr lang="en-US" sz="2000"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How Do I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Access More Information</a:t>
            </a:r>
          </a:p>
        </p:txBody>
      </p:sp>
    </p:spTree>
    <p:custDataLst>
      <p:tags r:id="rId1"/>
    </p:custDataLst>
    <p:extLst>
      <p:ext uri="{BB962C8B-B14F-4D97-AF65-F5344CB8AC3E}">
        <p14:creationId xmlns:p14="http://schemas.microsoft.com/office/powerpoint/2010/main" val="102333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1026" name="Picture 2" descr="Image result for questions">
            <a:extLst>
              <a:ext uri="{FF2B5EF4-FFF2-40B4-BE49-F238E27FC236}">
                <a16:creationId xmlns:a16="http://schemas.microsoft.com/office/drawing/2014/main" id="{37B6459B-F2DA-4BED-9376-3D31524100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907"/>
          <a:stretch/>
        </p:blipFill>
        <p:spPr bwMode="auto">
          <a:xfrm>
            <a:off x="11761" y="0"/>
            <a:ext cx="121510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92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796834" y="2873829"/>
            <a:ext cx="9666515" cy="923330"/>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Roles and Responsibilities</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3409A5-4E27-4D8A-93E0-B0382634A040}"/>
              </a:ext>
            </a:extLst>
          </p:cNvPr>
          <p:cNvSpPr>
            <a:spLocks noGrp="1"/>
          </p:cNvSpPr>
          <p:nvPr>
            <p:ph type="sldNum" sz="quarter" idx="12"/>
          </p:nvPr>
        </p:nvSpPr>
        <p:spPr>
          <a:xfrm>
            <a:off x="11669383" y="6410492"/>
            <a:ext cx="423334" cy="365125"/>
          </a:xfrm>
        </p:spPr>
        <p:txBody>
          <a:bodyPr/>
          <a:lstStyle/>
          <a:p>
            <a:fld id="{97A94E25-127B-4C48-AF96-44BA7B823777}" type="slidenum">
              <a:rPr lang="en-US" smtClean="0"/>
              <a:pPr/>
              <a:t>20</a:t>
            </a:fld>
            <a:endParaRPr lang="en-US" dirty="0"/>
          </a:p>
        </p:txBody>
      </p:sp>
    </p:spTree>
    <p:extLst>
      <p:ext uri="{BB962C8B-B14F-4D97-AF65-F5344CB8AC3E}">
        <p14:creationId xmlns:p14="http://schemas.microsoft.com/office/powerpoint/2010/main" val="59890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DD1251-71B5-4978-A276-CA33CB840B03}"/>
              </a:ext>
            </a:extLst>
          </p:cNvPr>
          <p:cNvSpPr/>
          <p:nvPr/>
        </p:nvSpPr>
        <p:spPr>
          <a:xfrm>
            <a:off x="0" y="0"/>
            <a:ext cx="6096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8800" y="2141538"/>
            <a:ext cx="4978400" cy="1135062"/>
          </a:xfrm>
        </p:spPr>
        <p:txBody>
          <a:bodyPr/>
          <a:lstStyle/>
          <a:p>
            <a:pPr lvl="0"/>
            <a:r>
              <a:rPr lang="en-US" sz="4000" dirty="0">
                <a:solidFill>
                  <a:schemeClr val="tx1"/>
                </a:solidFill>
              </a:rPr>
              <a:t>Roles | Responsibilities</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4986867" cy="1975764"/>
          </a:xfrm>
        </p:spPr>
        <p:txBody>
          <a:bodyPr/>
          <a:lstStyle/>
          <a:p>
            <a:r>
              <a:rPr lang="en-US" dirty="0">
                <a:solidFill>
                  <a:schemeClr val="tx1"/>
                </a:solidFill>
              </a:rPr>
              <a:t>The Foundation Committee Chair</a:t>
            </a:r>
          </a:p>
        </p:txBody>
      </p:sp>
      <p:sp>
        <p:nvSpPr>
          <p:cNvPr id="15" name="Text Placeholder 25">
            <a:extLst>
              <a:ext uri="{FF2B5EF4-FFF2-40B4-BE49-F238E27FC236}">
                <a16:creationId xmlns:a16="http://schemas.microsoft.com/office/drawing/2014/main" id="{7F0887F4-A6CE-48B1-B895-81C2B2EA559E}"/>
              </a:ext>
            </a:extLst>
          </p:cNvPr>
          <p:cNvSpPr>
            <a:spLocks noGrp="1"/>
          </p:cNvSpPr>
          <p:nvPr>
            <p:ph type="body" sz="quarter" idx="12"/>
          </p:nvPr>
        </p:nvSpPr>
        <p:spPr>
          <a:xfrm>
            <a:off x="6405984" y="160943"/>
            <a:ext cx="5537200" cy="6231313"/>
          </a:xfrm>
        </p:spPr>
        <p:txBody>
          <a:bodyPr>
            <a:noAutofit/>
          </a:bodyPr>
          <a:lstStyle/>
          <a:p>
            <a:pPr>
              <a:lnSpc>
                <a:spcPct val="100000"/>
              </a:lnSpc>
              <a:spcBef>
                <a:spcPts val="0"/>
              </a:spcBef>
              <a:spcAft>
                <a:spcPts val="1200"/>
              </a:spcAft>
            </a:pPr>
            <a:r>
              <a:rPr lang="en-US" sz="2400" b="1" dirty="0"/>
              <a:t>Read and Understand Foundation Guides and Resources</a:t>
            </a:r>
          </a:p>
          <a:p>
            <a:pPr marL="342900" indent="-342900">
              <a:lnSpc>
                <a:spcPct val="100000"/>
              </a:lnSpc>
              <a:spcBef>
                <a:spcPts val="0"/>
              </a:spcBef>
              <a:spcAft>
                <a:spcPts val="1200"/>
              </a:spcAft>
              <a:buFont typeface="Arial" panose="020B0604020202020204" pitchFamily="34" charset="0"/>
              <a:buChar char="•"/>
            </a:pPr>
            <a:r>
              <a:rPr lang="en-US" sz="2000" dirty="0"/>
              <a:t>The Rotary Foundation Code of Policies</a:t>
            </a:r>
          </a:p>
          <a:p>
            <a:pPr marL="342900" indent="-342900">
              <a:lnSpc>
                <a:spcPct val="100000"/>
              </a:lnSpc>
              <a:spcBef>
                <a:spcPts val="0"/>
              </a:spcBef>
              <a:spcAft>
                <a:spcPts val="1200"/>
              </a:spcAft>
              <a:buFont typeface="Arial" panose="020B0604020202020204" pitchFamily="34" charset="0"/>
              <a:buChar char="•"/>
            </a:pPr>
            <a:r>
              <a:rPr lang="en-US" sz="2000" dirty="0"/>
              <a:t>The Rotary Foundation Reference Guide.</a:t>
            </a:r>
          </a:p>
          <a:p>
            <a:pPr marL="342900" indent="-342900">
              <a:lnSpc>
                <a:spcPct val="100000"/>
              </a:lnSpc>
              <a:spcBef>
                <a:spcPts val="0"/>
              </a:spcBef>
              <a:spcAft>
                <a:spcPts val="1200"/>
              </a:spcAft>
              <a:buFont typeface="Arial" panose="020B0604020202020204" pitchFamily="34" charset="0"/>
              <a:buChar char="•"/>
            </a:pPr>
            <a:r>
              <a:rPr lang="en-US" sz="2000" dirty="0"/>
              <a:t>The Zone 26/27 Resource Guide</a:t>
            </a:r>
          </a:p>
          <a:p>
            <a:pPr>
              <a:lnSpc>
                <a:spcPct val="100000"/>
              </a:lnSpc>
              <a:spcBef>
                <a:spcPts val="0"/>
              </a:spcBef>
              <a:spcAft>
                <a:spcPts val="1200"/>
              </a:spcAft>
            </a:pPr>
            <a:r>
              <a:rPr lang="en-US" sz="2400" b="1" dirty="0"/>
              <a:t>Recruit club members to help with Roles and Responsibilities</a:t>
            </a:r>
          </a:p>
          <a:p>
            <a:pPr marL="342900" indent="-342900">
              <a:lnSpc>
                <a:spcPct val="100000"/>
              </a:lnSpc>
              <a:spcBef>
                <a:spcPts val="0"/>
              </a:spcBef>
              <a:spcAft>
                <a:spcPts val="1200"/>
              </a:spcAft>
              <a:buFont typeface="Arial" panose="020B0604020202020204" pitchFamily="34" charset="0"/>
              <a:buChar char="•"/>
            </a:pPr>
            <a:r>
              <a:rPr lang="en-US" sz="2000" dirty="0"/>
              <a:t>Foundation Funding/Contributions</a:t>
            </a:r>
          </a:p>
          <a:p>
            <a:pPr marL="342900" indent="-342900">
              <a:lnSpc>
                <a:spcPct val="100000"/>
              </a:lnSpc>
              <a:spcBef>
                <a:spcPts val="0"/>
              </a:spcBef>
              <a:spcAft>
                <a:spcPts val="1200"/>
              </a:spcAft>
              <a:buFont typeface="Arial" panose="020B0604020202020204" pitchFamily="34" charset="0"/>
              <a:buChar char="•"/>
            </a:pPr>
            <a:r>
              <a:rPr lang="en-US" sz="2000" dirty="0"/>
              <a:t>Recognition</a:t>
            </a:r>
          </a:p>
          <a:p>
            <a:pPr marL="342900" indent="-342900">
              <a:lnSpc>
                <a:spcPct val="100000"/>
              </a:lnSpc>
              <a:spcBef>
                <a:spcPts val="0"/>
              </a:spcBef>
              <a:spcAft>
                <a:spcPts val="1200"/>
              </a:spcAft>
              <a:buFont typeface="Arial" panose="020B0604020202020204" pitchFamily="34" charset="0"/>
              <a:buChar char="•"/>
            </a:pPr>
            <a:r>
              <a:rPr lang="en-US" sz="2000" dirty="0"/>
              <a:t>Grants</a:t>
            </a:r>
          </a:p>
          <a:p>
            <a:pPr>
              <a:lnSpc>
                <a:spcPct val="100000"/>
              </a:lnSpc>
              <a:spcBef>
                <a:spcPts val="0"/>
              </a:spcBef>
              <a:spcAft>
                <a:spcPts val="1200"/>
              </a:spcAft>
            </a:pPr>
            <a:r>
              <a:rPr lang="en-US" sz="2400" b="1" dirty="0"/>
              <a:t>Set and Monitor Progress Toward Goals</a:t>
            </a:r>
          </a:p>
          <a:p>
            <a:pPr marL="342900" indent="-342900">
              <a:lnSpc>
                <a:spcPct val="100000"/>
              </a:lnSpc>
              <a:spcBef>
                <a:spcPts val="0"/>
              </a:spcBef>
              <a:spcAft>
                <a:spcPts val="1200"/>
              </a:spcAft>
              <a:buFont typeface="Arial" panose="020B0604020202020204" pitchFamily="34" charset="0"/>
              <a:buChar char="•"/>
            </a:pPr>
            <a:r>
              <a:rPr lang="en-US" sz="2000" dirty="0"/>
              <a:t>Contributions</a:t>
            </a:r>
          </a:p>
          <a:p>
            <a:pPr marL="342900" indent="-342900">
              <a:lnSpc>
                <a:spcPct val="100000"/>
              </a:lnSpc>
              <a:spcBef>
                <a:spcPts val="0"/>
              </a:spcBef>
              <a:spcAft>
                <a:spcPts val="1200"/>
              </a:spcAft>
              <a:buFont typeface="Arial" panose="020B0604020202020204" pitchFamily="34" charset="0"/>
              <a:buChar char="•"/>
            </a:pPr>
            <a:r>
              <a:rPr lang="en-US" sz="2000" dirty="0"/>
              <a:t>Recognition Levels</a:t>
            </a:r>
          </a:p>
        </p:txBody>
      </p:sp>
    </p:spTree>
    <p:custDataLst>
      <p:tags r:id="rId1"/>
    </p:custDataLst>
    <p:extLst>
      <p:ext uri="{BB962C8B-B14F-4D97-AF65-F5344CB8AC3E}">
        <p14:creationId xmlns:p14="http://schemas.microsoft.com/office/powerpoint/2010/main" val="4694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DD1251-71B5-4978-A276-CA33CB840B03}"/>
              </a:ext>
            </a:extLst>
          </p:cNvPr>
          <p:cNvSpPr/>
          <p:nvPr/>
        </p:nvSpPr>
        <p:spPr>
          <a:xfrm>
            <a:off x="0" y="0"/>
            <a:ext cx="6096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8800" y="2141538"/>
            <a:ext cx="4978400" cy="1135062"/>
          </a:xfrm>
        </p:spPr>
        <p:txBody>
          <a:bodyPr/>
          <a:lstStyle/>
          <a:p>
            <a:pPr lvl="0"/>
            <a:r>
              <a:rPr lang="en-US" sz="4000" dirty="0">
                <a:solidFill>
                  <a:schemeClr val="tx1"/>
                </a:solidFill>
              </a:rPr>
              <a:t>Roles | Responsibilities</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4986867" cy="1975764"/>
          </a:xfrm>
        </p:spPr>
        <p:txBody>
          <a:bodyPr/>
          <a:lstStyle/>
          <a:p>
            <a:r>
              <a:rPr lang="en-US" dirty="0">
                <a:solidFill>
                  <a:schemeClr val="tx1"/>
                </a:solidFill>
              </a:rPr>
              <a:t>The Foundation Committee Chair</a:t>
            </a:r>
          </a:p>
        </p:txBody>
      </p:sp>
      <p:sp>
        <p:nvSpPr>
          <p:cNvPr id="15" name="Text Placeholder 25">
            <a:extLst>
              <a:ext uri="{FF2B5EF4-FFF2-40B4-BE49-F238E27FC236}">
                <a16:creationId xmlns:a16="http://schemas.microsoft.com/office/drawing/2014/main" id="{7F0887F4-A6CE-48B1-B895-81C2B2EA559E}"/>
              </a:ext>
            </a:extLst>
          </p:cNvPr>
          <p:cNvSpPr>
            <a:spLocks noGrp="1"/>
          </p:cNvSpPr>
          <p:nvPr>
            <p:ph type="body" sz="quarter" idx="12"/>
          </p:nvPr>
        </p:nvSpPr>
        <p:spPr>
          <a:xfrm>
            <a:off x="6418015" y="267975"/>
            <a:ext cx="5537200" cy="6231313"/>
          </a:xfrm>
        </p:spPr>
        <p:txBody>
          <a:bodyPr>
            <a:noAutofit/>
          </a:bodyPr>
          <a:lstStyle/>
          <a:p>
            <a:pPr>
              <a:lnSpc>
                <a:spcPct val="100000"/>
              </a:lnSpc>
              <a:spcBef>
                <a:spcPts val="0"/>
              </a:spcBef>
              <a:spcAft>
                <a:spcPts val="1200"/>
              </a:spcAft>
            </a:pPr>
            <a:r>
              <a:rPr lang="en-US" sz="2400" b="1" dirty="0"/>
              <a:t>Become a Resource Location Expert</a:t>
            </a:r>
          </a:p>
          <a:p>
            <a:pPr marL="342900" indent="-342900">
              <a:lnSpc>
                <a:spcPct val="100000"/>
              </a:lnSpc>
              <a:spcBef>
                <a:spcPts val="0"/>
              </a:spcBef>
              <a:spcAft>
                <a:spcPts val="1200"/>
              </a:spcAft>
              <a:buFont typeface="Arial" panose="020B0604020202020204" pitchFamily="34" charset="0"/>
              <a:buChar char="•"/>
            </a:pPr>
            <a:r>
              <a:rPr lang="en-US" sz="2000" dirty="0"/>
              <a:t>Foundation Reports</a:t>
            </a:r>
          </a:p>
          <a:p>
            <a:pPr marL="342900" indent="-342900">
              <a:lnSpc>
                <a:spcPct val="100000"/>
              </a:lnSpc>
              <a:spcBef>
                <a:spcPts val="0"/>
              </a:spcBef>
              <a:spcAft>
                <a:spcPts val="1200"/>
              </a:spcAft>
              <a:buFont typeface="Arial" panose="020B0604020202020204" pitchFamily="34" charset="0"/>
              <a:buChar char="•"/>
            </a:pPr>
            <a:r>
              <a:rPr lang="en-US" sz="2000" dirty="0"/>
              <a:t>Guiding members to </a:t>
            </a:r>
            <a:r>
              <a:rPr lang="en-US" sz="2000" dirty="0" err="1"/>
              <a:t>MyRotary</a:t>
            </a:r>
            <a:r>
              <a:rPr lang="en-US" sz="2000" dirty="0"/>
              <a:t> resources for Donation History Report and Donations Page</a:t>
            </a:r>
          </a:p>
          <a:p>
            <a:pPr>
              <a:lnSpc>
                <a:spcPct val="100000"/>
              </a:lnSpc>
              <a:spcBef>
                <a:spcPts val="0"/>
              </a:spcBef>
              <a:spcAft>
                <a:spcPts val="1200"/>
              </a:spcAft>
            </a:pPr>
            <a:r>
              <a:rPr lang="en-US" sz="2400" b="1" dirty="0"/>
              <a:t>Become a Champion for the Rotary Foundation</a:t>
            </a:r>
          </a:p>
          <a:p>
            <a:pPr marL="342900" indent="-342900">
              <a:lnSpc>
                <a:spcPct val="100000"/>
              </a:lnSpc>
              <a:spcBef>
                <a:spcPts val="0"/>
              </a:spcBef>
              <a:spcAft>
                <a:spcPts val="1200"/>
              </a:spcAft>
              <a:buFont typeface="Arial" panose="020B0604020202020204" pitchFamily="34" charset="0"/>
              <a:buChar char="•"/>
            </a:pPr>
            <a:r>
              <a:rPr lang="en-US" sz="2000" dirty="0"/>
              <a:t>Encourage Rotary Direct enrollment</a:t>
            </a:r>
          </a:p>
          <a:p>
            <a:pPr marL="342900" indent="-342900">
              <a:lnSpc>
                <a:spcPct val="100000"/>
              </a:lnSpc>
              <a:spcBef>
                <a:spcPts val="0"/>
              </a:spcBef>
              <a:spcAft>
                <a:spcPts val="1200"/>
              </a:spcAft>
              <a:buFont typeface="Arial" panose="020B0604020202020204" pitchFamily="34" charset="0"/>
              <a:buChar char="•"/>
            </a:pPr>
            <a:r>
              <a:rPr lang="en-US" sz="2000" dirty="0"/>
              <a:t>Encourage EREY and Sustaining Member level contributions</a:t>
            </a:r>
          </a:p>
          <a:p>
            <a:pPr marL="342900" indent="-342900">
              <a:lnSpc>
                <a:spcPct val="100000"/>
              </a:lnSpc>
              <a:spcBef>
                <a:spcPts val="0"/>
              </a:spcBef>
              <a:spcAft>
                <a:spcPts val="1200"/>
              </a:spcAft>
              <a:buFont typeface="Arial" panose="020B0604020202020204" pitchFamily="34" charset="0"/>
              <a:buChar char="•"/>
            </a:pPr>
            <a:r>
              <a:rPr lang="en-US" sz="2000" dirty="0"/>
              <a:t>Encourage Paul Harris Society member enrollment</a:t>
            </a:r>
          </a:p>
          <a:p>
            <a:pPr marL="342900" indent="-342900">
              <a:lnSpc>
                <a:spcPct val="100000"/>
              </a:lnSpc>
              <a:spcBef>
                <a:spcPts val="0"/>
              </a:spcBef>
              <a:spcAft>
                <a:spcPts val="1200"/>
              </a:spcAft>
              <a:buFont typeface="Arial" panose="020B0604020202020204" pitchFamily="34" charset="0"/>
              <a:buChar char="•"/>
            </a:pPr>
            <a:r>
              <a:rPr lang="en-US" sz="2000" dirty="0"/>
              <a:t>Understand and be able to explain the relationship between Contributions and Grants</a:t>
            </a:r>
            <a:endParaRPr lang="en-US" sz="2400" dirty="0"/>
          </a:p>
          <a:p>
            <a:pPr marL="342900" indent="-342900">
              <a:lnSpc>
                <a:spcPct val="100000"/>
              </a:lnSpc>
              <a:spcBef>
                <a:spcPts val="0"/>
              </a:spcBef>
              <a:spcAft>
                <a:spcPts val="1200"/>
              </a:spcAft>
              <a:buFont typeface="Arial" panose="020B0604020202020204" pitchFamily="34" charset="0"/>
              <a:buChar char="•"/>
            </a:pPr>
            <a:r>
              <a:rPr lang="en-US" sz="2000" dirty="0"/>
              <a:t>Encourage </a:t>
            </a:r>
            <a:r>
              <a:rPr lang="en-US" sz="2000" dirty="0" err="1"/>
              <a:t>MyRotary</a:t>
            </a:r>
            <a:r>
              <a:rPr lang="en-US" sz="2000" dirty="0"/>
              <a:t> enrollment</a:t>
            </a:r>
          </a:p>
        </p:txBody>
      </p:sp>
    </p:spTree>
    <p:custDataLst>
      <p:tags r:id="rId1"/>
    </p:custDataLst>
    <p:extLst>
      <p:ext uri="{BB962C8B-B14F-4D97-AF65-F5344CB8AC3E}">
        <p14:creationId xmlns:p14="http://schemas.microsoft.com/office/powerpoint/2010/main" val="51583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796834" y="2873829"/>
            <a:ext cx="9666515" cy="923330"/>
          </a:xfrm>
          <a:prstGeom prst="rect">
            <a:avLst/>
          </a:prstGeom>
          <a:noFill/>
        </p:spPr>
        <p:txBody>
          <a:bodyPr wrap="square" rtlCol="0">
            <a:spAutoFit/>
          </a:bodyPr>
          <a:lstStyle/>
          <a:p>
            <a:r>
              <a:rPr lang="en-US" sz="5400" b="1" dirty="0">
                <a:latin typeface="Arial" panose="020B0604020202020204" pitchFamily="34" charset="0"/>
                <a:cs typeface="Arial" panose="020B0604020202020204" pitchFamily="34" charset="0"/>
              </a:rPr>
              <a:t>2022-2023 Goals and Plans</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405984" y="347287"/>
            <a:ext cx="5537200" cy="6231313"/>
          </a:xfrm>
        </p:spPr>
        <p:txBody>
          <a:bodyPr>
            <a:noAutofit/>
          </a:bodyPr>
          <a:lstStyle/>
          <a:p>
            <a:pPr>
              <a:lnSpc>
                <a:spcPct val="100000"/>
              </a:lnSpc>
              <a:spcBef>
                <a:spcPts val="0"/>
              </a:spcBef>
              <a:spcAft>
                <a:spcPts val="1200"/>
              </a:spcAft>
            </a:pPr>
            <a:r>
              <a:rPr lang="en-US" sz="2400" b="1" dirty="0"/>
              <a:t>District Goals</a:t>
            </a:r>
          </a:p>
          <a:p>
            <a:pPr marL="342900" indent="-342900">
              <a:lnSpc>
                <a:spcPct val="100000"/>
              </a:lnSpc>
              <a:spcBef>
                <a:spcPts val="0"/>
              </a:spcBef>
              <a:spcAft>
                <a:spcPts val="1200"/>
              </a:spcAft>
              <a:buFont typeface="Arial" panose="020B0604020202020204" pitchFamily="34" charset="0"/>
              <a:buChar char="•"/>
            </a:pPr>
            <a:r>
              <a:rPr lang="en-US" sz="2000" dirty="0"/>
              <a:t>100% Club Participation in Annual Fund</a:t>
            </a:r>
          </a:p>
          <a:p>
            <a:pPr marL="342900" indent="-342900">
              <a:lnSpc>
                <a:spcPct val="100000"/>
              </a:lnSpc>
              <a:spcBef>
                <a:spcPts val="0"/>
              </a:spcBef>
              <a:spcAft>
                <a:spcPts val="1200"/>
              </a:spcAft>
              <a:buFont typeface="Arial" panose="020B0604020202020204" pitchFamily="34" charset="0"/>
              <a:buChar char="•"/>
            </a:pPr>
            <a:r>
              <a:rPr lang="en-US" sz="2000" dirty="0"/>
              <a:t>100% Club Participation in PolioPlus</a:t>
            </a:r>
          </a:p>
          <a:p>
            <a:pPr marL="342900" indent="-342900">
              <a:lnSpc>
                <a:spcPct val="100000"/>
              </a:lnSpc>
              <a:spcBef>
                <a:spcPts val="0"/>
              </a:spcBef>
              <a:spcAft>
                <a:spcPts val="1200"/>
              </a:spcAft>
              <a:buFont typeface="Arial" panose="020B0604020202020204" pitchFamily="34" charset="0"/>
              <a:buChar char="•"/>
            </a:pPr>
            <a:r>
              <a:rPr lang="en-US" sz="2000" dirty="0"/>
              <a:t>Rotary Direct Enrollment</a:t>
            </a:r>
          </a:p>
          <a:p>
            <a:pPr marL="342900" indent="-342900">
              <a:lnSpc>
                <a:spcPct val="100000"/>
              </a:lnSpc>
              <a:spcBef>
                <a:spcPts val="0"/>
              </a:spcBef>
              <a:spcAft>
                <a:spcPts val="1200"/>
              </a:spcAft>
              <a:buFont typeface="Arial" panose="020B0604020202020204" pitchFamily="34" charset="0"/>
              <a:buChar char="•"/>
            </a:pPr>
            <a:r>
              <a:rPr lang="en-US" sz="2000" dirty="0"/>
              <a:t>Express Grants</a:t>
            </a:r>
          </a:p>
          <a:p>
            <a:pPr marL="342900" indent="-342900">
              <a:lnSpc>
                <a:spcPct val="100000"/>
              </a:lnSpc>
              <a:spcBef>
                <a:spcPts val="0"/>
              </a:spcBef>
              <a:spcAft>
                <a:spcPts val="1200"/>
              </a:spcAft>
              <a:buFont typeface="Arial" panose="020B0604020202020204" pitchFamily="34" charset="0"/>
              <a:buChar char="•"/>
            </a:pPr>
            <a:r>
              <a:rPr lang="en-US" sz="2000" dirty="0"/>
              <a:t>Paul Harris Society Enrollment and Validation</a:t>
            </a:r>
          </a:p>
          <a:p>
            <a:pPr marL="342900" indent="-342900">
              <a:lnSpc>
                <a:spcPct val="100000"/>
              </a:lnSpc>
              <a:spcBef>
                <a:spcPts val="0"/>
              </a:spcBef>
              <a:spcAft>
                <a:spcPts val="1200"/>
              </a:spcAft>
              <a:buFont typeface="Arial" panose="020B0604020202020204" pitchFamily="34" charset="0"/>
              <a:buChar char="•"/>
            </a:pPr>
            <a:r>
              <a:rPr lang="en-US" sz="2000" dirty="0"/>
              <a:t>PolioPlus Society Enrollment</a:t>
            </a:r>
          </a:p>
          <a:p>
            <a:pPr>
              <a:lnSpc>
                <a:spcPct val="100000"/>
              </a:lnSpc>
              <a:spcBef>
                <a:spcPts val="0"/>
              </a:spcBef>
              <a:spcAft>
                <a:spcPts val="1200"/>
              </a:spcAft>
            </a:pPr>
            <a:r>
              <a:rPr lang="en-US" sz="2400" b="1" dirty="0"/>
              <a:t>Aligned Club Goals</a:t>
            </a:r>
          </a:p>
          <a:p>
            <a:pPr marL="342900" indent="-342900">
              <a:lnSpc>
                <a:spcPct val="100000"/>
              </a:lnSpc>
              <a:spcBef>
                <a:spcPts val="0"/>
              </a:spcBef>
              <a:spcAft>
                <a:spcPts val="1200"/>
              </a:spcAft>
              <a:buFont typeface="Arial" panose="020B0604020202020204" pitchFamily="34" charset="0"/>
              <a:buChar char="•"/>
            </a:pPr>
            <a:r>
              <a:rPr lang="en-US" sz="2000" dirty="0"/>
              <a:t>Rotary Direct Enrollment (% of members   )</a:t>
            </a:r>
          </a:p>
          <a:p>
            <a:pPr marL="342900" indent="-342900">
              <a:lnSpc>
                <a:spcPct val="100000"/>
              </a:lnSpc>
              <a:spcBef>
                <a:spcPts val="0"/>
              </a:spcBef>
              <a:spcAft>
                <a:spcPts val="1200"/>
              </a:spcAft>
              <a:buFont typeface="Arial" panose="020B0604020202020204" pitchFamily="34" charset="0"/>
              <a:buChar char="•"/>
            </a:pPr>
            <a:r>
              <a:rPr lang="en-US" sz="2000" dirty="0"/>
              <a:t>100% EREY?</a:t>
            </a:r>
          </a:p>
          <a:p>
            <a:pPr marL="342900" indent="-342900">
              <a:lnSpc>
                <a:spcPct val="100000"/>
              </a:lnSpc>
              <a:spcBef>
                <a:spcPts val="0"/>
              </a:spcBef>
              <a:spcAft>
                <a:spcPts val="1200"/>
              </a:spcAft>
              <a:buFont typeface="Arial" panose="020B0604020202020204" pitchFamily="34" charset="0"/>
              <a:buChar char="•"/>
            </a:pPr>
            <a:r>
              <a:rPr lang="en-US" sz="2000" dirty="0"/>
              <a:t>100% Sustaining Member?</a:t>
            </a:r>
          </a:p>
          <a:p>
            <a:pPr marL="342900" indent="-342900">
              <a:lnSpc>
                <a:spcPct val="100000"/>
              </a:lnSpc>
              <a:spcBef>
                <a:spcPts val="0"/>
              </a:spcBef>
              <a:spcAft>
                <a:spcPts val="1200"/>
              </a:spcAft>
              <a:buFont typeface="Arial" panose="020B0604020202020204" pitchFamily="34" charset="0"/>
              <a:buChar char="•"/>
            </a:pPr>
            <a:r>
              <a:rPr lang="en-US" sz="2000" dirty="0"/>
              <a:t>Per capita contributions (year over year    )</a:t>
            </a:r>
          </a:p>
          <a:p>
            <a:pPr marL="342900" indent="-342900">
              <a:lnSpc>
                <a:spcPct val="100000"/>
              </a:lnSpc>
              <a:spcBef>
                <a:spcPts val="0"/>
              </a:spcBef>
              <a:spcAft>
                <a:spcPts val="1200"/>
              </a:spcAft>
              <a:buFont typeface="Arial" panose="020B0604020202020204" pitchFamily="34" charset="0"/>
              <a:buChar char="•"/>
            </a:pPr>
            <a:r>
              <a:rPr lang="en-US" sz="2000" dirty="0"/>
              <a:t>PHS and PPS Enrollment (% of members   )</a:t>
            </a:r>
          </a:p>
          <a:p>
            <a:pPr>
              <a:lnSpc>
                <a:spcPct val="100000"/>
              </a:lnSpc>
              <a:spcBef>
                <a:spcPts val="0"/>
              </a:spcBef>
              <a:spcAft>
                <a:spcPts val="1200"/>
              </a:spcAft>
            </a:pPr>
            <a:endParaRPr lang="en-US" sz="2000"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solidFill>
                  <a:schemeClr val="tx1"/>
                </a:solidFill>
              </a:rPr>
              <a:t>Goals</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8800" y="3432625"/>
            <a:ext cx="5465233" cy="1975764"/>
          </a:xfrm>
        </p:spPr>
        <p:txBody>
          <a:bodyPr/>
          <a:lstStyle/>
          <a:p>
            <a:r>
              <a:rPr lang="en-US" dirty="0">
                <a:solidFill>
                  <a:schemeClr val="tx1"/>
                </a:solidFill>
              </a:rPr>
              <a:t>What do we want to accomplish</a:t>
            </a:r>
          </a:p>
        </p:txBody>
      </p:sp>
      <p:sp>
        <p:nvSpPr>
          <p:cNvPr id="2" name="Arrow: Down 1">
            <a:extLst>
              <a:ext uri="{FF2B5EF4-FFF2-40B4-BE49-F238E27FC236}">
                <a16:creationId xmlns:a16="http://schemas.microsoft.com/office/drawing/2014/main" id="{CECB37BC-65D4-43E3-B794-92ECACF6E9C0}"/>
              </a:ext>
            </a:extLst>
          </p:cNvPr>
          <p:cNvSpPr/>
          <p:nvPr/>
        </p:nvSpPr>
        <p:spPr>
          <a:xfrm rot="10800000">
            <a:off x="11380424" y="4368188"/>
            <a:ext cx="252776" cy="40762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9693DA17-BF27-4F21-B8E2-E9D5C3544489}"/>
              </a:ext>
            </a:extLst>
          </p:cNvPr>
          <p:cNvSpPr/>
          <p:nvPr/>
        </p:nvSpPr>
        <p:spPr>
          <a:xfrm rot="10800000">
            <a:off x="11254036" y="5754477"/>
            <a:ext cx="252776" cy="40762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E5246D6B-95B0-488C-82CF-62BE83985915}"/>
              </a:ext>
            </a:extLst>
          </p:cNvPr>
          <p:cNvSpPr/>
          <p:nvPr/>
        </p:nvSpPr>
        <p:spPr>
          <a:xfrm rot="10800000">
            <a:off x="11506812" y="6306901"/>
            <a:ext cx="252776" cy="40762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468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9AD25-1026-A841-A9AF-BFC5AC93AD75}"/>
              </a:ext>
            </a:extLst>
          </p:cNvPr>
          <p:cNvSpPr txBox="1"/>
          <p:nvPr/>
        </p:nvSpPr>
        <p:spPr>
          <a:xfrm>
            <a:off x="796834" y="2873829"/>
            <a:ext cx="9666515" cy="923330"/>
          </a:xfrm>
          <a:prstGeom prst="rect">
            <a:avLst/>
          </a:prstGeom>
          <a:noFill/>
        </p:spPr>
        <p:txBody>
          <a:bodyPr wrap="square" rtlCol="0">
            <a:spAutoFit/>
          </a:bodyPr>
          <a:lstStyle/>
          <a:p>
            <a:r>
              <a:rPr lang="en-US" sz="5400" b="1" dirty="0">
                <a:solidFill>
                  <a:srgbClr val="FFFFFF"/>
                </a:solidFill>
                <a:latin typeface="Arial" panose="020B0604020202020204" pitchFamily="34" charset="0"/>
                <a:cs typeface="Arial" panose="020B0604020202020204" pitchFamily="34" charset="0"/>
              </a:rPr>
              <a:t>How Do I ?</a:t>
            </a:r>
          </a:p>
        </p:txBody>
      </p:sp>
    </p:spTree>
    <p:custDataLst>
      <p:tags r:id="rId1"/>
    </p:custDataLst>
    <p:extLst>
      <p:ext uri="{BB962C8B-B14F-4D97-AF65-F5344CB8AC3E}">
        <p14:creationId xmlns:p14="http://schemas.microsoft.com/office/powerpoint/2010/main" val="251198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2FDDAE-7838-4953-8681-E9B7904F919D}"/>
              </a:ext>
            </a:extLst>
          </p:cNvPr>
          <p:cNvSpPr/>
          <p:nvPr/>
        </p:nvSpPr>
        <p:spPr>
          <a:xfrm>
            <a:off x="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429390" y="184574"/>
            <a:ext cx="5537200" cy="6398116"/>
          </a:xfrm>
        </p:spPr>
        <p:txBody>
          <a:bodyPr>
            <a:normAutofit/>
          </a:bodyPr>
          <a:lstStyle/>
          <a:p>
            <a:r>
              <a:rPr lang="en-US" sz="2400" b="1" dirty="0"/>
              <a:t>Designate New Club Leaders.</a:t>
            </a:r>
          </a:p>
          <a:p>
            <a:pPr indent="336550"/>
            <a:r>
              <a:rPr lang="en-US" sz="2000" dirty="0">
                <a:hlinkClick r:id="rId4"/>
              </a:rPr>
              <a:t>Club Administration | My Rotary</a:t>
            </a:r>
            <a:endParaRPr lang="en-US" sz="2000" dirty="0"/>
          </a:p>
          <a:p>
            <a:pPr indent="336550"/>
            <a:r>
              <a:rPr lang="en-US" sz="2000" dirty="0"/>
              <a:t>Club &amp; Member Data</a:t>
            </a:r>
          </a:p>
          <a:p>
            <a:pPr marL="342900" indent="-6350">
              <a:buFont typeface="Wingdings" panose="05000000000000000000" pitchFamily="2" charset="2"/>
              <a:buChar char=""/>
            </a:pPr>
            <a:r>
              <a:rPr lang="en-US" sz="2000" dirty="0"/>
              <a:t>Update Member Data</a:t>
            </a:r>
          </a:p>
          <a:p>
            <a:pPr marL="336550"/>
            <a:r>
              <a:rPr lang="en-US" sz="2000" dirty="0"/>
              <a:t>   | Add, edit, remove club officers|</a:t>
            </a:r>
            <a:endParaRPr lang="en-US" sz="2800" dirty="0"/>
          </a:p>
          <a:p>
            <a:r>
              <a:rPr lang="en-US" sz="2400" b="1" dirty="0"/>
              <a:t>Foundation Goals and Reports 2022-2023 Year</a:t>
            </a:r>
          </a:p>
          <a:p>
            <a:pPr marL="279400" indent="57150"/>
            <a:r>
              <a:rPr lang="en-US" sz="2000" dirty="0">
                <a:hlinkClick r:id="rId5"/>
              </a:rPr>
              <a:t>RC Central 2 (rotary.org)</a:t>
            </a:r>
            <a:endParaRPr lang="en-US" sz="2000" dirty="0"/>
          </a:p>
          <a:p>
            <a:pPr marL="279400" indent="57150"/>
            <a:r>
              <a:rPr lang="en-US" sz="2000" dirty="0"/>
              <a:t>Goal Center</a:t>
            </a:r>
          </a:p>
          <a:p>
            <a:pPr marL="279400" indent="57150"/>
            <a:r>
              <a:rPr lang="en-US" sz="2000" dirty="0"/>
              <a:t>Global View</a:t>
            </a:r>
          </a:p>
          <a:p>
            <a:pPr marL="279400" indent="57150"/>
            <a:r>
              <a:rPr lang="en-US" sz="2000" dirty="0"/>
              <a:t>Service Activities</a:t>
            </a:r>
          </a:p>
          <a:p>
            <a:pPr marL="279400" indent="57150"/>
            <a:r>
              <a:rPr lang="en-US" sz="2000" dirty="0"/>
              <a:t>Resources (how to in Rotary Club Central)</a:t>
            </a:r>
          </a:p>
          <a:p>
            <a:pPr marL="279400" indent="57150"/>
            <a:r>
              <a:rPr lang="en-US" sz="2000" dirty="0"/>
              <a:t>Reports</a:t>
            </a:r>
            <a:endParaRPr lang="en-US" sz="2800" dirty="0"/>
          </a:p>
          <a:p>
            <a:pPr marL="279400" indent="-279400"/>
            <a:r>
              <a:rPr lang="en-US" sz="2400" b="1" dirty="0"/>
              <a:t>Share my Role with Another </a:t>
            </a:r>
            <a:r>
              <a:rPr lang="en-US" sz="1400" dirty="0"/>
              <a:t>(Co-Chair)</a:t>
            </a:r>
          </a:p>
          <a:p>
            <a:pPr lvl="1" indent="112713">
              <a:buNone/>
            </a:pPr>
            <a:r>
              <a:rPr lang="en-US" sz="2000" dirty="0">
                <a:hlinkClick r:id="rId6"/>
              </a:rPr>
              <a:t>Delegation | My Rotary</a:t>
            </a:r>
            <a:endParaRPr lang="en-US" sz="2000"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How Do I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Transition to New Club Leadership</a:t>
            </a:r>
          </a:p>
        </p:txBody>
      </p:sp>
    </p:spTree>
    <p:custDataLst>
      <p:tags r:id="rId1"/>
    </p:custDataLst>
    <p:extLst>
      <p:ext uri="{BB962C8B-B14F-4D97-AF65-F5344CB8AC3E}">
        <p14:creationId xmlns:p14="http://schemas.microsoft.com/office/powerpoint/2010/main" val="266514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2FDDAE-7838-4953-8681-E9B7904F919D}"/>
              </a:ext>
            </a:extLst>
          </p:cNvPr>
          <p:cNvSpPr/>
          <p:nvPr/>
        </p:nvSpPr>
        <p:spPr>
          <a:xfrm>
            <a:off x="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99245" y="324231"/>
            <a:ext cx="5537200" cy="6227294"/>
          </a:xfrm>
        </p:spPr>
        <p:txBody>
          <a:bodyPr>
            <a:normAutofit fontScale="85000" lnSpcReduction="20000"/>
          </a:bodyPr>
          <a:lstStyle/>
          <a:p>
            <a:pPr>
              <a:spcBef>
                <a:spcPts val="0"/>
              </a:spcBef>
              <a:spcAft>
                <a:spcPts val="1200"/>
              </a:spcAft>
            </a:pPr>
            <a:r>
              <a:rPr lang="en-US" sz="2600" b="1" dirty="0">
                <a:hlinkClick r:id="rId4"/>
              </a:rPr>
              <a:t>Donor Self-Service | My Rotary</a:t>
            </a:r>
            <a:endParaRPr lang="en-US" sz="2600" b="1" dirty="0"/>
          </a:p>
          <a:p>
            <a:pPr>
              <a:spcBef>
                <a:spcPts val="0"/>
              </a:spcBef>
              <a:spcAft>
                <a:spcPts val="1200"/>
              </a:spcAft>
            </a:pPr>
            <a:r>
              <a:rPr lang="en-US" sz="1900" dirty="0"/>
              <a:t>After signing in to </a:t>
            </a:r>
            <a:r>
              <a:rPr lang="en-US" sz="1900" dirty="0" err="1"/>
              <a:t>MyRotary</a:t>
            </a:r>
            <a:r>
              <a:rPr lang="en-US" sz="1900" dirty="0"/>
              <a:t>,</a:t>
            </a:r>
          </a:p>
          <a:p>
            <a:pPr>
              <a:spcBef>
                <a:spcPts val="0"/>
              </a:spcBef>
              <a:spcAft>
                <a:spcPts val="1200"/>
              </a:spcAft>
            </a:pPr>
            <a:r>
              <a:rPr lang="en-US" sz="1900" dirty="0"/>
              <a:t>Click on the carrot next to the Rotarian’s name</a:t>
            </a:r>
          </a:p>
          <a:p>
            <a:pPr>
              <a:spcBef>
                <a:spcPts val="0"/>
              </a:spcBef>
              <a:spcAft>
                <a:spcPts val="1200"/>
              </a:spcAft>
            </a:pPr>
            <a:endParaRPr lang="en-US" sz="1900" dirty="0"/>
          </a:p>
          <a:p>
            <a:pPr>
              <a:spcBef>
                <a:spcPts val="0"/>
              </a:spcBef>
              <a:spcAft>
                <a:spcPts val="1200"/>
              </a:spcAft>
            </a:pPr>
            <a:endParaRPr lang="en-US" sz="1900" dirty="0"/>
          </a:p>
          <a:p>
            <a:pPr>
              <a:spcBef>
                <a:spcPts val="0"/>
              </a:spcBef>
              <a:spcAft>
                <a:spcPts val="1200"/>
              </a:spcAft>
            </a:pPr>
            <a:endParaRPr lang="en-US" sz="1900" dirty="0"/>
          </a:p>
          <a:p>
            <a:pPr>
              <a:spcBef>
                <a:spcPts val="0"/>
              </a:spcBef>
              <a:spcAft>
                <a:spcPts val="1200"/>
              </a:spcAft>
            </a:pPr>
            <a:endParaRPr lang="en-US" sz="1900" dirty="0"/>
          </a:p>
          <a:p>
            <a:pPr>
              <a:spcBef>
                <a:spcPts val="0"/>
              </a:spcBef>
              <a:spcAft>
                <a:spcPts val="1200"/>
              </a:spcAft>
            </a:pPr>
            <a:endParaRPr lang="en-US" sz="1900" dirty="0"/>
          </a:p>
          <a:p>
            <a:pPr>
              <a:spcBef>
                <a:spcPts val="0"/>
              </a:spcBef>
              <a:spcAft>
                <a:spcPts val="1200"/>
              </a:spcAft>
            </a:pPr>
            <a:endParaRPr lang="en-US" sz="1900" dirty="0"/>
          </a:p>
          <a:p>
            <a:pPr>
              <a:spcBef>
                <a:spcPts val="0"/>
              </a:spcBef>
              <a:spcAft>
                <a:spcPts val="1200"/>
              </a:spcAft>
            </a:pPr>
            <a:endParaRPr lang="en-US" sz="1900" dirty="0"/>
          </a:p>
          <a:p>
            <a:pPr>
              <a:spcBef>
                <a:spcPts val="0"/>
              </a:spcBef>
              <a:spcAft>
                <a:spcPts val="1200"/>
              </a:spcAft>
            </a:pPr>
            <a:endParaRPr lang="en-US" sz="1900" dirty="0"/>
          </a:p>
          <a:p>
            <a:pPr>
              <a:spcBef>
                <a:spcPts val="0"/>
              </a:spcBef>
              <a:spcAft>
                <a:spcPts val="1200"/>
              </a:spcAft>
            </a:pPr>
            <a:endParaRPr lang="en-US" sz="1900" dirty="0"/>
          </a:p>
          <a:p>
            <a:pPr>
              <a:spcBef>
                <a:spcPts val="0"/>
              </a:spcBef>
              <a:spcAft>
                <a:spcPts val="1200"/>
              </a:spcAft>
            </a:pPr>
            <a:r>
              <a:rPr lang="en-US" sz="1900" dirty="0"/>
              <a:t>When the dropdown appears, click on the My Donations link.</a:t>
            </a:r>
          </a:p>
          <a:p>
            <a:pPr>
              <a:spcBef>
                <a:spcPts val="0"/>
              </a:spcBef>
              <a:spcAft>
                <a:spcPts val="1200"/>
              </a:spcAft>
            </a:pPr>
            <a:r>
              <a:rPr lang="en-US" sz="1900" dirty="0"/>
              <a:t>The Rotarian will be able to access links allowing.</a:t>
            </a:r>
          </a:p>
          <a:p>
            <a:pPr marL="285750" indent="-285750">
              <a:spcBef>
                <a:spcPts val="0"/>
              </a:spcBef>
              <a:spcAft>
                <a:spcPts val="1200"/>
              </a:spcAft>
              <a:buFont typeface="Arial" panose="020B0604020202020204" pitchFamily="34" charset="0"/>
              <a:buChar char="•"/>
            </a:pPr>
            <a:r>
              <a:rPr lang="en-US" sz="1900" dirty="0"/>
              <a:t>Viewing a Donor History Report</a:t>
            </a:r>
          </a:p>
          <a:p>
            <a:pPr marL="285750" indent="-285750">
              <a:spcBef>
                <a:spcPts val="0"/>
              </a:spcBef>
              <a:spcAft>
                <a:spcPts val="1200"/>
              </a:spcAft>
              <a:buFont typeface="Arial" panose="020B0604020202020204" pitchFamily="34" charset="0"/>
              <a:buChar char="•"/>
            </a:pPr>
            <a:r>
              <a:rPr lang="en-US" sz="1900" dirty="0"/>
              <a:t>Print a form for an individual donation that can be mailed to the Rotary Foundation.</a:t>
            </a:r>
          </a:p>
          <a:p>
            <a:pPr marL="285750" indent="-285750">
              <a:spcBef>
                <a:spcPts val="0"/>
              </a:spcBef>
              <a:spcAft>
                <a:spcPts val="1200"/>
              </a:spcAft>
              <a:buFont typeface="Arial" panose="020B0604020202020204" pitchFamily="34" charset="0"/>
              <a:buChar char="•"/>
            </a:pPr>
            <a:r>
              <a:rPr lang="en-US" sz="1900" dirty="0"/>
              <a:t>Sign up for, change, or delete recurring donations (Rotary Direct)</a:t>
            </a:r>
          </a:p>
          <a:p>
            <a:pPr marL="457200" indent="-457200">
              <a:lnSpc>
                <a:spcPct val="100000"/>
              </a:lnSpc>
              <a:spcBef>
                <a:spcPts val="0"/>
              </a:spcBef>
              <a:spcAft>
                <a:spcPts val="1200"/>
              </a:spcAft>
              <a:buFont typeface="Arial" panose="020B0604020202020204" pitchFamily="34" charset="0"/>
              <a:buChar char="•"/>
            </a:pPr>
            <a:endParaRPr lang="en-US" sz="2000"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r>
              <a:rPr lang="en-US" dirty="0"/>
              <a:t>How Do I ?</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Guide Rotarians in Accessing Donation Reports and Changing their Donation Status</a:t>
            </a:r>
          </a:p>
        </p:txBody>
      </p:sp>
      <p:pic>
        <p:nvPicPr>
          <p:cNvPr id="4" name="Picture 3" descr="Graphical user interface, application&#10;&#10;Description automatically generated">
            <a:extLst>
              <a:ext uri="{FF2B5EF4-FFF2-40B4-BE49-F238E27FC236}">
                <a16:creationId xmlns:a16="http://schemas.microsoft.com/office/drawing/2014/main" id="{C6AAFE51-8DF7-4095-82D5-637E0ABE3514}"/>
              </a:ext>
            </a:extLst>
          </p:cNvPr>
          <p:cNvPicPr>
            <a:picLocks noChangeAspect="1"/>
          </p:cNvPicPr>
          <p:nvPr/>
        </p:nvPicPr>
        <p:blipFill>
          <a:blip r:embed="rId5"/>
          <a:stretch>
            <a:fillRect/>
          </a:stretch>
        </p:blipFill>
        <p:spPr>
          <a:xfrm>
            <a:off x="6702490" y="1585292"/>
            <a:ext cx="3707602" cy="2484475"/>
          </a:xfrm>
          <a:prstGeom prst="rect">
            <a:avLst/>
          </a:prstGeom>
        </p:spPr>
      </p:pic>
      <p:cxnSp>
        <p:nvCxnSpPr>
          <p:cNvPr id="6" name="Straight Arrow Connector 5">
            <a:extLst>
              <a:ext uri="{FF2B5EF4-FFF2-40B4-BE49-F238E27FC236}">
                <a16:creationId xmlns:a16="http://schemas.microsoft.com/office/drawing/2014/main" id="{78DB3221-7152-4BAE-81A9-7F3B3D4D7311}"/>
              </a:ext>
            </a:extLst>
          </p:cNvPr>
          <p:cNvCxnSpPr>
            <a:cxnSpLocks/>
          </p:cNvCxnSpPr>
          <p:nvPr/>
        </p:nvCxnSpPr>
        <p:spPr>
          <a:xfrm flipH="1">
            <a:off x="9937820" y="1585292"/>
            <a:ext cx="257313" cy="1306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4770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I_Club_Template_for_Rotarians_EN (1)" id="{346D93BD-465A-44BF-A197-35C9CF02F300}" vid="{F774F384-316D-4645-8615-171324713D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5068</TotalTime>
  <Words>2770</Words>
  <Application>Microsoft Office PowerPoint</Application>
  <PresentationFormat>Widescreen</PresentationFormat>
  <Paragraphs>264</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District 5080 foundation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William Dunwoody</cp:lastModifiedBy>
  <cp:revision>181</cp:revision>
  <cp:lastPrinted>2021-09-24T20:25:33Z</cp:lastPrinted>
  <dcterms:created xsi:type="dcterms:W3CDTF">2019-11-18T03:22:22Z</dcterms:created>
  <dcterms:modified xsi:type="dcterms:W3CDTF">2022-05-13T14:47:43Z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