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42" r:id="rId2"/>
    <p:sldId id="346" r:id="rId3"/>
    <p:sldId id="347" r:id="rId4"/>
    <p:sldId id="34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707"/>
  </p:normalViewPr>
  <p:slideViewPr>
    <p:cSldViewPr snapToGrid="0" snapToObjects="1">
      <p:cViewPr varScale="1">
        <p:scale>
          <a:sx n="109" d="100"/>
          <a:sy n="109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21367-7222-8748-A5EC-98CDC1B9AE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E20D5C-0916-C144-AFD6-CF89EB5AD1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7C4C7-2EB6-C447-966C-61DABC35C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C662-65F3-8D45-87DD-E7EF85C864F7}" type="datetimeFigureOut">
              <a:rPr lang="en-US" smtClean="0"/>
              <a:t>6/13/21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20BE07-CC55-784F-9B4D-F259B8C03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2185DE-31E8-824F-B1E6-43BC1092B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60B0-3CF1-0444-91F3-28EEBBA8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957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2BF21-654C-A349-A7B2-1054903CD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4F2C6A-6AB8-8944-819F-EBE9A0F386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A1BE7-5EC3-3C4F-AC2F-7B747001E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C662-65F3-8D45-87DD-E7EF85C864F7}" type="datetimeFigureOut">
              <a:rPr lang="en-US" smtClean="0"/>
              <a:t>6/13/21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B963D-7499-6F41-8854-68BBD6510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50598-8DD2-984C-85FC-EAE4DA3CD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60B0-3CF1-0444-91F3-28EEBBA8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518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441D77-0988-BF4C-81D9-746ED4D57A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5D579B-0207-424C-8004-C151F7378A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058B52-00E9-9E40-AB92-BF93242DA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C662-65F3-8D45-87DD-E7EF85C864F7}" type="datetimeFigureOut">
              <a:rPr lang="en-US" smtClean="0"/>
              <a:t>6/13/21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EE1DC-88A8-1E47-8DAF-898EDD558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DF928-40C1-0D44-949B-C17A526C9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60B0-3CF1-0444-91F3-28EEBBA8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40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>
            <a:extLst>
              <a:ext uri="{FF2B5EF4-FFF2-40B4-BE49-F238E27FC236}">
                <a16:creationId xmlns:a16="http://schemas.microsoft.com/office/drawing/2014/main" id="{ADB7AFEE-FCFA-EE44-A6ED-641CA589F6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42900" y="4120063"/>
            <a:ext cx="11506200" cy="465667"/>
          </a:xfrm>
        </p:spPr>
        <p:txBody>
          <a:bodyPr>
            <a:noAutofit/>
          </a:bodyPr>
          <a:lstStyle>
            <a:lvl1pPr marL="0" indent="0" algn="ctr">
              <a:buNone/>
              <a:defRPr lang="en-US" sz="3200" b="1" kern="1200" dirty="0">
                <a:solidFill>
                  <a:srgbClr val="005DAA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Rotary club name here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ED87DAF-6E20-BA44-8FD5-867BBA628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298132"/>
            <a:ext cx="11506200" cy="821931"/>
          </a:xfrm>
        </p:spPr>
        <p:txBody>
          <a:bodyPr tIns="0" bIns="91440" anchor="b">
            <a:normAutofit/>
          </a:bodyPr>
          <a:lstStyle>
            <a:lvl1pPr marL="0" indent="0" algn="ctr" defTabSz="914400" rtl="0" eaLnBrk="1" latinLnBrk="0" hangingPunct="1">
              <a:buNone/>
              <a:defRPr lang="en-US" sz="4800" b="1" kern="1200" cap="all" baseline="0" dirty="0">
                <a:solidFill>
                  <a:srgbClr val="005DA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365F1A-2611-CD4E-A266-B14CF06F42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503" y="5818393"/>
            <a:ext cx="1883773" cy="7163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2F61008-5AFF-634D-9011-6DE20E46D6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03" y="323243"/>
            <a:ext cx="2609627" cy="2619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311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7839B-0B4C-DA45-910B-D929DC17F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992BF-A38F-C540-BC3F-8AA30E657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642531-E259-FF4A-BF4F-78D632995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C662-65F3-8D45-87DD-E7EF85C864F7}" type="datetimeFigureOut">
              <a:rPr lang="en-US" smtClean="0"/>
              <a:t>6/13/21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1BA6E-E64B-1E43-9136-A243709A2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A27206-4108-994C-A125-D826B1348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60B0-3CF1-0444-91F3-28EEBBA8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19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53C68-FCE9-ED4C-AAE1-4BD2271CC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824ACB-E6E7-0746-9003-0612385B5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6F5EE8-2368-5145-B5BC-E38E4C67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C662-65F3-8D45-87DD-E7EF85C864F7}" type="datetimeFigureOut">
              <a:rPr lang="en-US" smtClean="0"/>
              <a:t>6/13/21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A2663-0714-3142-B638-FC5E4A618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69D24-F2C8-2E4A-BA7C-AFF45AD99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60B0-3CF1-0444-91F3-28EEBBA8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20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5D507-D29D-594F-A63C-92F25F911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D4DEE-DAD5-B443-92CB-0FF86A347A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A3C151-DAB7-9846-9FB5-1759EA241B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9563EA-BC3D-AD43-899D-A5E747DDA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C662-65F3-8D45-87DD-E7EF85C864F7}" type="datetimeFigureOut">
              <a:rPr lang="en-US" smtClean="0"/>
              <a:t>6/13/21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B1AD3B-ADDF-4B4B-A403-FE062628F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52BFBA-7C0A-2748-8BBE-01CD1F3C3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60B0-3CF1-0444-91F3-28EEBBA8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586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BD759-38E6-FF4F-93BF-0B6E22A60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A0E05-35F6-3A44-8788-97C69A5CE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64199D-B976-C042-A82E-133325A55F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1CD52A-F64C-1F43-9945-F8C4267B5C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B5DDB0-B7AE-7C45-91B1-A725E912A6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053292-557B-654F-B9CE-9C80660A9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C662-65F3-8D45-87DD-E7EF85C864F7}" type="datetimeFigureOut">
              <a:rPr lang="en-US" smtClean="0"/>
              <a:t>6/13/21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84BBC4-0CB1-4A49-A5B8-C3CF963A2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E6C45C-C673-6249-9906-F56ACC5C6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60B0-3CF1-0444-91F3-28EEBBA8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786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E1088-AA5E-3343-8F76-C2FD4F1D3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C30748-A86B-2D4D-AC53-510EE687D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C662-65F3-8D45-87DD-E7EF85C864F7}" type="datetimeFigureOut">
              <a:rPr lang="en-US" smtClean="0"/>
              <a:t>6/13/21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EEC0CC-67E1-C04A-9AC3-E9184CF14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82504-F594-A44C-B70A-002AF54A1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60B0-3CF1-0444-91F3-28EEBBA8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22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31FCD5-9357-4B45-8CFA-CE561AB6C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C662-65F3-8D45-87DD-E7EF85C864F7}" type="datetimeFigureOut">
              <a:rPr lang="en-US" smtClean="0"/>
              <a:t>6/13/21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1B4EB8-4425-F544-9835-BC4E110AE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8BF2FC-AEED-2444-B071-64B77441B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60B0-3CF1-0444-91F3-28EEBBA8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510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3518D-F27E-0F46-A8BD-1532F99D2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6224A-FE6D-4C46-904D-5FD9C90A9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73C2A6-6A81-0146-BCAB-C2FC28286B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7BF8DD-5DDC-3C4D-BE9B-C0C8E933F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C662-65F3-8D45-87DD-E7EF85C864F7}" type="datetimeFigureOut">
              <a:rPr lang="en-US" smtClean="0"/>
              <a:t>6/13/21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071DF3-5736-424E-AED3-803563622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EA58AB-F79A-0D45-9546-7DE3155A2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60B0-3CF1-0444-91F3-28EEBBA8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37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B6C2D-3F5C-0942-B375-187F73B81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31A6EF-62C3-5F48-942D-D7EEF7C8B5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57ACBB-E423-ED46-8976-495DB39660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A2F4A5-9360-7645-8A97-625FD4734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C662-65F3-8D45-87DD-E7EF85C864F7}" type="datetimeFigureOut">
              <a:rPr lang="en-US" smtClean="0"/>
              <a:t>6/13/21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427B04-4D9A-BC41-8883-24C461DB8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CEBC72-6BB0-5047-8FC9-DA665F509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60B0-3CF1-0444-91F3-28EEBBA8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5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5B8180-51D9-4948-B4BD-0A702C8BB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13D9C6-0B4E-B547-BDC3-7BE2B95CE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E3C1E3-85DD-B94A-88F2-3CCC0B2BC3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C662-65F3-8D45-87DD-E7EF85C864F7}" type="datetimeFigureOut">
              <a:rPr lang="en-US" smtClean="0"/>
              <a:t>6/13/21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DB286-669D-A24A-AFC5-BEF4C16016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22508E-A444-824E-BF61-4E89D4CE75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860B0-3CF1-0444-91F3-28EEBBA8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623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CF6D791D-3D99-0841-8B29-86AE654EB621}"/>
              </a:ext>
            </a:extLst>
          </p:cNvPr>
          <p:cNvSpPr txBox="1">
            <a:spLocks/>
          </p:cNvSpPr>
          <p:nvPr/>
        </p:nvSpPr>
        <p:spPr>
          <a:xfrm>
            <a:off x="101823" y="6960359"/>
            <a:ext cx="5329985" cy="987620"/>
          </a:xfrm>
          <a:prstGeom prst="rect">
            <a:avLst/>
          </a:prstGeom>
          <a:noFill/>
          <a:ln w="44450">
            <a:noFill/>
          </a:ln>
        </p:spPr>
        <p:txBody>
          <a:bodyPr vert="horz" lIns="91440" tIns="0" rIns="9144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US" sz="3600" b="1" dirty="0">
                <a:solidFill>
                  <a:srgbClr val="DA1A5A"/>
                </a:solidFill>
              </a:rPr>
              <a:t>Title Page Option</a:t>
            </a:r>
            <a:endParaRPr lang="en-US" sz="3600" b="1" dirty="0">
              <a:solidFill>
                <a:srgbClr val="DA1A5A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B17D6786-00F6-6047-81A6-5165FC02E5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Wenatchee Sunrise Rotary </a:t>
            </a:r>
          </a:p>
          <a:p>
            <a:r>
              <a:rPr lang="en-US" dirty="0"/>
              <a:t>Submitted by Kathleen </a:t>
            </a:r>
            <a:r>
              <a:rPr lang="en-US" dirty="0" err="1"/>
              <a:t>McNalty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B0F37C06-8A3D-8E4C-B6E2-47C520E49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Club goals 2021-2022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7968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01829-D67B-DB4C-8361-F826910D6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Rotary Goals 21/22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E6142A-0949-7647-80F5-433C4509F4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1624924"/>
              </p:ext>
            </p:extLst>
          </p:nvPr>
        </p:nvGraphicFramePr>
        <p:xfrm>
          <a:off x="304800" y="1540043"/>
          <a:ext cx="11582400" cy="4536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6123">
                  <a:extLst>
                    <a:ext uri="{9D8B030D-6E8A-4147-A177-3AD203B41FA5}">
                      <a16:colId xmlns:a16="http://schemas.microsoft.com/office/drawing/2014/main" val="830751715"/>
                    </a:ext>
                  </a:extLst>
                </a:gridCol>
                <a:gridCol w="8516713">
                  <a:extLst>
                    <a:ext uri="{9D8B030D-6E8A-4147-A177-3AD203B41FA5}">
                      <a16:colId xmlns:a16="http://schemas.microsoft.com/office/drawing/2014/main" val="2792729767"/>
                    </a:ext>
                  </a:extLst>
                </a:gridCol>
                <a:gridCol w="2139564">
                  <a:extLst>
                    <a:ext uri="{9D8B030D-6E8A-4147-A177-3AD203B41FA5}">
                      <a16:colId xmlns:a16="http://schemas.microsoft.com/office/drawing/2014/main" val="894441301"/>
                    </a:ext>
                  </a:extLst>
                </a:gridCol>
              </a:tblGrid>
              <a:tr h="5040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031847"/>
                  </a:ext>
                </a:extLst>
              </a:tr>
              <a:tr h="504074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Membership (net increase of 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492393"/>
                  </a:ext>
                </a:extLst>
              </a:tr>
              <a:tr h="504074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New member sponsorships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860429"/>
                  </a:ext>
                </a:extLst>
              </a:tr>
              <a:tr h="504074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Club service activity participants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0174594"/>
                  </a:ext>
                </a:extLst>
              </a:tr>
              <a:tr h="504074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Leadership development participants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138536"/>
                  </a:ext>
                </a:extLst>
              </a:tr>
              <a:tr h="504074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District conference attendees (held in Wenatchee)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518625"/>
                  </a:ext>
                </a:extLst>
              </a:tr>
              <a:tr h="504074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Fellowship participation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661053"/>
                  </a:ext>
                </a:extLst>
              </a:tr>
              <a:tr h="504074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Attend District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2674647"/>
                  </a:ext>
                </a:extLst>
              </a:tr>
              <a:tr h="5040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73423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52BAF4-02A7-2E4F-9006-73DF770B1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21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01829-D67B-DB4C-8361-F826910D6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Rotary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F96EC-C448-1B4C-9FB0-C9F57B608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52BAF4-02A7-2E4F-9006-73DF770B1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61AC8DF-0195-214F-B365-1169210791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7394148"/>
              </p:ext>
            </p:extLst>
          </p:nvPr>
        </p:nvGraphicFramePr>
        <p:xfrm>
          <a:off x="304798" y="1891182"/>
          <a:ext cx="11582400" cy="4536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1633">
                  <a:extLst>
                    <a:ext uri="{9D8B030D-6E8A-4147-A177-3AD203B41FA5}">
                      <a16:colId xmlns:a16="http://schemas.microsoft.com/office/drawing/2014/main" val="138674694"/>
                    </a:ext>
                  </a:extLst>
                </a:gridCol>
                <a:gridCol w="8411203">
                  <a:extLst>
                    <a:ext uri="{9D8B030D-6E8A-4147-A177-3AD203B41FA5}">
                      <a16:colId xmlns:a16="http://schemas.microsoft.com/office/drawing/2014/main" val="2792729767"/>
                    </a:ext>
                  </a:extLst>
                </a:gridCol>
                <a:gridCol w="2139564">
                  <a:extLst>
                    <a:ext uri="{9D8B030D-6E8A-4147-A177-3AD203B41FA5}">
                      <a16:colId xmlns:a16="http://schemas.microsoft.com/office/drawing/2014/main" val="894441301"/>
                    </a:ext>
                  </a:extLst>
                </a:gridCol>
              </a:tblGrid>
              <a:tr h="5040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031847"/>
                  </a:ext>
                </a:extLst>
              </a:tr>
              <a:tr h="504074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Annual fund contributions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492393"/>
                  </a:ext>
                </a:extLst>
              </a:tr>
              <a:tr h="504074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Polio Plus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$800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860429"/>
                  </a:ext>
                </a:extLst>
              </a:tr>
              <a:tr h="504074"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Bequest Society ($10,000 or more in estate giving)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0174594"/>
                  </a:ext>
                </a:extLst>
              </a:tr>
              <a:tr h="504074"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Number of service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138536"/>
                  </a:ext>
                </a:extLst>
              </a:tr>
              <a:tr h="504074"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Update strategic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518625"/>
                  </a:ext>
                </a:extLst>
              </a:tr>
              <a:tr h="504074"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Update Facebook /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Weekly/monthly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661053"/>
                  </a:ext>
                </a:extLst>
              </a:tr>
              <a:tr h="504074"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Media stories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2674647"/>
                  </a:ext>
                </a:extLst>
              </a:tr>
              <a:tr h="504074"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Social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734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5731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01829-D67B-DB4C-8361-F826910D6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Goals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52BAF4-02A7-2E4F-9006-73DF770B1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61AC8DF-0195-214F-B365-1169210791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1409072"/>
              </p:ext>
            </p:extLst>
          </p:nvPr>
        </p:nvGraphicFramePr>
        <p:xfrm>
          <a:off x="848808" y="1935226"/>
          <a:ext cx="9880924" cy="4448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546">
                  <a:extLst>
                    <a:ext uri="{9D8B030D-6E8A-4147-A177-3AD203B41FA5}">
                      <a16:colId xmlns:a16="http://schemas.microsoft.com/office/drawing/2014/main" val="428713023"/>
                    </a:ext>
                  </a:extLst>
                </a:gridCol>
                <a:gridCol w="8924378">
                  <a:extLst>
                    <a:ext uri="{9D8B030D-6E8A-4147-A177-3AD203B41FA5}">
                      <a16:colId xmlns:a16="http://schemas.microsoft.com/office/drawing/2014/main" val="2792729767"/>
                    </a:ext>
                  </a:extLst>
                </a:gridCol>
              </a:tblGrid>
              <a:tr h="4159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031847"/>
                  </a:ext>
                </a:extLst>
              </a:tr>
              <a:tr h="504074"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Local grant application complete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492393"/>
                  </a:ext>
                </a:extLst>
              </a:tr>
              <a:tr h="504074"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International grant partners identified, application complete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860429"/>
                  </a:ext>
                </a:extLst>
              </a:tr>
              <a:tr h="504074"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Store key Club documents in </a:t>
                      </a:r>
                      <a:r>
                        <a:rPr lang="en-US" dirty="0" err="1"/>
                        <a:t>Clubrunner</a:t>
                      </a:r>
                      <a:r>
                        <a:rPr lang="en-US" dirty="0"/>
                        <a:t> (Board meeting notes, tax filings, treasurer reports)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0174594"/>
                  </a:ext>
                </a:extLst>
              </a:tr>
              <a:tr h="504074"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Train Club members on use of </a:t>
                      </a:r>
                      <a:r>
                        <a:rPr lang="en-US" dirty="0" err="1"/>
                        <a:t>Clubrunner</a:t>
                      </a:r>
                      <a:r>
                        <a:rPr lang="en-US" dirty="0"/>
                        <a:t> app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138536"/>
                  </a:ext>
                </a:extLst>
              </a:tr>
              <a:tr h="504074"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Implement “mega” fundraiser (Road Apple Roulette, bike ride, other)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518625"/>
                  </a:ext>
                </a:extLst>
              </a:tr>
              <a:tr h="504074"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Continue focus on diverse and regularly scheduled programs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661053"/>
                  </a:ext>
                </a:extLst>
              </a:tr>
              <a:tr h="504074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Standardize Board reporting formats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2674647"/>
                  </a:ext>
                </a:extLst>
              </a:tr>
              <a:tr h="504074"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Have fun!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734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84483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194</Words>
  <Application>Microsoft Macintosh PowerPoint</Application>
  <PresentationFormat>Widescreen</PresentationFormat>
  <Paragraphs>74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Club goals 2021-2022</vt:lpstr>
      <vt:lpstr>Rotary Goals 21/22</vt:lpstr>
      <vt:lpstr>Rotary Goals</vt:lpstr>
      <vt:lpstr>Additional Goals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Club goals 2021-2022</dc:title>
  <dc:creator>Kathleen McNalty</dc:creator>
  <cp:lastModifiedBy>Kathleen McNalty</cp:lastModifiedBy>
  <cp:revision>3</cp:revision>
  <dcterms:created xsi:type="dcterms:W3CDTF">2021-06-13T17:05:22Z</dcterms:created>
  <dcterms:modified xsi:type="dcterms:W3CDTF">2021-06-13T17:16:19Z</dcterms:modified>
</cp:coreProperties>
</file>