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63" r:id="rId4"/>
    <p:sldId id="268" r:id="rId5"/>
    <p:sldId id="266" r:id="rId6"/>
    <p:sldId id="264" r:id="rId7"/>
    <p:sldId id="267" r:id="rId8"/>
    <p:sldId id="265" r:id="rId9"/>
    <p:sldId id="274" r:id="rId10"/>
    <p:sldId id="275" r:id="rId11"/>
    <p:sldId id="273" r:id="rId12"/>
    <p:sldId id="261" r:id="rId13"/>
    <p:sldId id="262" r:id="rId14"/>
    <p:sldId id="270" r:id="rId15"/>
    <p:sldId id="271" r:id="rId16"/>
    <p:sldId id="277" r:id="rId17"/>
    <p:sldId id="293" r:id="rId18"/>
    <p:sldId id="278" r:id="rId19"/>
    <p:sldId id="292" r:id="rId20"/>
    <p:sldId id="291" r:id="rId21"/>
    <p:sldId id="288" r:id="rId22"/>
    <p:sldId id="286" r:id="rId23"/>
    <p:sldId id="281" r:id="rId24"/>
    <p:sldId id="290" r:id="rId25"/>
    <p:sldId id="287" r:id="rId26"/>
    <p:sldId id="258" r:id="rId27"/>
    <p:sldId id="28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/>
    <p:restoredTop sz="93514"/>
  </p:normalViewPr>
  <p:slideViewPr>
    <p:cSldViewPr snapToGrid="0" snapToObjects="1">
      <p:cViewPr varScale="1">
        <p:scale>
          <a:sx n="86" d="100"/>
          <a:sy n="86" d="100"/>
        </p:scale>
        <p:origin x="208" y="216"/>
      </p:cViewPr>
      <p:guideLst/>
    </p:cSldViewPr>
  </p:slideViewPr>
  <p:outlineViewPr>
    <p:cViewPr>
      <p:scale>
        <a:sx n="25" d="100"/>
        <a:sy n="25" d="100"/>
      </p:scale>
      <p:origin x="0" y="-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9319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US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545454"/>
                </a:solidFill>
                <a:highlight>
                  <a:srgbClr val="FFFFFF"/>
                </a:highlight>
              </a:rPr>
              <a:t>Learned</a:t>
            </a:r>
            <a:r>
              <a:rPr lang="en-US" baseline="0" dirty="0">
                <a:solidFill>
                  <a:srgbClr val="545454"/>
                </a:solidFill>
                <a:highlight>
                  <a:srgbClr val="FFFFFF"/>
                </a:highlight>
              </a:rPr>
              <a:t> of this concept while attending  the North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baseline="0" dirty="0">
                <a:solidFill>
                  <a:srgbClr val="545454"/>
                </a:solidFill>
                <a:highlight>
                  <a:srgbClr val="FFFFFF"/>
                </a:highlight>
              </a:rPr>
              <a:t>American Youth Exchange Network conference in Cincinnati last Spring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US" baseline="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US" baseline="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US" baseline="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545454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728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We </a:t>
            </a:r>
            <a:r>
              <a:rPr lang="en-US" baseline="0" dirty="0"/>
              <a:t>have seen why clubs like the new Brand...now why do others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Read slide.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8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Here</a:t>
            </a:r>
            <a:r>
              <a:rPr lang="en-US" baseline="0" dirty="0"/>
              <a:t> we see another exchange approach labeled as a Scholarship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 err="1"/>
              <a:t>Slighly</a:t>
            </a:r>
            <a:r>
              <a:rPr lang="en-US" baseline="0" dirty="0"/>
              <a:t> better than RYE ,  250 awarded - 1 in 33 accepted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Paid for by U.S. and German taxpayers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56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Where in</a:t>
            </a:r>
            <a:r>
              <a:rPr lang="en-US" baseline="0" dirty="0"/>
              <a:t> the world did this wonderful concept come from.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District 6690 out of Florida spent 12 months researching the possibility of a rebranding  RYE.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They already had an exciting successful program,  but like us found that it was a lot of work at recruiting clubs and outbounds.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12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So what did</a:t>
            </a:r>
            <a:r>
              <a:rPr lang="en-US" baseline="0" dirty="0"/>
              <a:t> 6690 do in the way of research before adopting the Scholarship concept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50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Before they jumped</a:t>
            </a:r>
            <a:r>
              <a:rPr lang="en-US" baseline="0" dirty="0"/>
              <a:t> off the cliff 6690 solicited feed back, and this is what they found.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The sources contained in the box at the left had positive feelings about the rebranding.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The source in the left box......not so much......won't belabor, but sure there are a few YE veterans </a:t>
            </a:r>
            <a:r>
              <a:rPr lang="en-US" baseline="0" dirty="0" err="1"/>
              <a:t>skirming</a:t>
            </a:r>
            <a:r>
              <a:rPr lang="en-US" baseline="0" dirty="0"/>
              <a:t> in there seats.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67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Here is a telling story from a school administrator when asked about</a:t>
            </a:r>
            <a:r>
              <a:rPr lang="en-US" baseline="0" dirty="0"/>
              <a:t> the rebranding.  ( let the audience read it to themselves)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962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So 6690 finally fell off the cliff, and</a:t>
            </a:r>
            <a:r>
              <a:rPr lang="en-US" baseline="0" dirty="0"/>
              <a:t> assed the results 20 months from the start of the rebranding process.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Read #1 &amp; #2     Read # 3  .....................whoa., "</a:t>
            </a:r>
            <a:r>
              <a:rPr lang="en-US" baseline="0" dirty="0" err="1"/>
              <a:t>outbounds</a:t>
            </a:r>
            <a:r>
              <a:rPr lang="en-US" baseline="0" dirty="0"/>
              <a:t>    			   recruiting host families?  Sounds too good   		   to be true.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68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rgbClr val="FFFF00"/>
                </a:solidFill>
              </a:rPr>
              <a:t>  </a:t>
            </a:r>
            <a:endParaRPr lang="en-US" sz="1100" baseline="0" dirty="0">
              <a:solidFill>
                <a:srgbClr val="FFFF00"/>
              </a:solidFill>
            </a:endParaRPr>
          </a:p>
          <a:p>
            <a:r>
              <a:rPr lang="en-US" sz="1100" dirty="0">
                <a:solidFill>
                  <a:srgbClr val="FFFF00"/>
                </a:solidFill>
              </a:rPr>
              <a:t>Contacted D6690 with inquiries of</a:t>
            </a:r>
            <a:r>
              <a:rPr lang="en-US" sz="1100" baseline="0" dirty="0">
                <a:solidFill>
                  <a:srgbClr val="FFFF00"/>
                </a:solidFill>
              </a:rPr>
              <a:t> how this works.</a:t>
            </a:r>
          </a:p>
          <a:p>
            <a:endParaRPr lang="en-US" sz="11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10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So....back</a:t>
            </a:r>
            <a:r>
              <a:rPr lang="en-US" baseline="0" dirty="0"/>
              <a:t> to the 6990  results of rebranding.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Clubs who had previously rejected YE climbed on board.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Hesitant Schools became champions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Clubs discovered a PR bonanza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643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have we not heard about this rebranding scheme?</a:t>
            </a:r>
            <a:r>
              <a:rPr lang="en-US" baseline="0" dirty="0"/>
              <a:t>   Maybe because we are on the West Coast?</a:t>
            </a:r>
          </a:p>
          <a:p>
            <a:endParaRPr lang="en-US" baseline="0" dirty="0"/>
          </a:p>
          <a:p>
            <a:r>
              <a:rPr lang="en-US" baseline="0" dirty="0"/>
              <a:t>However a majority of Districts in the U.S. have or are in the process of adopting it.</a:t>
            </a:r>
          </a:p>
          <a:p>
            <a:endParaRPr lang="en-US" baseline="0" dirty="0"/>
          </a:p>
          <a:p>
            <a:r>
              <a:rPr lang="en-US" baseline="0" dirty="0"/>
              <a:t>Its mandatory in the Florida mutli- District</a:t>
            </a:r>
          </a:p>
          <a:p>
            <a:endParaRPr lang="en-US" baseline="0" dirty="0"/>
          </a:p>
          <a:p>
            <a:r>
              <a:rPr lang="en-US" baseline="0" dirty="0"/>
              <a:t>And in addition to Canada and Mexico, it is going international.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1100" dirty="0"/>
              <a:t>Throughout this presentation</a:t>
            </a:r>
            <a:r>
              <a:rPr lang="en-US" sz="1100" baseline="0" dirty="0"/>
              <a:t> I will be bumping into solutions for these major challenges that we face.</a:t>
            </a:r>
            <a:endParaRPr lang="en-US" sz="11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11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1100" dirty="0"/>
              <a:t>• Rotary clubs Recruitment </a:t>
            </a:r>
            <a:r>
              <a:rPr lang="en-US" sz="1100" dirty="0">
                <a:solidFill>
                  <a:srgbClr val="FF0000"/>
                </a:solidFill>
              </a:rPr>
              <a:t>:</a:t>
            </a:r>
            <a:r>
              <a:rPr lang="en-US" sz="1100" baseline="0" dirty="0">
                <a:solidFill>
                  <a:srgbClr val="FF0000"/>
                </a:solidFill>
              </a:rPr>
              <a:t>    Challenge for the District to give clubs incentives to participate in the program</a:t>
            </a:r>
            <a:endParaRPr lang="en-US" sz="1100" dirty="0">
              <a:solidFill>
                <a:srgbClr val="FF0000"/>
              </a:solidFill>
            </a:endParaRP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8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1100" dirty="0"/>
              <a:t>   • School Acceptance:         Believe it or not,</a:t>
            </a:r>
            <a:r>
              <a:rPr lang="en-US" sz="1100" baseline="0" dirty="0"/>
              <a:t> s</a:t>
            </a:r>
            <a:r>
              <a:rPr lang="en-US" sz="1100" dirty="0"/>
              <a:t>ome Schools a not fond</a:t>
            </a:r>
            <a:r>
              <a:rPr lang="en-US" sz="1100" baseline="0" dirty="0"/>
              <a:t> of accepting exchange students </a:t>
            </a:r>
            <a:endParaRPr lang="en-US" sz="11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8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1100" dirty="0"/>
              <a:t>   • Outbound students Recruitment        Can</a:t>
            </a:r>
            <a:r>
              <a:rPr lang="en-US" sz="1100" baseline="0" dirty="0"/>
              <a:t> be difficult to attract a large pool of students to choose from</a:t>
            </a:r>
            <a:endParaRPr lang="en-US" sz="11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8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1100" dirty="0"/>
              <a:t>   • Host families Recruitment:   Always</a:t>
            </a:r>
            <a:r>
              <a:rPr lang="en-US" sz="1100" baseline="0" dirty="0"/>
              <a:t> a concern for Clubs    			           participating in the program  </a:t>
            </a: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endParaRPr lang="en-US" sz="900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1558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 6690</a:t>
            </a:r>
            <a:r>
              <a:rPr lang="en-US" baseline="0" dirty="0"/>
              <a:t> has done an incredible amount of work in pioneering Youth Exchange rebranding.</a:t>
            </a:r>
          </a:p>
          <a:p>
            <a:endParaRPr lang="en-US" baseline="0" dirty="0"/>
          </a:p>
          <a:p>
            <a:r>
              <a:rPr lang="en-US" baseline="0" dirty="0"/>
              <a:t>The North American Youth Exchange Network has those Materials on their website available for downloading.</a:t>
            </a:r>
          </a:p>
          <a:p>
            <a:endParaRPr lang="en-US" baseline="0" dirty="0"/>
          </a:p>
          <a:p>
            <a:r>
              <a:rPr lang="en-US" baseline="0" dirty="0"/>
              <a:t>Clicking on this link will bring you to the NAYEN site and the files for downloading.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4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Bring</a:t>
            </a:r>
            <a:r>
              <a:rPr lang="en-US" baseline="0" dirty="0"/>
              <a:t> up the video briefly if time allows.  If not just mention it.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6859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One of the downloadable</a:t>
            </a:r>
            <a:r>
              <a:rPr lang="en-US" baseline="0" dirty="0"/>
              <a:t> items is the color flyer.  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 .PDF &amp; Editable versions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For about $60 you can have 1000 printed .  In addition you can have your clubs information imprinted.</a:t>
            </a:r>
          </a:p>
        </p:txBody>
      </p:sp>
    </p:spTree>
    <p:extLst>
      <p:ext uri="{BB962C8B-B14F-4D97-AF65-F5344CB8AC3E}">
        <p14:creationId xmlns:p14="http://schemas.microsoft.com/office/powerpoint/2010/main" val="44786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567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Flip</a:t>
            </a:r>
            <a:r>
              <a:rPr lang="en-US" baseline="0" dirty="0"/>
              <a:t> through quickly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614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-US" dirty="0"/>
              <a:t>Flip</a:t>
            </a:r>
            <a:r>
              <a:rPr lang="en-US" baseline="0" dirty="0"/>
              <a:t> Through Quickly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048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1 District is very interested in Club Feedback.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2.  All Clubs in District would have to buy in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3.  If you don't have a club YE marketing plan in </a:t>
            </a:r>
            <a:r>
              <a:rPr lang="en-US" baseline="0" dirty="0" err="1"/>
              <a:t>existance</a:t>
            </a: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     the scholarship brand will have no effect on your program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6426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Thats</a:t>
            </a:r>
            <a:r>
              <a:rPr lang="en-US" dirty="0"/>
              <a:t> it.</a:t>
            </a:r>
            <a:r>
              <a:rPr lang="en-US" baseline="0" dirty="0"/>
              <a:t>   Take this back to your clubs, and if it appealing to you contact me or Patty our district chair with any questions.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84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For the next few minutes</a:t>
            </a:r>
            <a:r>
              <a:rPr lang="en-US" baseline="0" dirty="0"/>
              <a:t> I </a:t>
            </a:r>
            <a:r>
              <a:rPr lang="en-US" dirty="0"/>
              <a:t>will be presenting</a:t>
            </a:r>
            <a:r>
              <a:rPr lang="en-US" baseline="0" dirty="0"/>
              <a:t> a concept that will take a giant step in solving these Challenges. 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However in doing so,  I’m going to challenge you to think outside the box.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41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Lets start with calculating</a:t>
            </a:r>
            <a:r>
              <a:rPr lang="en-US" baseline="0" dirty="0"/>
              <a:t> what a year abroad is worth when sending a Student to Berlin.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Taking into account Room, Board, plus a monthly Stipend,  we run up a total of 21,890 Euros = $24,079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This does include tuition and the other perks that our students are given.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endParaRPr lang="en-US" baseline="0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228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So the  question becomes,</a:t>
            </a:r>
            <a:r>
              <a:rPr lang="en-US" baseline="0" dirty="0"/>
              <a:t> Could a rotary Exchange really be called a Scholarship?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Not Included heading:</a:t>
            </a:r>
            <a:r>
              <a:rPr lang="en-US" baseline="0" dirty="0"/>
              <a:t>  ..........  Also includes Administration costs needed      	                  to sustain the Program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What the Students receive heading:   Again what the student 	   		                   receives.  Flip to previous slide.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88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Let's</a:t>
            </a:r>
            <a:r>
              <a:rPr lang="en-US" baseline="0" dirty="0"/>
              <a:t> take a look at the definition of a "Full Ride Scholarship: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Google says that it covers.........       Then flip to Side #4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Flip back to  #6     It appears that a Rotary Exchange is a Full-ride Scholarship if we are to believe Google.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3627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Lets take a look at who  pays for this scholarship.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Schools:  Let’s talk about tuition.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Recently the District is debating  not to send graduated students because of trouble  placing them due to our partners were to be charged up to $13,000 per student by their governments for graduated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Also some of our outbounds attend private schools which are either paid for by the host rotary clubs, or donated by the schools.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Rotarians:     Pay for extra perks that students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Rotary Clubs:    For just starters:  One time Fee of $1,950 per inbound.   Covers among other things the cost of YEO's attending this meeting, Student training,  student outings.......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Our overseas partners:  They match whatever we contribute, starting with whatever our Clubs and District invest.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lvl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Ok...  Back</a:t>
            </a:r>
            <a:r>
              <a:rPr lang="en-US" baseline="0" dirty="0"/>
              <a:t> to "Thinking out of the box".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Now lets consider of rebranding  Rotary Youth Exchange to read Youth Exchange Scholarship Provided by your local Rotary Club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2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 Why</a:t>
            </a:r>
            <a:r>
              <a:rPr lang="en-US" sz="1100" baseline="0" dirty="0"/>
              <a:t> do Clubs like this rebranding?</a:t>
            </a:r>
          </a:p>
          <a:p>
            <a:pPr lvl="0" rtl="0">
              <a:spcBef>
                <a:spcPts val="0"/>
              </a:spcBef>
              <a:buNone/>
            </a:pPr>
            <a:endParaRPr lang="en-US" sz="1100" baseline="0" dirty="0"/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G</a:t>
            </a:r>
            <a:r>
              <a:rPr lang="en" sz="1100" dirty="0"/>
              <a:t>reat PR </a:t>
            </a:r>
            <a:r>
              <a:rPr lang="en-US" sz="1100" dirty="0"/>
              <a:t>:   Press releases, </a:t>
            </a:r>
          </a:p>
          <a:p>
            <a:pPr lvl="0" rtl="0">
              <a:spcBef>
                <a:spcPts val="0"/>
              </a:spcBef>
              <a:buNone/>
            </a:pP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 A</a:t>
            </a:r>
            <a:r>
              <a:rPr lang="en" sz="1100" dirty="0"/>
              <a:t>pproach schools</a:t>
            </a:r>
            <a:r>
              <a:rPr lang="en-US" sz="1100" dirty="0"/>
              <a:t>:   Schools love to</a:t>
            </a:r>
            <a:r>
              <a:rPr lang="en-US" sz="1100" baseline="0" dirty="0"/>
              <a:t> be part of obtaining and giving       scholarships.   Makes schools much more approachable</a:t>
            </a:r>
          </a:p>
          <a:p>
            <a:pPr lvl="0" rtl="0">
              <a:spcBef>
                <a:spcPts val="0"/>
              </a:spcBef>
              <a:buNone/>
            </a:pP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Club M</a:t>
            </a:r>
            <a:r>
              <a:rPr lang="en" sz="1100" dirty="0"/>
              <a:t>embers feel good</a:t>
            </a:r>
            <a:r>
              <a:rPr lang="en-US" sz="1100" dirty="0"/>
              <a:t>: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• </a:t>
            </a:r>
            <a:r>
              <a:rPr lang="en" sz="1100" dirty="0"/>
              <a:t>bragging rights</a:t>
            </a:r>
            <a:r>
              <a:rPr lang="en-US" sz="1100" dirty="0"/>
              <a:t>:</a:t>
            </a:r>
            <a:r>
              <a:rPr lang="en-US" sz="1100" baseline="0" dirty="0"/>
              <a:t>  more PR</a:t>
            </a: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r>
              <a:rPr lang="en-US" sz="1100" dirty="0"/>
              <a:t>• </a:t>
            </a:r>
            <a:r>
              <a:rPr lang="en" sz="1100" dirty="0"/>
              <a:t>Because the students have received a scholarship, we can require more from them (including recruiting host families)</a:t>
            </a:r>
            <a:r>
              <a:rPr lang="en-US" sz="1100" dirty="0"/>
              <a:t>:</a:t>
            </a:r>
            <a:endParaRPr lang="en" sz="11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13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 dirty="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yahoo.com/neo/groups/yeotalk/attachments/131999334;_ylc=X3oDMTJxcmQwNnRkBF9TAzk3MzU5NzE0BGdycElkAzI5ODA4NDYEZ3Jwc3BJZAMxNzA1MDY0MDg2BHNlYwNhdHRhY2htZW50BHNsawN2aWV3T25XZWIEc3RpbWUDMTQ1NzQ2MTU4MQ--?soc_src=mail&amp;soc_trk=m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561137" y="1094361"/>
            <a:ext cx="7815224" cy="242042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rgbClr val="FFFF00"/>
                </a:solidFill>
              </a:rPr>
              <a:t>Marketing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" sz="3600" dirty="0">
                <a:solidFill>
                  <a:srgbClr val="FFFF00"/>
                </a:solidFill>
              </a:rPr>
              <a:t>Rotary Youth Exchange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" sz="3600" dirty="0">
                <a:solidFill>
                  <a:srgbClr val="FFFF00"/>
                </a:solidFill>
              </a:rPr>
              <a:t> as a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 Scholarship</a:t>
            </a:r>
            <a:endParaRPr lang="en" sz="3600" dirty="0">
              <a:solidFill>
                <a:srgbClr val="FFFF00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241900" y="4291500"/>
            <a:ext cx="8453699" cy="85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D</a:t>
            </a:r>
            <a:r>
              <a:rPr lang="en-US" sz="2400" dirty="0">
                <a:solidFill>
                  <a:srgbClr val="FFFFFF"/>
                </a:solidFill>
              </a:rPr>
              <a:t>5060 Central WA – B.C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62632" y="733848"/>
            <a:ext cx="8800447" cy="13638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Why </a:t>
            </a:r>
            <a:r>
              <a:rPr lang="en-US" sz="4400" dirty="0">
                <a:solidFill>
                  <a:srgbClr val="FFFF00"/>
                </a:solidFill>
              </a:rPr>
              <a:t>Others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L</a:t>
            </a:r>
            <a:r>
              <a:rPr lang="en" sz="4400" dirty="0">
                <a:solidFill>
                  <a:srgbClr val="FFFF00"/>
                </a:solidFill>
              </a:rPr>
              <a:t>ike </a:t>
            </a:r>
            <a:r>
              <a:rPr lang="en-US" sz="4400" dirty="0">
                <a:solidFill>
                  <a:srgbClr val="FFFF00"/>
                </a:solidFill>
              </a:rPr>
              <a:t>the New Brand</a:t>
            </a:r>
            <a:endParaRPr lang="en" sz="4400" dirty="0">
              <a:solidFill>
                <a:srgbClr val="FFFF00"/>
              </a:solidFill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02920" y="2447473"/>
            <a:ext cx="8247888" cy="30453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• </a:t>
            </a:r>
            <a:r>
              <a:rPr lang="en" sz="2400" u="sng" dirty="0"/>
              <a:t>School counselors, teachers, and principals </a:t>
            </a:r>
            <a:r>
              <a:rPr lang="en" sz="2400" dirty="0"/>
              <a:t>love scholarships, </a:t>
            </a:r>
            <a:r>
              <a:rPr lang="en-US" sz="2400" dirty="0"/>
              <a:t>therefore</a:t>
            </a:r>
            <a:r>
              <a:rPr lang="en" sz="2400" dirty="0"/>
              <a:t> they become our champions</a:t>
            </a:r>
            <a:r>
              <a:rPr lang="en-US" sz="2400" dirty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• </a:t>
            </a:r>
            <a:r>
              <a:rPr lang="en" sz="2400" u="sng" dirty="0"/>
              <a:t>Parents and students </a:t>
            </a:r>
            <a:r>
              <a:rPr lang="en" sz="2400" dirty="0"/>
              <a:t>love scholarships, and they look great on resumes</a:t>
            </a:r>
            <a:r>
              <a:rPr lang="en-US" sz="2400" dirty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1000" dirty="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353312" y="828103"/>
            <a:ext cx="8304559" cy="10268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CBYX scholarship paid for by...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FF00"/>
                </a:solidFill>
              </a:rPr>
              <a:t>U</a:t>
            </a:r>
            <a:r>
              <a:rPr lang="en-US" sz="3000" dirty="0">
                <a:solidFill>
                  <a:srgbClr val="FFFF00"/>
                </a:solidFill>
              </a:rPr>
              <a:t>.</a:t>
            </a:r>
            <a:r>
              <a:rPr lang="en" sz="3000" dirty="0">
                <a:solidFill>
                  <a:srgbClr val="FFFF00"/>
                </a:solidFill>
              </a:rPr>
              <a:t>S</a:t>
            </a:r>
            <a:r>
              <a:rPr lang="en-US" sz="3000" dirty="0">
                <a:solidFill>
                  <a:srgbClr val="FFFF00"/>
                </a:solidFill>
              </a:rPr>
              <a:t>.</a:t>
            </a:r>
            <a:r>
              <a:rPr lang="en" sz="30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&amp;</a:t>
            </a:r>
            <a:r>
              <a:rPr lang="en" sz="3000" dirty="0">
                <a:solidFill>
                  <a:srgbClr val="FFFF00"/>
                </a:solidFill>
              </a:rPr>
              <a:t> German taxpayers!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83464" y="2386967"/>
            <a:ext cx="3856200" cy="2066161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Slightly better financiall</a:t>
            </a:r>
            <a:r>
              <a:rPr lang="en" sz="1800" u="sng" dirty="0"/>
              <a:t>y</a:t>
            </a:r>
            <a:r>
              <a:rPr lang="en" sz="1800" dirty="0"/>
              <a:t> than  </a:t>
            </a:r>
            <a:r>
              <a:rPr lang="en-US" sz="1800" dirty="0"/>
              <a:t>Rotary </a:t>
            </a:r>
            <a:r>
              <a:rPr lang="en" sz="1800" dirty="0"/>
              <a:t>Youth Exchange Scholarship 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 rtl="0">
              <a:spcBef>
                <a:spcPts val="0"/>
              </a:spcBef>
              <a:buNone/>
            </a:pPr>
            <a:r>
              <a:rPr lang="en-US" sz="1800" dirty="0"/>
              <a:t>• </a:t>
            </a:r>
            <a:r>
              <a:rPr lang="en" sz="1800" dirty="0"/>
              <a:t>250 awarded each year</a:t>
            </a:r>
            <a:endParaRPr lang="en-US" sz="1800" dirty="0"/>
          </a:p>
          <a:p>
            <a:pPr lvl="0" algn="ctr" rtl="0">
              <a:spcBef>
                <a:spcPts val="0"/>
              </a:spcBef>
              <a:buNone/>
            </a:pPr>
            <a:endParaRPr lang="en" sz="1000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1800" dirty="0"/>
              <a:t>•  </a:t>
            </a:r>
            <a:r>
              <a:rPr lang="en" sz="1800" dirty="0"/>
              <a:t>1 chance in 33 to be accepted!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801" y="2030351"/>
            <a:ext cx="4737199" cy="31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5448" y="199706"/>
            <a:ext cx="86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Example of another Exchange Scholarship </a:t>
            </a:r>
            <a:endParaRPr lang="en-US" sz="3200" dirty="0"/>
          </a:p>
        </p:txBody>
      </p:sp>
      <p:pic>
        <p:nvPicPr>
          <p:cNvPr id="6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00" y="2042170"/>
            <a:ext cx="4737199" cy="311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92608" y="54476"/>
            <a:ext cx="8467344" cy="2087506"/>
          </a:xfrm>
        </p:spPr>
        <p:txBody>
          <a:bodyPr/>
          <a:lstStyle/>
          <a:p>
            <a:pPr lvl="0" algn="ctr"/>
            <a:r>
              <a:rPr lang="en" sz="4000" dirty="0">
                <a:solidFill>
                  <a:srgbClr val="FFFF00"/>
                </a:solidFill>
              </a:rPr>
              <a:t>D</a:t>
            </a:r>
            <a:r>
              <a:rPr lang="en-US" sz="4000" dirty="0">
                <a:solidFill>
                  <a:srgbClr val="FFFF00"/>
                </a:solidFill>
              </a:rPr>
              <a:t>istrict </a:t>
            </a:r>
            <a:r>
              <a:rPr lang="en" sz="4000" dirty="0">
                <a:solidFill>
                  <a:srgbClr val="FFFF00"/>
                </a:solidFill>
              </a:rPr>
              <a:t>6690</a:t>
            </a:r>
            <a:r>
              <a:rPr lang="en-US" sz="4000" dirty="0">
                <a:solidFill>
                  <a:srgbClr val="FFFF00"/>
                </a:solidFill>
              </a:rPr>
              <a:t>’s Transition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To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RYE Scholarship Concept </a:t>
            </a:r>
            <a:endParaRPr lang="en" sz="4000" dirty="0">
              <a:solidFill>
                <a:srgbClr val="FFFF00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24" y="2240280"/>
            <a:ext cx="6967728" cy="2788920"/>
          </a:xfrm>
        </p:spPr>
        <p:txBody>
          <a:bodyPr/>
          <a:lstStyle/>
          <a:p>
            <a:pPr lvl="0"/>
            <a:r>
              <a:rPr lang="en" dirty="0"/>
              <a:t> </a:t>
            </a:r>
            <a:r>
              <a:rPr lang="en-US" dirty="0"/>
              <a:t>  </a:t>
            </a:r>
            <a:r>
              <a:rPr lang="en-US" sz="2400" u="sng" dirty="0"/>
              <a:t>Existing</a:t>
            </a:r>
            <a:r>
              <a:rPr lang="en" sz="2400" u="sng" dirty="0"/>
              <a:t> Youth Exchange program </a:t>
            </a:r>
          </a:p>
          <a:p>
            <a:pPr lvl="0"/>
            <a:endParaRPr lang="en" sz="1600" u="sng" dirty="0"/>
          </a:p>
          <a:p>
            <a:pPr lvl="0"/>
            <a:r>
              <a:rPr lang="en-US" sz="2400" dirty="0"/>
              <a:t>Worked hard</a:t>
            </a:r>
            <a:r>
              <a:rPr lang="en" sz="2400" dirty="0"/>
              <a:t> at </a:t>
            </a:r>
            <a:r>
              <a:rPr lang="en-US" sz="2400" dirty="0"/>
              <a:t>successfully </a:t>
            </a:r>
            <a:r>
              <a:rPr lang="en" sz="2400" dirty="0"/>
              <a:t>recruiting</a:t>
            </a:r>
            <a:r>
              <a:rPr lang="en-US" sz="2400" dirty="0"/>
              <a:t>:</a:t>
            </a:r>
            <a:r>
              <a:rPr lang="en" sz="2400" dirty="0"/>
              <a:t> </a:t>
            </a:r>
            <a:r>
              <a:rPr lang="en-US" sz="2400" dirty="0"/>
              <a:t>  	</a:t>
            </a:r>
          </a:p>
          <a:p>
            <a:pPr lvl="0"/>
            <a:r>
              <a:rPr lang="en-US" sz="2400" dirty="0"/>
              <a:t>	•  O</a:t>
            </a:r>
            <a:r>
              <a:rPr lang="en" sz="2400" dirty="0"/>
              <a:t>utbounds  </a:t>
            </a:r>
            <a:endParaRPr lang="en-US" sz="2400" dirty="0"/>
          </a:p>
          <a:p>
            <a:pPr lvl="0"/>
            <a:r>
              <a:rPr lang="en-US" sz="2400" dirty="0"/>
              <a:t>	•  C</a:t>
            </a:r>
            <a:r>
              <a:rPr lang="en" sz="2400" dirty="0"/>
              <a:t>lubs</a:t>
            </a:r>
            <a:endParaRPr lang="en-US" sz="2400" dirty="0"/>
          </a:p>
          <a:p>
            <a:pPr lvl="0"/>
            <a:endParaRPr lang="en-US" sz="1200" dirty="0"/>
          </a:p>
          <a:p>
            <a:pPr lvl="0"/>
            <a:r>
              <a:rPr lang="en-US" sz="2400" dirty="0"/>
              <a:t>Success, </a:t>
            </a:r>
            <a:r>
              <a:rPr lang="en" sz="2400" u="sng" dirty="0"/>
              <a:t>but</a:t>
            </a:r>
            <a:r>
              <a:rPr lang="en" sz="2400" dirty="0"/>
              <a:t> a LOT of volunteer work</a:t>
            </a:r>
          </a:p>
          <a:p>
            <a:pPr lvl="0"/>
            <a:endParaRPr lang="en" dirty="0"/>
          </a:p>
          <a:p>
            <a:pPr lvl="0"/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47472" y="1188720"/>
            <a:ext cx="8403336" cy="21396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4400" dirty="0">
                <a:solidFill>
                  <a:srgbClr val="FFFF00"/>
                </a:solidFill>
              </a:rPr>
              <a:t>What</a:t>
            </a:r>
            <a:r>
              <a:rPr lang="en-US" sz="4400" dirty="0">
                <a:solidFill>
                  <a:srgbClr val="FFFF00"/>
                </a:solidFill>
              </a:rPr>
              <a:t> D6690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" sz="4400" dirty="0">
                <a:solidFill>
                  <a:srgbClr val="FFFF00"/>
                </a:solidFill>
              </a:rPr>
              <a:t>did</a:t>
            </a:r>
            <a:r>
              <a:rPr lang="en-US" sz="4400" dirty="0">
                <a:solidFill>
                  <a:srgbClr val="FFFF00"/>
                </a:solidFill>
              </a:rPr>
              <a:t> to Research  the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 RYE Scholarship Concept</a:t>
            </a:r>
            <a:endParaRPr sz="4400" dirty="0">
              <a:solidFill>
                <a:srgbClr val="FFFF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7472" y="3465576"/>
            <a:ext cx="8339328" cy="146027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Before </a:t>
            </a:r>
            <a:r>
              <a:rPr lang="en-US" sz="2400" dirty="0">
                <a:solidFill>
                  <a:srgbClr val="FFFFFF"/>
                </a:solidFill>
              </a:rPr>
              <a:t>D6690</a:t>
            </a:r>
            <a:r>
              <a:rPr lang="en" sz="2400" dirty="0">
                <a:solidFill>
                  <a:srgbClr val="FFFFFF"/>
                </a:solidFill>
              </a:rPr>
              <a:t> took the leap: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00"/>
                </a:solidFill>
              </a:rPr>
              <a:t>           </a:t>
            </a:r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" sz="3200" dirty="0">
                <a:solidFill>
                  <a:srgbClr val="FFFF00"/>
                </a:solidFill>
              </a:rPr>
              <a:t>eedback on the </a:t>
            </a: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" sz="3200" dirty="0">
                <a:solidFill>
                  <a:srgbClr val="FFFF00"/>
                </a:solidFill>
              </a:rPr>
              <a:t>cholarship </a:t>
            </a:r>
            <a:r>
              <a:rPr lang="en-US" sz="3200" dirty="0">
                <a:solidFill>
                  <a:srgbClr val="FFFF00"/>
                </a:solidFill>
              </a:rPr>
              <a:t>I</a:t>
            </a:r>
            <a:r>
              <a:rPr lang="en" sz="3200" dirty="0">
                <a:solidFill>
                  <a:srgbClr val="FFFF00"/>
                </a:solidFill>
              </a:rPr>
              <a:t>dea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28600" y="1063378"/>
            <a:ext cx="4306824" cy="3920102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       </a:t>
            </a:r>
            <a:r>
              <a:rPr lang="en-US" sz="2400" u="sng" dirty="0">
                <a:solidFill>
                  <a:srgbClr val="FFFF00"/>
                </a:solidFill>
              </a:rPr>
              <a:t>Sources</a:t>
            </a:r>
          </a:p>
          <a:p>
            <a:pPr lvl="0" rtl="0">
              <a:spcBef>
                <a:spcPts val="0"/>
              </a:spcBef>
              <a:buNone/>
            </a:pPr>
            <a:endParaRPr lang="en" sz="800" dirty="0">
              <a:solidFill>
                <a:srgbClr val="FFFF00"/>
              </a:solidFill>
            </a:endParaRP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School officials</a:t>
            </a:r>
            <a:r>
              <a:rPr lang="en-US" sz="2200" dirty="0"/>
              <a:t>: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endParaRPr lang="en-US" sz="800" dirty="0"/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US" sz="2200" dirty="0"/>
              <a:t>	• District Su</a:t>
            </a:r>
            <a:r>
              <a:rPr lang="en" sz="2200" dirty="0"/>
              <a:t>perintendents</a:t>
            </a:r>
            <a:endParaRPr lang="en-US" sz="2200" dirty="0"/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US" sz="2200" dirty="0"/>
              <a:t>	• P</a:t>
            </a:r>
            <a:r>
              <a:rPr lang="en" sz="2200" dirty="0"/>
              <a:t>rincipals </a:t>
            </a:r>
            <a:endParaRPr lang="en-US" sz="2200" dirty="0"/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US" sz="2200" dirty="0"/>
              <a:t>	• S</a:t>
            </a:r>
            <a:r>
              <a:rPr lang="en" sz="2200" dirty="0"/>
              <a:t>chool </a:t>
            </a:r>
            <a:r>
              <a:rPr lang="en-US" sz="2200" dirty="0"/>
              <a:t>c</a:t>
            </a:r>
            <a:r>
              <a:rPr lang="en" sz="2200" dirty="0"/>
              <a:t>ounselors </a:t>
            </a:r>
            <a:endParaRPr lang="en-US" sz="2200" dirty="0"/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US" sz="2200" dirty="0"/>
              <a:t>	• T</a:t>
            </a:r>
            <a:r>
              <a:rPr lang="en" sz="2200" dirty="0"/>
              <a:t>eachers</a:t>
            </a:r>
            <a:endParaRPr lang="en-US" sz="2200" dirty="0"/>
          </a:p>
          <a:p>
            <a:pPr marL="457200" lvl="0" indent="-368300" rtl="0">
              <a:spcBef>
                <a:spcPts val="0"/>
              </a:spcBef>
              <a:buSzPct val="100000"/>
            </a:pPr>
            <a:endParaRPr lang="en-US" sz="800" dirty="0"/>
          </a:p>
          <a:p>
            <a:pPr marL="457200" lvl="0" indent="-368300"/>
            <a:r>
              <a:rPr lang="en" sz="2200" dirty="0"/>
              <a:t>Rotarians new to </a:t>
            </a:r>
            <a:r>
              <a:rPr lang="en-US" sz="2200" dirty="0"/>
              <a:t>YE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1000" dirty="0"/>
              <a:t> </a:t>
            </a:r>
            <a:endParaRPr lang="en-US" sz="800" dirty="0"/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Parents and </a:t>
            </a:r>
            <a:r>
              <a:rPr lang="en-US" sz="2200" dirty="0"/>
              <a:t>S</a:t>
            </a:r>
            <a:r>
              <a:rPr lang="en" sz="2200" dirty="0"/>
              <a:t>tudents</a:t>
            </a:r>
            <a:endParaRPr lang="en-US" sz="2200" dirty="0"/>
          </a:p>
          <a:p>
            <a:pPr marL="457200" lvl="0" indent="-368300" rtl="0">
              <a:spcBef>
                <a:spcPts val="0"/>
              </a:spcBef>
              <a:buSzPct val="100000"/>
            </a:pPr>
            <a:endParaRPr lang="en-US" sz="900" dirty="0"/>
          </a:p>
          <a:p>
            <a:pPr marL="457200" indent="-368300"/>
            <a:r>
              <a:rPr lang="en-US" sz="2400" i="1" u="sng" dirty="0">
                <a:solidFill>
                  <a:srgbClr val="FFFF00"/>
                </a:solidFill>
              </a:rPr>
              <a:t>“</a:t>
            </a:r>
            <a:r>
              <a:rPr lang="en" sz="2400" i="1" u="sng" dirty="0">
                <a:solidFill>
                  <a:srgbClr val="FFFF00"/>
                </a:solidFill>
              </a:rPr>
              <a:t>Of course it’s a </a:t>
            </a:r>
            <a:r>
              <a:rPr lang="en-US" sz="2400" i="1" u="sng" dirty="0">
                <a:solidFill>
                  <a:srgbClr val="FFFF00"/>
                </a:solidFill>
              </a:rPr>
              <a:t>S</a:t>
            </a:r>
            <a:r>
              <a:rPr lang="en" sz="2400" i="1" u="sng" dirty="0">
                <a:solidFill>
                  <a:srgbClr val="FFFF00"/>
                </a:solidFill>
              </a:rPr>
              <a:t>cholarship!</a:t>
            </a:r>
            <a:r>
              <a:rPr lang="en-US" sz="2000" i="1" u="sng" dirty="0">
                <a:solidFill>
                  <a:srgbClr val="FFFF00"/>
                </a:solidFill>
              </a:rPr>
              <a:t>”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endParaRPr lang="en" sz="22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917186" y="1777754"/>
            <a:ext cx="3941064" cy="169811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>
              <a:buClr>
                <a:schemeClr val="dk1"/>
              </a:buClr>
              <a:buSzPct val="50000"/>
            </a:pPr>
            <a:r>
              <a:rPr lang="en-US" sz="800" dirty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u="sng" dirty="0">
                <a:solidFill>
                  <a:srgbClr val="FFFF00"/>
                </a:solidFill>
              </a:rPr>
              <a:t>Source</a:t>
            </a:r>
            <a:endParaRPr lang="en-US" sz="2400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lang="en" sz="800" dirty="0">
              <a:solidFill>
                <a:srgbClr val="FFFF00"/>
              </a:solidFill>
            </a:endParaRPr>
          </a:p>
          <a:p>
            <a:pPr marL="457200" indent="-368300"/>
            <a:r>
              <a:rPr lang="en-US" sz="1000" dirty="0"/>
              <a:t>        </a:t>
            </a:r>
            <a:r>
              <a:rPr lang="en" sz="2000" u="sng" dirty="0"/>
              <a:t>Some</a:t>
            </a:r>
            <a:r>
              <a:rPr lang="en" sz="2000" dirty="0"/>
              <a:t> Rotary Y</a:t>
            </a:r>
            <a:r>
              <a:rPr lang="en-US" sz="2000" dirty="0"/>
              <a:t>E</a:t>
            </a:r>
            <a:r>
              <a:rPr lang="en" sz="2000" dirty="0"/>
              <a:t> veterans</a:t>
            </a:r>
            <a:endParaRPr lang="en-US" sz="2000" dirty="0"/>
          </a:p>
          <a:p>
            <a:pPr marL="457200" lvl="0" indent="-368300" rtl="0">
              <a:spcBef>
                <a:spcPts val="0"/>
              </a:spcBef>
              <a:buSzPct val="100000"/>
            </a:pPr>
            <a:endParaRPr lang="en-US" sz="1000" dirty="0"/>
          </a:p>
          <a:p>
            <a:pPr marL="457200" indent="-368300"/>
            <a:r>
              <a:rPr lang="en-US" sz="2200" u="sng" dirty="0">
                <a:solidFill>
                  <a:srgbClr val="FFFF00"/>
                </a:solidFill>
              </a:rPr>
              <a:t>Discomfort</a:t>
            </a:r>
            <a:r>
              <a:rPr lang="en" sz="2200" u="sng" dirty="0">
                <a:solidFill>
                  <a:srgbClr val="FFFF00"/>
                </a:solidFill>
              </a:rPr>
              <a:t> with</a:t>
            </a:r>
            <a:r>
              <a:rPr lang="en-US" sz="2200" u="sng" dirty="0">
                <a:solidFill>
                  <a:srgbClr val="FFFF00"/>
                </a:solidFill>
              </a:rPr>
              <a:t> </a:t>
            </a:r>
            <a:r>
              <a:rPr lang="en" sz="2200" u="sng" dirty="0">
                <a:solidFill>
                  <a:srgbClr val="FFFF00"/>
                </a:solidFill>
              </a:rPr>
              <a:t>the</a:t>
            </a:r>
            <a:r>
              <a:rPr lang="en-US" sz="2200" u="sng" dirty="0">
                <a:solidFill>
                  <a:srgbClr val="FFFF00"/>
                </a:solidFill>
              </a:rPr>
              <a:t> Concept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86650" y="-3000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28053" y="566928"/>
            <a:ext cx="8330184" cy="83477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400" dirty="0">
                <a:solidFill>
                  <a:srgbClr val="FFFF00"/>
                </a:solidFill>
              </a:rPr>
              <a:t>Positive Support from Schools  </a:t>
            </a:r>
            <a:endParaRPr lang="en" sz="4400" dirty="0">
              <a:solidFill>
                <a:srgbClr val="FFFF00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911096"/>
            <a:ext cx="8398499" cy="3014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i="1" dirty="0"/>
              <a:t>“Walter, the only reason you’re asking me if it’s a scholarship is that you have given it away for free for 50 years. Room, board, and tuition is the very definition for  a full ride scholarship </a:t>
            </a:r>
            <a:r>
              <a:rPr lang="en" sz="2400" i="1" u="sng" dirty="0"/>
              <a:t>and you’re even providing a monthly stipend!</a:t>
            </a:r>
            <a:r>
              <a:rPr lang="en" sz="2400" i="1" dirty="0"/>
              <a:t>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85216" y="1849762"/>
            <a:ext cx="769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en" b="1" dirty="0">
                <a:solidFill>
                  <a:schemeClr val="bg1"/>
                </a:solidFill>
              </a:rPr>
              <a:t>Dr. John Kellogg - Superintendent Westerville Schools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93776" y="146304"/>
            <a:ext cx="8229600" cy="15812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D6690:  20 months after </a:t>
            </a:r>
            <a:r>
              <a:rPr lang="en-US" sz="4400" dirty="0">
                <a:solidFill>
                  <a:srgbClr val="FFFF00"/>
                </a:solidFill>
              </a:rPr>
              <a:t>S</a:t>
            </a:r>
            <a:r>
              <a:rPr lang="en" sz="4400" dirty="0">
                <a:solidFill>
                  <a:srgbClr val="FFFF00"/>
                </a:solidFill>
              </a:rPr>
              <a:t>tarting the </a:t>
            </a:r>
            <a:r>
              <a:rPr lang="en-US" sz="4400" dirty="0">
                <a:solidFill>
                  <a:srgbClr val="FFFF00"/>
                </a:solidFill>
              </a:rPr>
              <a:t>R</a:t>
            </a:r>
            <a:r>
              <a:rPr lang="en" sz="4400" dirty="0">
                <a:solidFill>
                  <a:srgbClr val="FFFF00"/>
                </a:solidFill>
              </a:rPr>
              <a:t>ebranding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49224" y="1834049"/>
            <a:ext cx="8138160" cy="2948263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100% acceptance by Rotarians, Rotary clubs, school official, students and parents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en" sz="12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Highest number of exchange students in at least 20 years (34% more than last year)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en" sz="1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100%  of our scholarship recipients secured all host families for the inbound students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5762"/>
            <a:ext cx="8372475" cy="800101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Outbound Students Recruiting HFs 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825" y="1535908"/>
            <a:ext cx="8058150" cy="3271836"/>
          </a:xfrm>
        </p:spPr>
        <p:txBody>
          <a:bodyPr/>
          <a:lstStyle/>
          <a:p>
            <a:r>
              <a:rPr lang="en-US" sz="2400" u="sng" dirty="0"/>
              <a:t>Outbound Application Process includes </a:t>
            </a:r>
          </a:p>
          <a:p>
            <a:r>
              <a:rPr lang="en-US" sz="2400" u="sng" dirty="0"/>
              <a:t>submitting HF Interest forms.</a:t>
            </a:r>
          </a:p>
          <a:p>
            <a:endParaRPr lang="en-US" sz="2400" u="sng" dirty="0"/>
          </a:p>
          <a:p>
            <a:r>
              <a:rPr lang="en-US" sz="2400" dirty="0"/>
              <a:t>•  Students had great incentive to locate HF</a:t>
            </a:r>
          </a:p>
          <a:p>
            <a:endParaRPr lang="en-US" sz="1200" dirty="0"/>
          </a:p>
          <a:p>
            <a:r>
              <a:rPr lang="en-US" sz="2400" dirty="0"/>
              <a:t>•  Youth Exchange Scholarship HF Interest Form </a:t>
            </a:r>
          </a:p>
          <a:p>
            <a:endParaRPr lang="en-US" sz="1200" dirty="0"/>
          </a:p>
          <a:p>
            <a:r>
              <a:rPr lang="en-US" sz="2400" dirty="0"/>
              <a:t>•  Parents became Champions of being of finding HF</a:t>
            </a:r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335756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85412" y="18288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More </a:t>
            </a:r>
            <a:r>
              <a:rPr lang="en-US" sz="4400" dirty="0">
                <a:solidFill>
                  <a:srgbClr val="FFFF00"/>
                </a:solidFill>
              </a:rPr>
              <a:t>D6690 </a:t>
            </a:r>
            <a:r>
              <a:rPr lang="en" sz="4400" dirty="0">
                <a:solidFill>
                  <a:srgbClr val="FFFF00"/>
                </a:solidFill>
              </a:rPr>
              <a:t>results: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93972" y="1188720"/>
            <a:ext cx="8566564" cy="3630168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endParaRPr lang="en-US" sz="9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•   </a:t>
            </a:r>
            <a:r>
              <a:rPr lang="en" sz="2400" dirty="0"/>
              <a:t>6 clubs that refused to sponsor outbound exchange students totally changed their minds and  are now bragging about the scholarships they have awarded</a:t>
            </a:r>
            <a:r>
              <a:rPr lang="en-US" sz="2400" dirty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2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•  </a:t>
            </a:r>
            <a:r>
              <a:rPr lang="en" sz="2400" dirty="0"/>
              <a:t>Several school counselors that use to be against youth exchange are now champions of the Youth Exchange Scholarship</a:t>
            </a:r>
            <a:r>
              <a:rPr lang="en-US" sz="2400" dirty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•  </a:t>
            </a:r>
            <a:r>
              <a:rPr lang="en" sz="2400" dirty="0"/>
              <a:t>Dramatic increase of media coverage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" y="0"/>
            <a:ext cx="8229600" cy="8574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The Spread of RYE Scholarship Concept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23" y="1145407"/>
            <a:ext cx="8296977" cy="3474720"/>
          </a:xfrm>
          <a:ln w="57150">
            <a:solidFill>
              <a:srgbClr val="92D050"/>
            </a:solidFill>
          </a:ln>
        </p:spPr>
        <p:txBody>
          <a:bodyPr/>
          <a:lstStyle/>
          <a:p>
            <a:endParaRPr lang="en-US" sz="1400" dirty="0"/>
          </a:p>
          <a:p>
            <a:endParaRPr lang="en-US" sz="2400" dirty="0"/>
          </a:p>
          <a:p>
            <a:r>
              <a:rPr lang="en-US" sz="2400" dirty="0"/>
              <a:t>         •  The majority of U.S. Districts</a:t>
            </a:r>
          </a:p>
          <a:p>
            <a:endParaRPr lang="en-US" sz="2400" dirty="0"/>
          </a:p>
          <a:p>
            <a:r>
              <a:rPr lang="en-US" sz="2400" dirty="0"/>
              <a:t>         •  Mutli-District RYE Florida made it mandatory</a:t>
            </a:r>
          </a:p>
          <a:p>
            <a:endParaRPr lang="en-US" sz="2400" dirty="0"/>
          </a:p>
          <a:p>
            <a:r>
              <a:rPr lang="en-US" sz="2400" dirty="0"/>
              <a:t>         •  Germany, Taiwan &amp; Australia are implementing.</a:t>
            </a:r>
          </a:p>
        </p:txBody>
      </p:sp>
    </p:spTree>
    <p:extLst>
      <p:ext uri="{BB962C8B-B14F-4D97-AF65-F5344CB8AC3E}">
        <p14:creationId xmlns:p14="http://schemas.microsoft.com/office/powerpoint/2010/main" val="8762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97918" y="347473"/>
            <a:ext cx="8509819" cy="13231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Four</a:t>
            </a:r>
            <a:r>
              <a:rPr lang="en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Largest</a:t>
            </a:r>
            <a:r>
              <a:rPr lang="en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Youth Exchange Marketing </a:t>
            </a:r>
            <a:r>
              <a:rPr lang="en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C</a:t>
            </a:r>
            <a:r>
              <a:rPr lang="en" sz="4400" dirty="0">
                <a:solidFill>
                  <a:srgbClr val="FFFF00"/>
                </a:solidFill>
              </a:rPr>
              <a:t>hallenges 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66344" y="1798687"/>
            <a:ext cx="8247889" cy="2919617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3600" dirty="0"/>
              <a:t>   • </a:t>
            </a:r>
            <a:r>
              <a:rPr lang="en" sz="3600" dirty="0"/>
              <a:t>Rotary club</a:t>
            </a:r>
            <a:r>
              <a:rPr lang="en-US" sz="3600" dirty="0"/>
              <a:t> Recruitment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3600" dirty="0"/>
              <a:t>   • </a:t>
            </a:r>
            <a:r>
              <a:rPr lang="en" sz="3600" dirty="0"/>
              <a:t>School</a:t>
            </a:r>
            <a:r>
              <a:rPr lang="en-US" sz="3600" dirty="0"/>
              <a:t> Acceptance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3600" dirty="0"/>
              <a:t>   • </a:t>
            </a:r>
            <a:r>
              <a:rPr lang="en" sz="3600" dirty="0"/>
              <a:t>Outbound students</a:t>
            </a:r>
            <a:r>
              <a:rPr lang="en-US" sz="3600" dirty="0"/>
              <a:t> Recruitment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3600" dirty="0"/>
              <a:t>   • </a:t>
            </a:r>
            <a:r>
              <a:rPr lang="en" sz="3600" dirty="0"/>
              <a:t>Host families</a:t>
            </a:r>
            <a:r>
              <a:rPr lang="en-US" sz="3600" dirty="0"/>
              <a:t> Recruitment</a:t>
            </a:r>
            <a:endParaRPr lang="en" sz="36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2"/>
            <a:ext cx="8472487" cy="84906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RYE Scholarship Marketing Materials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489" y="1343025"/>
            <a:ext cx="7072312" cy="3594734"/>
          </a:xfrm>
        </p:spPr>
        <p:txBody>
          <a:bodyPr/>
          <a:lstStyle/>
          <a:p>
            <a:r>
              <a:rPr lang="en" sz="2800" u="sng" dirty="0">
                <a:solidFill>
                  <a:schemeClr val="bg1"/>
                </a:solidFill>
              </a:rPr>
              <a:t>NAYEN </a:t>
            </a:r>
            <a:r>
              <a:rPr lang="en-US" sz="2800" u="sng" dirty="0">
                <a:solidFill>
                  <a:schemeClr val="bg1"/>
                </a:solidFill>
              </a:rPr>
              <a:t>W</a:t>
            </a:r>
            <a:r>
              <a:rPr lang="en" sz="2800" u="sng" dirty="0">
                <a:solidFill>
                  <a:schemeClr val="bg1"/>
                </a:solidFill>
              </a:rPr>
              <a:t>ebsite</a:t>
            </a:r>
            <a:r>
              <a:rPr lang="en-US" sz="2800" u="sng" dirty="0">
                <a:solidFill>
                  <a:schemeClr val="bg1"/>
                </a:solidFill>
              </a:rPr>
              <a:t> Materials</a:t>
            </a:r>
          </a:p>
          <a:p>
            <a:endParaRPr lang="en-US" sz="1200" u="sng" dirty="0"/>
          </a:p>
          <a:p>
            <a:r>
              <a:rPr lang="en-US" dirty="0"/>
              <a:t>	•  </a:t>
            </a:r>
            <a:r>
              <a:rPr lang="en-US" sz="2400" dirty="0"/>
              <a:t>Color Brochure</a:t>
            </a:r>
          </a:p>
          <a:p>
            <a:endParaRPr lang="en-US" sz="1600" dirty="0"/>
          </a:p>
          <a:p>
            <a:r>
              <a:rPr lang="en-US" sz="2400" dirty="0"/>
              <a:t>	•  PR Templates</a:t>
            </a:r>
          </a:p>
          <a:p>
            <a:pPr lvl="3"/>
            <a:r>
              <a:rPr lang="en-US" dirty="0"/>
              <a:t>               	Press Releases</a:t>
            </a:r>
          </a:p>
          <a:p>
            <a:pPr lvl="3"/>
            <a:r>
              <a:rPr lang="en-US" dirty="0"/>
              <a:t>               	letters to school administrators/teachers</a:t>
            </a:r>
          </a:p>
          <a:p>
            <a:pPr lvl="3"/>
            <a:endParaRPr lang="en-US" dirty="0"/>
          </a:p>
          <a:p>
            <a:pPr lvl="3"/>
            <a:r>
              <a:rPr lang="en-US" sz="2400" dirty="0"/>
              <a:t>	•  Club Power Point Presentations</a:t>
            </a:r>
            <a:endParaRPr lang="en-US" dirty="0"/>
          </a:p>
          <a:p>
            <a:endParaRPr lang="en-US" sz="1400" dirty="0"/>
          </a:p>
          <a:p>
            <a:r>
              <a:rPr lang="en-US" sz="2000" dirty="0">
                <a:solidFill>
                  <a:schemeClr val="bg1"/>
                </a:solidFill>
              </a:rPr>
              <a:t>                        (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Click here for web downloads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endParaRPr lang="en-US" sz="800" dirty="0"/>
          </a:p>
          <a:p>
            <a:r>
              <a:rPr lang="en-US" sz="3200" dirty="0"/>
              <a:t>	</a:t>
            </a:r>
            <a:r>
              <a:rPr lang="en-US" sz="1100" dirty="0"/>
              <a:t> 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35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00"/>
                </a:solidFill>
              </a:rPr>
              <a:t>Power Point: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187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Club presentation and Youth Exchange video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438" y="0"/>
            <a:ext cx="397452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493277" y="345232"/>
            <a:ext cx="3411900" cy="45102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The flyer</a:t>
            </a:r>
            <a:r>
              <a:rPr lang="is-IS" sz="4400" dirty="0">
                <a:solidFill>
                  <a:srgbClr val="FFFF00"/>
                </a:solidFill>
              </a:rPr>
              <a:t>…..</a:t>
            </a:r>
            <a:r>
              <a:rPr lang="en" sz="4400" dirty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3000" dirty="0">
              <a:solidFill>
                <a:srgbClr val="FFFF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 dirty="0">
                <a:solidFill>
                  <a:srgbClr val="FFFFFF"/>
                </a:solidFill>
              </a:rPr>
              <a:t>PDF version</a:t>
            </a:r>
            <a:endParaRPr lang="en-US" sz="3000" dirty="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endParaRPr lang="en" sz="1200" dirty="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 dirty="0">
                <a:solidFill>
                  <a:srgbClr val="FFFFFF"/>
                </a:solidFill>
              </a:rPr>
              <a:t>Editable version (PPT)</a:t>
            </a:r>
            <a:endParaRPr lang="en-US" sz="3000" dirty="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endParaRPr lang="en" sz="1200" dirty="0">
              <a:solidFill>
                <a:srgbClr val="FFFFFF"/>
              </a:solidFill>
            </a:endParaRP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 dirty="0">
                <a:solidFill>
                  <a:srgbClr val="FFFFFF"/>
                </a:solidFill>
              </a:rPr>
              <a:t>Word document to </a:t>
            </a:r>
            <a:r>
              <a:rPr lang="en-US" sz="3000" dirty="0">
                <a:solidFill>
                  <a:srgbClr val="FFFFFF"/>
                </a:solidFill>
              </a:rPr>
              <a:t>im</a:t>
            </a:r>
            <a:r>
              <a:rPr lang="en" sz="3000" dirty="0">
                <a:solidFill>
                  <a:srgbClr val="FFFFFF"/>
                </a:solidFill>
              </a:rPr>
              <a:t>print </a:t>
            </a:r>
            <a:r>
              <a:rPr lang="en" sz="3000" u="sng" dirty="0">
                <a:solidFill>
                  <a:srgbClr val="FFFFFF"/>
                </a:solidFill>
              </a:rPr>
              <a:t>club info</a:t>
            </a:r>
            <a:r>
              <a:rPr lang="en" sz="3000" dirty="0">
                <a:solidFill>
                  <a:srgbClr val="FFFFFF"/>
                </a:solidFill>
              </a:rPr>
              <a:t> on flyer</a:t>
            </a:r>
          </a:p>
        </p:txBody>
      </p:sp>
      <p:pic>
        <p:nvPicPr>
          <p:cNvPr id="4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38" y="28597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48450" y="411450"/>
            <a:ext cx="7872299" cy="44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FFFFFF"/>
                </a:solidFill>
              </a:rPr>
              <a:t>Hi Walter,</a:t>
            </a:r>
          </a:p>
          <a:p>
            <a:pPr lvl="0" rtl="0">
              <a:spcBef>
                <a:spcPts val="0"/>
              </a:spcBef>
              <a:buNone/>
            </a:pPr>
            <a:endParaRPr sz="2000"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FFFFFF"/>
                </a:solidFill>
              </a:rPr>
              <a:t>I have only used the flyer in one location in our district.  Now I am afraid to use it again.</a:t>
            </a:r>
          </a:p>
          <a:p>
            <a:pPr lvl="0" rtl="0">
              <a:spcBef>
                <a:spcPts val="0"/>
              </a:spcBef>
              <a:buNone/>
            </a:pPr>
            <a:endParaRPr sz="2000"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FFFFFF"/>
                </a:solidFill>
              </a:rPr>
              <a:t>In a small tourist town with a total high school population of around 500, I have four potential applicants for next year.  Had no applicants from that town in several years...</a:t>
            </a:r>
          </a:p>
          <a:p>
            <a:pPr lvl="0" rtl="0">
              <a:spcBef>
                <a:spcPts val="0"/>
              </a:spcBef>
              <a:buNone/>
            </a:pPr>
            <a:endParaRPr sz="2000"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FFFFFF"/>
                </a:solidFill>
              </a:rPr>
              <a:t>Paul Reagan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FFFFFF"/>
                </a:solidFill>
              </a:rPr>
              <a:t>D6110 (Arkansas, USA)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188" name="Shape 188"/>
          <p:cNvSpPr txBox="1"/>
          <p:nvPr/>
        </p:nvSpPr>
        <p:spPr>
          <a:xfrm>
            <a:off x="916325" y="461525"/>
            <a:ext cx="7150199" cy="20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10312" y="265176"/>
            <a:ext cx="8705088" cy="9079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 dirty="0">
                <a:solidFill>
                  <a:srgbClr val="FFFF00"/>
                </a:solidFill>
              </a:rPr>
              <a:t>More RYE</a:t>
            </a:r>
            <a:r>
              <a:rPr lang="en" sz="4000" dirty="0">
                <a:solidFill>
                  <a:srgbClr val="FFFF00"/>
                </a:solidFill>
              </a:rPr>
              <a:t> Scholarship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" sz="4000" dirty="0">
                <a:solidFill>
                  <a:srgbClr val="FFFF00"/>
                </a:solidFill>
              </a:rPr>
              <a:t>PR </a:t>
            </a:r>
            <a:r>
              <a:rPr lang="en-US" sz="4000" dirty="0">
                <a:solidFill>
                  <a:srgbClr val="FFFF00"/>
                </a:solidFill>
              </a:rPr>
              <a:t>I</a:t>
            </a:r>
            <a:r>
              <a:rPr lang="en" sz="4000" dirty="0">
                <a:solidFill>
                  <a:srgbClr val="FFFF00"/>
                </a:solidFill>
              </a:rPr>
              <a:t>deas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477256" y="1822330"/>
            <a:ext cx="2651761" cy="2859398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/>
              <a:t>Media: </a:t>
            </a:r>
          </a:p>
          <a:p>
            <a:pPr lvl="0" rtl="0">
              <a:spcBef>
                <a:spcPts val="0"/>
              </a:spcBef>
              <a:buNone/>
            </a:pPr>
            <a:endParaRPr lang="en-US" sz="11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  • </a:t>
            </a:r>
            <a:r>
              <a:rPr lang="en" sz="2400" dirty="0"/>
              <a:t>Newspapers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  • </a:t>
            </a:r>
            <a:r>
              <a:rPr lang="en" sz="2400" dirty="0"/>
              <a:t>Radio, 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  • T</a:t>
            </a:r>
            <a:r>
              <a:rPr lang="en" sz="2400" dirty="0"/>
              <a:t>he </a:t>
            </a:r>
            <a:r>
              <a:rPr lang="en-US" sz="2400" dirty="0"/>
              <a:t>W</a:t>
            </a:r>
            <a:r>
              <a:rPr lang="en" sz="2400" dirty="0"/>
              <a:t>eb,  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  • </a:t>
            </a:r>
            <a:r>
              <a:rPr lang="en" sz="2400" dirty="0"/>
              <a:t>Facebook, 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  • </a:t>
            </a:r>
            <a:r>
              <a:rPr lang="en" sz="2400" dirty="0"/>
              <a:t>Twitter, 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37360" y="1350511"/>
            <a:ext cx="2240280" cy="292387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  Word of Mouth:</a:t>
            </a:r>
          </a:p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  •  T</a:t>
            </a:r>
            <a:r>
              <a:rPr lang="en" sz="2400" dirty="0">
                <a:solidFill>
                  <a:schemeClr val="bg1"/>
                </a:solidFill>
              </a:rPr>
              <a:t>eachers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  •</a:t>
            </a:r>
            <a:r>
              <a:rPr lang="en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P</a:t>
            </a:r>
            <a:r>
              <a:rPr lang="en" sz="2400" dirty="0">
                <a:solidFill>
                  <a:schemeClr val="bg1"/>
                </a:solidFill>
              </a:rPr>
              <a:t>rincipals,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  •  </a:t>
            </a:r>
            <a:r>
              <a:rPr lang="en" sz="2400" dirty="0">
                <a:solidFill>
                  <a:schemeClr val="bg1"/>
                </a:solidFill>
              </a:rPr>
              <a:t>Students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  •  C</a:t>
            </a:r>
            <a:r>
              <a:rPr lang="en" sz="2400" dirty="0">
                <a:solidFill>
                  <a:schemeClr val="bg1"/>
                </a:solidFill>
              </a:rPr>
              <a:t>lubs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  •  D</a:t>
            </a:r>
            <a:r>
              <a:rPr lang="en" sz="2400" dirty="0">
                <a:solidFill>
                  <a:schemeClr val="bg1"/>
                </a:solidFill>
              </a:rPr>
              <a:t>istricts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e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56616" y="330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dirty="0">
                <a:solidFill>
                  <a:srgbClr val="FFFF00"/>
                </a:solidFill>
              </a:rPr>
              <a:t>Available </a:t>
            </a:r>
            <a:r>
              <a:rPr lang="en" sz="4400" dirty="0">
                <a:solidFill>
                  <a:srgbClr val="FFFF00"/>
                </a:solidFill>
              </a:rPr>
              <a:t>PR Templates: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75488" y="1444752"/>
            <a:ext cx="8229600" cy="3264408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  </a:t>
            </a:r>
            <a:endParaRPr lang="en-US" sz="1000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 •  </a:t>
            </a:r>
            <a:r>
              <a:rPr lang="en" dirty="0"/>
              <a:t>Press release - Scholarship available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" sz="1000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 •  </a:t>
            </a:r>
            <a:r>
              <a:rPr lang="en" dirty="0"/>
              <a:t>Press release - Scholarship awarded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" sz="1000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 •  </a:t>
            </a:r>
            <a:r>
              <a:rPr lang="en" dirty="0"/>
              <a:t>Student’s letter to school officers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endParaRPr lang="en" sz="1000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 •  </a:t>
            </a:r>
            <a:r>
              <a:rPr lang="en" dirty="0"/>
              <a:t>District Chair’s letter to school principal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7163" y="342900"/>
            <a:ext cx="8529637" cy="115727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00"/>
                </a:solidFill>
              </a:rPr>
              <a:t>The Scholarship Brand is not the “silver bullet”... 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" sz="800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00"/>
                </a:solidFill>
              </a:rPr>
              <a:t>               ...</a:t>
            </a:r>
            <a:r>
              <a:rPr lang="en-US" sz="2800" dirty="0">
                <a:solidFill>
                  <a:srgbClr val="FFFF00"/>
                </a:solidFill>
              </a:rPr>
              <a:t>But i</a:t>
            </a:r>
            <a:r>
              <a:rPr lang="en" sz="2800" dirty="0">
                <a:solidFill>
                  <a:srgbClr val="FFFF00"/>
                </a:solidFill>
              </a:rPr>
              <a:t>t’s a VERY good tool.</a:t>
            </a:r>
            <a:r>
              <a:rPr lang="en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735251"/>
            <a:ext cx="8229600" cy="2965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 dirty="0"/>
              <a:t>It only works if you:</a:t>
            </a:r>
            <a:endParaRPr lang="en-US" sz="2400" u="sng" dirty="0"/>
          </a:p>
          <a:p>
            <a:pPr lvl="0" rtl="0">
              <a:spcBef>
                <a:spcPts val="0"/>
              </a:spcBef>
              <a:buNone/>
            </a:pPr>
            <a:endParaRPr lang="en-US" sz="800" u="sng" dirty="0"/>
          </a:p>
          <a:p>
            <a:pPr lvl="0" rtl="0">
              <a:spcBef>
                <a:spcPts val="0"/>
              </a:spcBef>
              <a:buNone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Get buy in from the </a:t>
            </a:r>
            <a:r>
              <a:rPr lang="en-US" sz="2400" dirty="0"/>
              <a:t>D</a:t>
            </a:r>
            <a:r>
              <a:rPr lang="en" sz="2400" dirty="0"/>
              <a:t>istrict </a:t>
            </a:r>
            <a:r>
              <a:rPr lang="en-US" sz="2400" dirty="0"/>
              <a:t>L</a:t>
            </a:r>
            <a:r>
              <a:rPr lang="en" sz="2400" dirty="0"/>
              <a:t>eadership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 dirty="0"/>
              <a:t>All clubs eventually adopt the concept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 dirty="0"/>
              <a:t>P</a:t>
            </a:r>
            <a:r>
              <a:rPr lang="en" sz="2400" dirty="0"/>
              <a:t>romot</a:t>
            </a:r>
            <a:r>
              <a:rPr lang="en-US" sz="2400" dirty="0"/>
              <a:t>e It</a:t>
            </a:r>
            <a:endParaRPr lang="en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159500" y="1023349"/>
            <a:ext cx="5421899" cy="936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Thank you!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10275" y="2717575"/>
            <a:ext cx="8542799" cy="212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09047" y="565607"/>
            <a:ext cx="8206686" cy="324282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Solving these Challenges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" dirty="0">
                <a:solidFill>
                  <a:srgbClr val="FFFF00"/>
                </a:solidFill>
              </a:rPr>
              <a:t>Thinking 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" dirty="0">
                <a:solidFill>
                  <a:srgbClr val="FFFF00"/>
                </a:solidFill>
              </a:rPr>
              <a:t>utside the </a:t>
            </a:r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" dirty="0">
                <a:solidFill>
                  <a:srgbClr val="FFFF00"/>
                </a:solidFill>
              </a:rPr>
              <a:t>ox</a:t>
            </a:r>
            <a:r>
              <a:rPr lang="en-US" dirty="0">
                <a:solidFill>
                  <a:srgbClr val="FFFF00"/>
                </a:solidFill>
              </a:rPr>
              <a:t>”</a:t>
            </a:r>
            <a:endParaRPr lang="en" dirty="0">
              <a:solidFill>
                <a:srgbClr val="FFFF0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09047" y="565608"/>
            <a:ext cx="8381933" cy="36858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50982" y="406399"/>
            <a:ext cx="8335818" cy="13860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rgbClr val="FFFF00"/>
                </a:solidFill>
              </a:rPr>
              <a:t>What </a:t>
            </a:r>
            <a:r>
              <a:rPr lang="en-US" sz="4000" dirty="0">
                <a:solidFill>
                  <a:srgbClr val="FFFF00"/>
                </a:solidFill>
              </a:rPr>
              <a:t>is a year abroad as a Exchange Student </a:t>
            </a:r>
            <a:r>
              <a:rPr lang="en" sz="4000" dirty="0">
                <a:solidFill>
                  <a:srgbClr val="FFFF00"/>
                </a:solidFill>
              </a:rPr>
              <a:t> worth?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524000" y="1948873"/>
            <a:ext cx="7273636" cy="29426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Using </a:t>
            </a:r>
            <a:r>
              <a:rPr lang="en-US" sz="2400" dirty="0"/>
              <a:t>an exchange to </a:t>
            </a:r>
            <a:r>
              <a:rPr lang="en" sz="2400" dirty="0"/>
              <a:t>Berlin as an example</a:t>
            </a:r>
            <a:endParaRPr lang="en-US"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	• </a:t>
            </a:r>
            <a:r>
              <a:rPr lang="en" sz="2400" dirty="0"/>
              <a:t>A one room flat: €990/month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	• </a:t>
            </a:r>
            <a:r>
              <a:rPr lang="en" sz="2400" dirty="0"/>
              <a:t>€100/month stipend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	• </a:t>
            </a:r>
            <a:r>
              <a:rPr lang="en" sz="2400" dirty="0"/>
              <a:t>€30/day for food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-US" sz="1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b="1" dirty="0"/>
              <a:t>Total	</a:t>
            </a:r>
            <a:r>
              <a:rPr lang="en" sz="2400" b="1" dirty="0"/>
              <a:t>€21,890 Euros</a:t>
            </a:r>
            <a:r>
              <a:rPr lang="en" sz="2400" dirty="0"/>
              <a:t> = </a:t>
            </a:r>
            <a:r>
              <a:rPr lang="en" b="1" dirty="0"/>
              <a:t>$24,079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16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/>
              <a:t>    P</a:t>
            </a:r>
            <a:r>
              <a:rPr lang="en" sz="2400" b="1" dirty="0"/>
              <a:t>lus school tuition, etc., etc.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37077" y="249607"/>
            <a:ext cx="8249696" cy="13390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 dirty="0">
                <a:solidFill>
                  <a:srgbClr val="FFFF00"/>
                </a:solidFill>
              </a:rPr>
              <a:t>Could Rotary Exchange really Be a Scholarship?</a:t>
            </a:r>
            <a:endParaRPr lang="en" sz="4400" dirty="0">
              <a:solidFill>
                <a:srgbClr val="FFFF0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690798" y="1644949"/>
            <a:ext cx="4267437" cy="18545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buClr>
                <a:srgbClr val="FFFFFF"/>
              </a:buClr>
            </a:pPr>
            <a:r>
              <a:rPr lang="en-US" sz="2400" dirty="0"/>
              <a:t>  </a:t>
            </a:r>
            <a:r>
              <a:rPr lang="en" sz="2400" u="sng" dirty="0"/>
              <a:t>What the students receive</a:t>
            </a:r>
            <a:r>
              <a:rPr lang="en-US" sz="2400" u="sng" dirty="0"/>
              <a:t>:</a:t>
            </a:r>
            <a:r>
              <a:rPr lang="en" sz="2400" u="sng" dirty="0"/>
              <a:t>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</a:pPr>
            <a:endParaRPr lang="en-US" sz="1000" u="sng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   • </a:t>
            </a:r>
            <a:r>
              <a:rPr lang="en" sz="2400" dirty="0">
                <a:solidFill>
                  <a:srgbClr val="FFFFFF"/>
                </a:solidFill>
              </a:rPr>
              <a:t>Room and board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   • </a:t>
            </a:r>
            <a:r>
              <a:rPr lang="en" sz="2400" dirty="0">
                <a:solidFill>
                  <a:srgbClr val="FFFFFF"/>
                </a:solidFill>
              </a:rPr>
              <a:t>School tuition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   • </a:t>
            </a:r>
            <a:r>
              <a:rPr lang="en" sz="2400" dirty="0">
                <a:solidFill>
                  <a:srgbClr val="FFFFFF"/>
                </a:solidFill>
              </a:rPr>
              <a:t>Monthly stipend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37077" y="1644949"/>
            <a:ext cx="3943322" cy="3380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u="sng" dirty="0">
                <a:solidFill>
                  <a:srgbClr val="FFFFFF"/>
                </a:solidFill>
              </a:rPr>
              <a:t>Not Included</a:t>
            </a:r>
            <a:r>
              <a:rPr lang="en-US" sz="2400" u="sng" dirty="0">
                <a:solidFill>
                  <a:srgbClr val="FFFFFF"/>
                </a:solidFill>
              </a:rPr>
              <a:t> in Scholarship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900" u="sng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Program fee</a:t>
            </a:r>
            <a:r>
              <a:rPr lang="en-US" sz="2400" dirty="0">
                <a:solidFill>
                  <a:srgbClr val="FFFFFF"/>
                </a:solidFill>
              </a:rPr>
              <a:t> of </a:t>
            </a:r>
            <a:r>
              <a:rPr lang="en" sz="2400" dirty="0">
                <a:solidFill>
                  <a:srgbClr val="FFFFFF"/>
                </a:solidFill>
              </a:rPr>
              <a:t>$</a:t>
            </a:r>
            <a:r>
              <a:rPr lang="en-US" sz="2400" dirty="0">
                <a:solidFill>
                  <a:srgbClr val="FFFFFF"/>
                </a:solidFill>
              </a:rPr>
              <a:t>6,900 Covers:</a:t>
            </a:r>
            <a:endParaRPr lang="en"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• 2 Training Weekends</a:t>
            </a:r>
          </a:p>
          <a:p>
            <a:pPr marL="457200" lvl="0" indent="-381000" rtl="0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Airfare </a:t>
            </a:r>
          </a:p>
          <a:p>
            <a:pPr marL="457200" lvl="0" indent="-381000" rtl="0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Insurance </a:t>
            </a:r>
          </a:p>
          <a:p>
            <a:pPr marL="457200" lvl="0" indent="-381000" rtl="0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Passport &amp; visa </a:t>
            </a:r>
          </a:p>
          <a:p>
            <a:pPr marL="457200" lvl="0" indent="-381000">
              <a:spcBef>
                <a:spcPts val="600"/>
              </a:spcBef>
              <a:buClr>
                <a:srgbClr val="FFFFFF"/>
              </a:buClr>
              <a:buSzPct val="100000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6503" y="3807251"/>
            <a:ext cx="6884547" cy="101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hape 78"/>
          <p:cNvSpPr txBox="1">
            <a:spLocks/>
          </p:cNvSpPr>
          <p:nvPr/>
        </p:nvSpPr>
        <p:spPr>
          <a:xfrm>
            <a:off x="4180632" y="3702861"/>
            <a:ext cx="4682088" cy="1223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/>
            <a:r>
              <a:rPr lang="en" sz="2400" b="1" u="sng" dirty="0">
                <a:solidFill>
                  <a:srgbClr val="FFFF00"/>
                </a:solidFill>
              </a:rPr>
              <a:t>What we charge for the above:</a:t>
            </a:r>
            <a:endParaRPr lang="en-US" sz="2400" b="1" u="sng" dirty="0">
              <a:solidFill>
                <a:srgbClr val="FFFF00"/>
              </a:solidFill>
            </a:endParaRPr>
          </a:p>
          <a:p>
            <a:pPr marL="457200" indent="-381000"/>
            <a:endParaRPr lang="en-US" sz="1000" b="1" u="sng" dirty="0">
              <a:solidFill>
                <a:srgbClr val="FFFF00"/>
              </a:solidFill>
            </a:endParaRPr>
          </a:p>
          <a:p>
            <a:pPr marL="457200" indent="-381000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             </a:t>
            </a:r>
            <a:r>
              <a:rPr lang="en-US" sz="2400" b="1" dirty="0"/>
              <a:t>• </a:t>
            </a:r>
            <a:r>
              <a:rPr lang="en" sz="2400" b="1" dirty="0"/>
              <a:t>Nothing!</a:t>
            </a:r>
          </a:p>
          <a:p>
            <a:endParaRPr lang="en" sz="2400" dirty="0"/>
          </a:p>
          <a:p>
            <a:endParaRPr lang="en" sz="2400" dirty="0"/>
          </a:p>
          <a:p>
            <a:pPr>
              <a:buClr>
                <a:schemeClr val="dk1"/>
              </a:buClr>
              <a:buSzPct val="36666"/>
              <a:buFont typeface="Arial"/>
              <a:buNone/>
            </a:pPr>
            <a:endParaRPr lang="en" dirty="0"/>
          </a:p>
          <a:p>
            <a:endParaRPr lang="en" dirty="0"/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6291" y="267854"/>
            <a:ext cx="8335818" cy="21058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Full-ride </a:t>
            </a:r>
            <a:r>
              <a:rPr lang="en-US" sz="4400" dirty="0">
                <a:solidFill>
                  <a:srgbClr val="FFFF00"/>
                </a:solidFill>
              </a:rPr>
              <a:t>S</a:t>
            </a:r>
            <a:r>
              <a:rPr lang="en" sz="4400" dirty="0" err="1">
                <a:solidFill>
                  <a:srgbClr val="FFFF00"/>
                </a:solidFill>
              </a:rPr>
              <a:t>cholarship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br>
              <a:rPr lang="en-US" sz="4400" dirty="0">
                <a:solidFill>
                  <a:srgbClr val="FFFF00"/>
                </a:solidFill>
              </a:rPr>
            </a:br>
            <a:br>
              <a:rPr lang="en-US" sz="800" dirty="0">
                <a:solidFill>
                  <a:srgbClr val="FFFF00"/>
                </a:solidFill>
              </a:rPr>
            </a:br>
            <a:r>
              <a:rPr lang="en" sz="4400" dirty="0">
                <a:solidFill>
                  <a:srgbClr val="FFFF00"/>
                </a:solidFill>
              </a:rPr>
              <a:t>Definition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" sz="2400" b="0" dirty="0">
                <a:solidFill>
                  <a:srgbClr val="FFFF00"/>
                </a:solidFill>
              </a:rPr>
              <a:t>(Google):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2447636"/>
            <a:ext cx="8788400" cy="28540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800" u="sng" dirty="0"/>
              <a:t>Covers</a:t>
            </a:r>
            <a:r>
              <a:rPr lang="en-US" sz="2800" u="sng" dirty="0"/>
              <a:t>:</a:t>
            </a:r>
            <a:r>
              <a:rPr lang="en" sz="2800" dirty="0"/>
              <a:t> </a:t>
            </a:r>
            <a:endParaRPr lang="en-US" sz="28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800" dirty="0"/>
              <a:t>• </a:t>
            </a:r>
            <a:r>
              <a:rPr lang="en" sz="2800" dirty="0"/>
              <a:t>tuition, </a:t>
            </a:r>
            <a:endParaRPr lang="en-US" sz="28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800" dirty="0"/>
              <a:t>• </a:t>
            </a:r>
            <a:r>
              <a:rPr lang="en" sz="2800" dirty="0"/>
              <a:t>books, </a:t>
            </a:r>
            <a:endParaRPr lang="en-US" sz="28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800" dirty="0"/>
              <a:t>• </a:t>
            </a:r>
            <a:r>
              <a:rPr lang="en" sz="2800" dirty="0"/>
              <a:t>room </a:t>
            </a:r>
            <a:r>
              <a:rPr lang="en-US" sz="2800" dirty="0"/>
              <a:t>&amp;</a:t>
            </a:r>
            <a:r>
              <a:rPr lang="en" sz="2800" dirty="0"/>
              <a:t> board, </a:t>
            </a:r>
            <a:endParaRPr lang="en-US" sz="28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800" u="sng" dirty="0"/>
              <a:t>• S</a:t>
            </a:r>
            <a:r>
              <a:rPr lang="en" sz="2800" u="sng" dirty="0"/>
              <a:t>ometimes</a:t>
            </a:r>
            <a:r>
              <a:rPr lang="en" sz="2800" dirty="0"/>
              <a:t> living expenses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61819" y="173586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Schools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Rotarians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Rotary clubs</a:t>
            </a:r>
            <a:endParaRPr lang="en-US" sz="2400" dirty="0">
              <a:solidFill>
                <a:srgbClr val="FFFFFF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Host families</a:t>
            </a:r>
            <a:endParaRPr lang="en-US" sz="2400" dirty="0">
              <a:solidFill>
                <a:srgbClr val="FFFFFF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Private donors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Host </a:t>
            </a:r>
            <a:r>
              <a:rPr lang="en" sz="2400" dirty="0">
                <a:solidFill>
                  <a:srgbClr val="FFFFFF"/>
                </a:solidFill>
              </a:rPr>
              <a:t>Rotary </a:t>
            </a:r>
            <a:r>
              <a:rPr lang="en-US" sz="2400" dirty="0">
                <a:solidFill>
                  <a:srgbClr val="FFFFFF"/>
                </a:solidFill>
              </a:rPr>
              <a:t>D</a:t>
            </a:r>
            <a:r>
              <a:rPr lang="en" sz="2400" dirty="0">
                <a:solidFill>
                  <a:srgbClr val="FFFFFF"/>
                </a:solidFill>
              </a:rPr>
              <a:t>istricts</a:t>
            </a:r>
            <a:endParaRPr lang="en-US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Our </a:t>
            </a:r>
            <a:r>
              <a:rPr lang="en-US" sz="2400" dirty="0">
                <a:solidFill>
                  <a:srgbClr val="FFFFFF"/>
                </a:solidFill>
              </a:rPr>
              <a:t>O</a:t>
            </a:r>
            <a:r>
              <a:rPr lang="en" sz="2400" dirty="0">
                <a:solidFill>
                  <a:srgbClr val="FFFFFF"/>
                </a:solidFill>
              </a:rPr>
              <a:t>versea </a:t>
            </a:r>
            <a:r>
              <a:rPr lang="en-US" sz="2400" dirty="0">
                <a:solidFill>
                  <a:srgbClr val="FFFFFF"/>
                </a:solidFill>
              </a:rPr>
              <a:t>P</a:t>
            </a:r>
            <a:r>
              <a:rPr lang="en" sz="2400" dirty="0">
                <a:solidFill>
                  <a:srgbClr val="FFFFFF"/>
                </a:solidFill>
              </a:rPr>
              <a:t>artners</a:t>
            </a:r>
            <a:endParaRPr lang="en-US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600"/>
              </a:spcAft>
              <a:buNone/>
            </a:pPr>
            <a:endParaRPr lang="en"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61819" y="0"/>
            <a:ext cx="8261927" cy="1663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Who’s pay</a:t>
            </a:r>
            <a:r>
              <a:rPr lang="en-US" sz="4400" dirty="0">
                <a:solidFill>
                  <a:srgbClr val="FFFF00"/>
                </a:solidFill>
              </a:rPr>
              <a:t>s </a:t>
            </a:r>
            <a:r>
              <a:rPr lang="en" sz="4400" dirty="0">
                <a:solidFill>
                  <a:srgbClr val="FFFF00"/>
                </a:solidFill>
              </a:rPr>
              <a:t>for </a:t>
            </a:r>
            <a:r>
              <a:rPr lang="en-US" sz="4400" dirty="0">
                <a:solidFill>
                  <a:srgbClr val="FFFF00"/>
                </a:solidFill>
              </a:rPr>
              <a:t>a</a:t>
            </a:r>
            <a:r>
              <a:rPr lang="en" sz="4400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Student’s Scholarship</a:t>
            </a:r>
            <a:r>
              <a:rPr lang="en" sz="4400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27891" y="350982"/>
            <a:ext cx="8229600" cy="16175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 dirty="0"/>
              <a:t>“Thinking Out of the Box”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" sz="4400" dirty="0"/>
              <a:t>Rebranding </a:t>
            </a:r>
            <a:r>
              <a:rPr lang="en-US" sz="4400" dirty="0"/>
              <a:t>Concept</a:t>
            </a:r>
            <a:endParaRPr lang="en" sz="44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34110" y="2410690"/>
            <a:ext cx="8123381" cy="21890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" dirty="0"/>
              <a:t> </a:t>
            </a:r>
            <a:r>
              <a:rPr lang="en" b="1" dirty="0">
                <a:solidFill>
                  <a:srgbClr val="FFFF00"/>
                </a:solidFill>
              </a:rPr>
              <a:t>Rotary Youth Exchange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/>
              <a:t>    vs</a:t>
            </a:r>
            <a:endParaRPr sz="1200"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" b="1" dirty="0">
                <a:solidFill>
                  <a:srgbClr val="FFFF00"/>
                </a:solidFill>
              </a:rPr>
              <a:t>Youth Exchange Scholarship</a:t>
            </a:r>
            <a:endParaRPr lang="en-US" b="1" dirty="0">
              <a:solidFill>
                <a:srgbClr val="FFFF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sz="800" b="1" dirty="0">
              <a:solidFill>
                <a:srgbClr val="FFFF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400" i="1" u="sng" dirty="0">
                <a:solidFill>
                  <a:srgbClr val="FFFF00"/>
                </a:solidFill>
              </a:rPr>
              <a:t>P</a:t>
            </a:r>
            <a:r>
              <a:rPr lang="en" sz="2400" i="1" u="sng" dirty="0">
                <a:solidFill>
                  <a:srgbClr val="FFFF00"/>
                </a:solidFill>
              </a:rPr>
              <a:t>rovided by your local Rotary club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13029" y="65314"/>
            <a:ext cx="7227829" cy="236437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" dirty="0">
                <a:solidFill>
                  <a:srgbClr val="FFFF00"/>
                </a:solidFill>
              </a:rPr>
              <a:t>Why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" dirty="0">
                <a:solidFill>
                  <a:srgbClr val="FFFF00"/>
                </a:solidFill>
              </a:rPr>
              <a:t>lubs like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" dirty="0">
                <a:solidFill>
                  <a:srgbClr val="FFFF00"/>
                </a:solidFill>
              </a:rPr>
              <a:t>Rotary Youth Exchange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" dirty="0">
                <a:solidFill>
                  <a:srgbClr val="FFFF00"/>
                </a:solidFill>
              </a:rPr>
              <a:t>Scholarship</a:t>
            </a:r>
            <a:r>
              <a:rPr lang="en-US" dirty="0">
                <a:solidFill>
                  <a:srgbClr val="FFFF00"/>
                </a:solidFill>
              </a:rPr>
              <a:t>”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" dirty="0">
                <a:solidFill>
                  <a:srgbClr val="FFFF00"/>
                </a:solidFill>
              </a:rPr>
              <a:t>rand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56617" y="2429692"/>
            <a:ext cx="8340654" cy="2604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/>
              <a:t>• G</a:t>
            </a:r>
            <a:r>
              <a:rPr lang="en" sz="2000" dirty="0"/>
              <a:t>reat PR in their communit</a:t>
            </a:r>
            <a:r>
              <a:rPr lang="en-US" sz="2000" dirty="0"/>
              <a:t>y</a:t>
            </a:r>
          </a:p>
          <a:p>
            <a:pPr algn="ctr">
              <a:spcBef>
                <a:spcPts val="1200"/>
              </a:spcBef>
            </a:pPr>
            <a:r>
              <a:rPr lang="en-US" sz="2000" dirty="0"/>
              <a:t>•  E</a:t>
            </a:r>
            <a:r>
              <a:rPr lang="en" sz="2000" dirty="0"/>
              <a:t>as</a:t>
            </a:r>
            <a:r>
              <a:rPr lang="en-US" sz="2000" dirty="0"/>
              <a:t>ier</a:t>
            </a:r>
            <a:r>
              <a:rPr lang="en" sz="2000" dirty="0"/>
              <a:t> for club</a:t>
            </a:r>
            <a:r>
              <a:rPr lang="en-US" sz="2000" dirty="0"/>
              <a:t>s</a:t>
            </a:r>
            <a:r>
              <a:rPr lang="en" sz="2000" dirty="0"/>
              <a:t> to approach schools</a:t>
            </a:r>
          </a:p>
          <a:p>
            <a:pPr lvl="0" algn="ctr">
              <a:spcBef>
                <a:spcPts val="1200"/>
              </a:spcBef>
            </a:pPr>
            <a:r>
              <a:rPr lang="en-US" sz="2000" dirty="0"/>
              <a:t>• M</a:t>
            </a:r>
            <a:r>
              <a:rPr lang="en" sz="2000" dirty="0"/>
              <a:t>embers feel good about being part of the cl</a:t>
            </a:r>
            <a:r>
              <a:rPr lang="en-US" sz="2000" dirty="0"/>
              <a:t>ub</a:t>
            </a:r>
          </a:p>
          <a:p>
            <a:pPr lvl="0" algn="ctr" rtl="0">
              <a:spcBef>
                <a:spcPts val="1200"/>
              </a:spcBef>
              <a:buNone/>
            </a:pPr>
            <a:r>
              <a:rPr lang="en-US" sz="2000" dirty="0"/>
              <a:t>• G</a:t>
            </a:r>
            <a:r>
              <a:rPr lang="en" sz="2000" dirty="0"/>
              <a:t>et the bragging rights of awarding a BIG scholarship</a:t>
            </a:r>
            <a:endParaRPr lang="en-US" sz="2000" dirty="0"/>
          </a:p>
          <a:p>
            <a:pPr algn="ctr">
              <a:spcBef>
                <a:spcPts val="1200"/>
              </a:spcBef>
            </a:pPr>
            <a:r>
              <a:rPr lang="en-US" sz="2000" dirty="0"/>
              <a:t>• </a:t>
            </a:r>
            <a:r>
              <a:rPr lang="en" sz="2000" dirty="0"/>
              <a:t>Because the students have received a scholarship, we can require more from them (including recruiting host families)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-US" sz="2400" dirty="0"/>
              <a:t> </a:t>
            </a:r>
          </a:p>
          <a:p>
            <a:pPr lvl="0" rtl="0">
              <a:spcBef>
                <a:spcPts val="600"/>
              </a:spcBef>
              <a:buNone/>
            </a:pPr>
            <a:endParaRPr lang="en-US" sz="2400" dirty="0"/>
          </a:p>
          <a:p>
            <a:pPr lvl="0" rtl="0">
              <a:spcBef>
                <a:spcPts val="600"/>
              </a:spcBef>
              <a:buNone/>
            </a:pPr>
            <a:endParaRPr dirty="0"/>
          </a:p>
          <a:p>
            <a:pPr lvl="0" rtl="0">
              <a:spcBef>
                <a:spcPts val="600"/>
              </a:spcBef>
              <a:buNone/>
            </a:pPr>
            <a:endParaRPr dirty="0"/>
          </a:p>
          <a:p>
            <a:pPr lvl="0" rtl="0">
              <a:spcBef>
                <a:spcPts val="60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1556</TotalTime>
  <Words>1878</Words>
  <Application>Microsoft Macintosh PowerPoint</Application>
  <PresentationFormat>On-screen Show (16:9)</PresentationFormat>
  <Paragraphs>353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dark-gradient</vt:lpstr>
      <vt:lpstr>Marketing  Rotary Youth Exchange  as a    Scholarship</vt:lpstr>
      <vt:lpstr>  Four Largest Youth Exchange Marketing  Challenges </vt:lpstr>
      <vt:lpstr>Solving these Challenges “Thinking Outside the Box”</vt:lpstr>
      <vt:lpstr>What is a year abroad as a Exchange Student  worth?</vt:lpstr>
      <vt:lpstr>Could Rotary Exchange really Be a Scholarship?</vt:lpstr>
      <vt:lpstr>Full-ride Scholarship   Definition  (Google): </vt:lpstr>
      <vt:lpstr>Who’s pays for a Student’s Scholarship?</vt:lpstr>
      <vt:lpstr>“Thinking Out of the Box”  Rebranding Concept</vt:lpstr>
      <vt:lpstr>Why Clubs like  “Rotary Youth Exchange Scholarship”  Brand </vt:lpstr>
      <vt:lpstr>Why Others  Like the New Brand</vt:lpstr>
      <vt:lpstr>CBYX scholarship paid for by... U.S. &amp; German taxpayers!</vt:lpstr>
      <vt:lpstr>District 6690’s Transition  To  RYE Scholarship Concept </vt:lpstr>
      <vt:lpstr>What D6690  did to Research  the  RYE Scholarship Concept</vt:lpstr>
      <vt:lpstr>Before D6690 took the leap:            Feedback on the Scholarship Idea</vt:lpstr>
      <vt:lpstr>Positive Support from Schools  </vt:lpstr>
      <vt:lpstr>D6690:  20 months after Starting the Rebranding</vt:lpstr>
      <vt:lpstr>Outbound Students Recruiting HFs ???</vt:lpstr>
      <vt:lpstr>More D6690 results:</vt:lpstr>
      <vt:lpstr>The Spread of RYE Scholarship Concept</vt:lpstr>
      <vt:lpstr>RYE Scholarship Marketing Materials</vt:lpstr>
      <vt:lpstr>Power Point:</vt:lpstr>
      <vt:lpstr>PowerPoint Presentation</vt:lpstr>
      <vt:lpstr>PowerPoint Presentation</vt:lpstr>
      <vt:lpstr>More RYE Scholarship PR Ideas</vt:lpstr>
      <vt:lpstr>Available PR Templates:</vt:lpstr>
      <vt:lpstr>The Scholarship Brand is not the “silver bullet”...                  ...But it’s a VERY good tool. 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Rotary Youth Exchange as a scholarship</dc:title>
  <cp:lastModifiedBy>Gary Schuster</cp:lastModifiedBy>
  <cp:revision>90</cp:revision>
  <dcterms:modified xsi:type="dcterms:W3CDTF">2019-08-13T00:19:13Z</dcterms:modified>
</cp:coreProperties>
</file>