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nstantia" panose="02030602050306030303" pitchFamily="18" charset="0"/>
      <p:regular r:id="rId35"/>
      <p:bold r:id="rId36"/>
      <p:italic r:id="rId37"/>
      <p:boldItalic r:id="rId38"/>
    </p:embeddedFont>
    <p:embeddedFont>
      <p:font typeface="Palatino Linotype" panose="02040502050505030304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B3A07-2535-4451-982C-A61A0B224644}" v="1" dt="2021-06-17T04:58:49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ane Monick" userId="ffe5ce115a7bb74a" providerId="LiveId" clId="{681B3A07-2535-4451-982C-A61A0B224644}"/>
    <pc:docChg chg="addSld delSld modSld sldOrd">
      <pc:chgData name="Duane Monick" userId="ffe5ce115a7bb74a" providerId="LiveId" clId="{681B3A07-2535-4451-982C-A61A0B224644}" dt="2021-06-17T04:58:55.576" v="3"/>
      <pc:docMkLst>
        <pc:docMk/>
      </pc:docMkLst>
      <pc:sldChg chg="add del ord modNotes">
        <pc:chgData name="Duane Monick" userId="ffe5ce115a7bb74a" providerId="LiveId" clId="{681B3A07-2535-4451-982C-A61A0B224644}" dt="2021-06-17T04:58:55.576" v="3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1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 rot="-10380000" flipH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/>
          <p:nvPr/>
        </p:nvSpPr>
        <p:spPr>
          <a:xfrm rot="-10380000" flipH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0" name="Google Shape;70;p10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938"/>
            <a:ext cx="4762500" cy="638176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14" name="Google Shape;14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stockphoto.com/file_thumbview_approve/9921645/2/istockphoto_9921645-doctor-cartoon-man.jpg&amp;imgrefurl=http://www.istockphoto.com/stock-illustration-9921645-doctor-cartoon-man.php&amp;usg=__8vpC6QxjyV7Bx63bg_dMMz0UBaE=&amp;h=380&amp;w=333&amp;sz=57&amp;hl=en&amp;start=5&amp;um=1&amp;tbnid=kbDTWC4H4DmN1M:&amp;tbnh=123&amp;tbnw=108&amp;prev=/images?q=docotor+cartoon&amp;hl=en&amp;rlz=1G1GGLQ_ENUS288&amp;um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podictionary.com/images/Rx.jpg&amp;imgrefurl=http://www.podictionary.com/?s=corpus&amp;usg=__AI7EP51OWW_wyIHV1J-8zybVFsY=&amp;h=225&amp;w=250&amp;sz=24&amp;hl=en&amp;start=16&amp;um=1&amp;tbnid=H1fpYsiMwa7-FM:&amp;tbnh=100&amp;tbnw=111&amp;prev=/images?q=pharmacy+symbol&amp;hl=en&amp;rlz=1G1GGLQ_ENUS288&amp;um=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dreamstime.com/cute-cartoon-male-police-officer-in-blue-uniform-thumb9590563.jpg&amp;imgrefurl=http://www.dreamstime.com/stock-photos-cute-cartoon-male-police-officer-in-blue-uniform-image9590563&amp;usg=__gl9SHylL2GKrFK-QymH2rc861dg=&amp;h=350&amp;w=190&amp;sz=29&amp;hl=en&amp;start=11&amp;um=1&amp;tbnid=9kl5WExsmstYtM:&amp;tbnh=120&amp;tbnw=65&amp;prev=/images?q=cartoon+police+officer&amp;hl=en&amp;rlz=1G1GGLQ_ENUS288&amp;sa=G&amp;um=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homeskitchen.com/images/fax.gif&amp;imgrefurl=http://www.homeskitchen.com/contact.html&amp;usg=__WiIXFb5r09U7fS_rmZr4q9g0jkc=&amp;h=487&amp;w=625&amp;sz=9&amp;hl=en&amp;start=3&amp;um=1&amp;tbnid=FWspGW5PYmoxVM:&amp;tbnh=106&amp;tbnw=136&amp;prev=/images?q=fax&amp;hl=en&amp;rlz=1G1GGLQ_ENUS288&amp;sa=G&amp;um=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derekrayburn.com/html/images/stories/Fun/cartoon_plane.gif&amp;imgrefurl=http://www.derekrayburn.com/html/index.php?option=com_content&amp;task=blogcategory&amp;id=23&amp;Itemid=93&amp;usg=__QWyJgWqac7muqoxHqNKOIIAf_cQ=&amp;h=196&amp;w=300&amp;sz=5&amp;hl=en&amp;start=1&amp;um=1&amp;tbnid=a_SVzbhWIMdnqM:&amp;tbnh=76&amp;tbnw=116&amp;prev=/images?q=cartoon+plane&amp;hl=en&amp;rlz=1G1GGLQ_ENUS288&amp;um=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cdn.nextsmallthings.com/coolchaser.com/thumb-14455224.jpg&amp;imgrefurl=http://www.coolchaser.com/layout/keywords/sad+smiley+face&amp;usg=__5IzOo3dASzbCvG3OxlZiBZFvJtQ=&amp;h=95&amp;w=95&amp;sz=6&amp;hl=en&amp;start=3&amp;um=1&amp;tbnid=zkOK77QENVXE_M:&amp;tbnh=80&amp;tbnw=80&amp;prev=/images?q=sad+fac&amp;hl=en&amp;rlz=1G1GGLQ_ENUS288&amp;um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arl.sulkowski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3" descr="A close up of a sig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8462" y="1662113"/>
            <a:ext cx="5619750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Covid 19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Covid 19 at the moment is covered just like any other sickness.</a:t>
            </a: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If the student contracts Covid 19 before they leave it is considered a pre existing condition and there would be no coverage.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In The Event of an Emergency </a:t>
            </a: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63"/>
              <a:buFont typeface="Noto Sans Symbols"/>
              <a:buNone/>
            </a:pPr>
            <a:r>
              <a:rPr lang="en-US" sz="1750" dirty="0"/>
              <a:t>AXA Assistance, also known as Team Assist, is available for you around</a:t>
            </a:r>
            <a:endParaRPr dirty="0"/>
          </a:p>
          <a:p>
            <a:pPr marL="274320" lvl="0" indent="-274320" algn="l" rtl="0">
              <a:lnSpc>
                <a:spcPct val="6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63"/>
              <a:buFont typeface="Noto Sans Symbols"/>
              <a:buNone/>
            </a:pPr>
            <a:r>
              <a:rPr lang="en-US" sz="1750" dirty="0"/>
              <a:t> the clock!  Anyone can open a case on behalf of the insured if there is an </a:t>
            </a:r>
            <a:endParaRPr dirty="0"/>
          </a:p>
          <a:p>
            <a:pPr marL="274320" lvl="0" indent="-274320" algn="l" rtl="0">
              <a:lnSpc>
                <a:spcPct val="6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63"/>
              <a:buFont typeface="Noto Sans Symbols"/>
              <a:buNone/>
            </a:pPr>
            <a:r>
              <a:rPr lang="en-US" sz="1750" dirty="0"/>
              <a:t>emergency</a:t>
            </a:r>
            <a:endParaRPr dirty="0"/>
          </a:p>
          <a:p>
            <a:pPr marL="274320" lvl="0" indent="-274320" algn="l" rtl="0">
              <a:lnSpc>
                <a:spcPct val="6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63"/>
              <a:buFont typeface="Noto Sans Symbols"/>
              <a:buNone/>
            </a:pPr>
            <a:endParaRPr sz="1750" dirty="0"/>
          </a:p>
          <a:p>
            <a:pPr marL="285750" lvl="0" indent="-285750" algn="l" rtl="0">
              <a:lnSpc>
                <a:spcPct val="60000"/>
              </a:lnSpc>
              <a:spcBef>
                <a:spcPts val="35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750" dirty="0"/>
              <a:t>Legal Assistance</a:t>
            </a:r>
            <a:r>
              <a:rPr lang="en-US" sz="1750" i="1" dirty="0"/>
              <a:t>- </a:t>
            </a:r>
            <a:endParaRPr dirty="0"/>
          </a:p>
          <a:p>
            <a:pPr marL="678942" lvl="1" indent="-2857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500" i="1" dirty="0">
                <a:solidFill>
                  <a:srgbClr val="0070C0"/>
                </a:solidFill>
              </a:rPr>
              <a:t>lets say you are arrested and need a lawyer, TA will provide you with a lawyer and help you </a:t>
            </a:r>
            <a:endParaRPr dirty="0"/>
          </a:p>
          <a:p>
            <a:pPr marL="678942" lvl="1" indent="-2857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500" i="1" dirty="0">
                <a:solidFill>
                  <a:srgbClr val="0070C0"/>
                </a:solidFill>
              </a:rPr>
              <a:t>	through the process</a:t>
            </a:r>
            <a:endParaRPr dirty="0"/>
          </a:p>
          <a:p>
            <a:pPr marL="678942" lvl="1" indent="-2857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endParaRPr sz="1500" i="1" dirty="0">
              <a:solidFill>
                <a:srgbClr val="0070C0"/>
              </a:solidFill>
            </a:endParaRPr>
          </a:p>
          <a:p>
            <a:pPr marL="285750" lvl="0" indent="-285750" algn="l" rtl="0">
              <a:lnSpc>
                <a:spcPct val="60000"/>
              </a:lnSpc>
              <a:spcBef>
                <a:spcPts val="35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750" dirty="0"/>
              <a:t>Locating a Doctor-</a:t>
            </a:r>
            <a:endParaRPr sz="1750" i="1" dirty="0"/>
          </a:p>
          <a:p>
            <a:pPr marL="678942" lvl="1" indent="-2857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500" i="1" dirty="0">
                <a:solidFill>
                  <a:srgbClr val="0070C0"/>
                </a:solidFill>
              </a:rPr>
              <a:t>TA will help you locate a doctor in your host country</a:t>
            </a:r>
            <a:endParaRPr dirty="0"/>
          </a:p>
          <a:p>
            <a:pPr marL="285750" lvl="0" indent="-285750" algn="l" rtl="0">
              <a:lnSpc>
                <a:spcPct val="60000"/>
              </a:lnSpc>
              <a:spcBef>
                <a:spcPts val="35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endParaRPr sz="1750" dirty="0"/>
          </a:p>
          <a:p>
            <a:pPr marL="285750" lvl="0" indent="-285750" algn="l" rtl="0">
              <a:lnSpc>
                <a:spcPct val="60000"/>
              </a:lnSpc>
              <a:spcBef>
                <a:spcPts val="35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750" dirty="0"/>
              <a:t>Medical evacuation- </a:t>
            </a:r>
            <a:endParaRPr dirty="0"/>
          </a:p>
          <a:p>
            <a:pPr marL="678942" lvl="1" indent="-2857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500" i="1" dirty="0">
                <a:solidFill>
                  <a:srgbClr val="0070C0"/>
                </a:solidFill>
              </a:rPr>
              <a:t>If you need to be relocated to another hospital or to a hospital back home. TA will help you</a:t>
            </a:r>
            <a:endParaRPr dirty="0"/>
          </a:p>
          <a:p>
            <a:pPr marL="678942" lvl="1" indent="-2857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500" i="1" dirty="0">
                <a:solidFill>
                  <a:srgbClr val="0070C0"/>
                </a:solidFill>
              </a:rPr>
              <a:t>	 with this process</a:t>
            </a:r>
            <a:endParaRPr dirty="0"/>
          </a:p>
          <a:p>
            <a:pPr marL="391319" lvl="0" indent="-285750" algn="l" rtl="0">
              <a:lnSpc>
                <a:spcPct val="60000"/>
              </a:lnSpc>
              <a:spcBef>
                <a:spcPts val="35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endParaRPr sz="1750" dirty="0"/>
          </a:p>
          <a:p>
            <a:pPr marL="285750" lvl="0" indent="-285750" algn="l" rtl="0">
              <a:lnSpc>
                <a:spcPct val="60000"/>
              </a:lnSpc>
              <a:spcBef>
                <a:spcPts val="35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750" dirty="0"/>
              <a:t>Multi-lingual services are available- </a:t>
            </a:r>
            <a:endParaRPr dirty="0"/>
          </a:p>
          <a:p>
            <a:pPr marL="678942" lvl="1" indent="-2857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500" i="1" dirty="0">
                <a:solidFill>
                  <a:srgbClr val="0070C0"/>
                </a:solidFill>
              </a:rPr>
              <a:t>TA has staff members that are fluent in other languages to assist you while you are abroad</a:t>
            </a:r>
            <a:endParaRPr dirty="0"/>
          </a:p>
          <a:p>
            <a:pPr marL="391319" lvl="0" indent="-285750" algn="l" rtl="0">
              <a:lnSpc>
                <a:spcPct val="60000"/>
              </a:lnSpc>
              <a:spcBef>
                <a:spcPts val="35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endParaRPr sz="1750" dirty="0"/>
          </a:p>
          <a:p>
            <a:pPr marL="285750" lvl="0" indent="-285750" algn="l" rtl="0">
              <a:lnSpc>
                <a:spcPct val="60000"/>
              </a:lnSpc>
              <a:spcBef>
                <a:spcPts val="35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750" dirty="0"/>
              <a:t>Assistance in replacing passports and lost luggage</a:t>
            </a:r>
            <a:endParaRPr dirty="0"/>
          </a:p>
          <a:p>
            <a:pPr marL="678942" lvl="1" indent="-2857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500" i="1" dirty="0">
                <a:solidFill>
                  <a:srgbClr val="0070C0"/>
                </a:solidFill>
              </a:rPr>
              <a:t>TA will coordinate with the consulate to provide you with a new passport</a:t>
            </a:r>
            <a:r>
              <a:rPr lang="en-US" sz="1500" dirty="0">
                <a:solidFill>
                  <a:srgbClr val="0070C0"/>
                </a:solidFill>
              </a:rPr>
              <a:t> </a:t>
            </a:r>
            <a:endParaRPr dirty="0"/>
          </a:p>
          <a:p>
            <a:pPr marL="391319" lvl="0" indent="-285750" algn="l" rtl="0">
              <a:lnSpc>
                <a:spcPct val="60000"/>
              </a:lnSpc>
              <a:spcBef>
                <a:spcPts val="35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endParaRPr sz="1750" dirty="0"/>
          </a:p>
          <a:p>
            <a:pPr marL="285750" lvl="0" indent="-285750" algn="l" rtl="0">
              <a:lnSpc>
                <a:spcPct val="60000"/>
              </a:lnSpc>
              <a:spcBef>
                <a:spcPts val="35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750" dirty="0"/>
              <a:t>Assistance with Prescription drug </a:t>
            </a:r>
            <a:endParaRPr dirty="0"/>
          </a:p>
          <a:p>
            <a:pPr marL="678942" lvl="1" indent="-2857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500" dirty="0">
                <a:solidFill>
                  <a:srgbClr val="0070C0"/>
                </a:solidFill>
              </a:rPr>
              <a:t>shipment/replacement</a:t>
            </a:r>
            <a:r>
              <a:rPr lang="en-US" sz="1500" i="1" dirty="0">
                <a:solidFill>
                  <a:srgbClr val="0070C0"/>
                </a:solidFill>
              </a:rPr>
              <a:t>-TA will coordinate with a U.S. pharmacy to replace your medication</a:t>
            </a:r>
            <a:endParaRPr dirty="0"/>
          </a:p>
          <a:p>
            <a:pPr marL="678942" lvl="1" indent="-2857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500" i="1" dirty="0">
                <a:solidFill>
                  <a:srgbClr val="0070C0"/>
                </a:solidFill>
              </a:rPr>
              <a:t> (if the drug can not be found abroad)</a:t>
            </a:r>
            <a:endParaRPr dirty="0"/>
          </a:p>
          <a:p>
            <a:pPr marL="274320" lvl="0" indent="-176291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chemeClr val="accent3"/>
              </a:buClr>
              <a:buSzPts val="1544"/>
              <a:buFont typeface="Noto Sans Symbols"/>
              <a:buNone/>
            </a:pPr>
            <a:endParaRPr sz="1625" dirty="0"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0"/>
            <a:ext cx="21336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Emergency Contact –Team Assist</a:t>
            </a: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lang="en-US" sz="2800"/>
              <a:t>Team Assist is available for you around the clock!</a:t>
            </a:r>
            <a:endParaRPr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endParaRPr/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76400"/>
            <a:ext cx="89916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How do I find a Doctor abroad?</a:t>
            </a: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lang="en-US" sz="2800"/>
              <a:t>Outbound students may visit any physician of their choosing and have worldwide coverage on their exchange abroad until the completion of their program or return to the U.S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Font typeface="Noto Sans Symbols"/>
              <a:buNone/>
            </a:pPr>
            <a:endParaRPr sz="2800"/>
          </a:p>
          <a:p>
            <a:pPr marL="273050" lvl="0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lang="en-US" sz="2800"/>
              <a:t>CISI will pay foreign medical providers directly on behalf of the insured.  The doctor or hospital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lang="en-US" sz="2800"/>
              <a:t>should submit an itemized bill directly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lang="en-US" sz="2800"/>
              <a:t> to CISI</a:t>
            </a:r>
            <a:endParaRPr/>
          </a:p>
          <a:p>
            <a:pPr marL="273050" lvl="0" indent="-116204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177" name="Google Shape;177;p25" descr="istockphoto_9921645-doctor-cartoon-ma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200" y="4648200"/>
            <a:ext cx="1897063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500"/>
            </a:br>
            <a:br>
              <a:rPr lang="en-US" sz="4500"/>
            </a:br>
            <a:br>
              <a:rPr lang="en-US" sz="4500"/>
            </a:br>
            <a:br>
              <a:rPr lang="en-US" sz="4500"/>
            </a:br>
            <a:br>
              <a:rPr lang="en-US" sz="4500"/>
            </a:br>
            <a:br>
              <a:rPr lang="en-US" sz="4500"/>
            </a:br>
            <a:br>
              <a:rPr lang="en-US" sz="4500"/>
            </a:br>
            <a:r>
              <a:rPr lang="en-US" sz="4500"/>
              <a:t>You went to the doctor and they gave you a bill, now what?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rPr lang="en-US" sz="2400" dirty="0"/>
              <a:t>Ideally, the doctor or facility will bill CISI directly, BUT……</a:t>
            </a:r>
            <a:endParaRPr dirty="0"/>
          </a:p>
          <a:p>
            <a:pPr marL="27305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280"/>
              <a:buFont typeface="Noto Sans Symbols"/>
              <a:buNone/>
            </a:pP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sz="2400" dirty="0"/>
              <a:t>If you need to pay upfront,  please printout the claim form that was emailed to you upon enrollment.</a:t>
            </a:r>
            <a:endParaRPr dirty="0"/>
          </a:p>
          <a:p>
            <a:pPr marL="48768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sz="2400" dirty="0"/>
              <a:t>The claim form should be completed in full, have the original bills and receipts attached.</a:t>
            </a:r>
            <a:endParaRPr dirty="0"/>
          </a:p>
          <a:p>
            <a:pPr marL="48768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sz="2400" dirty="0"/>
              <a:t>Claims should have the most up-to-date contact details &amp; address </a:t>
            </a:r>
            <a:endParaRPr dirty="0"/>
          </a:p>
          <a:p>
            <a:pPr marL="48768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sz="2400" dirty="0"/>
              <a:t>Neat handwriting is KEY!</a:t>
            </a:r>
            <a:endParaRPr dirty="0"/>
          </a:p>
          <a:p>
            <a:pPr marL="273050" lvl="0" indent="-116204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What if you can’t pay for the bill upfront?</a:t>
            </a:r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Font typeface="Noto Sans Symbols"/>
              <a:buNone/>
            </a:pPr>
            <a:r>
              <a:rPr lang="en-US"/>
              <a:t>Lets say you are hospitalized and your bill is $7,000-We do not expect for you to pay upfront so…..</a:t>
            </a:r>
            <a:endParaRPr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endParaRPr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r>
              <a:rPr lang="en-US"/>
              <a:t>If you call Team Assist, they will make arrangements with the hospital to pay in the  currency of the country you are in.   </a:t>
            </a:r>
            <a:endParaRPr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endParaRPr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endParaRPr/>
          </a:p>
        </p:txBody>
      </p:sp>
      <p:pic>
        <p:nvPicPr>
          <p:cNvPr id="190" name="Google Shape;190;p27" descr="C:\Users\tcenatiempo\Desktop\wu-glob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4133850"/>
            <a:ext cx="2828925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about medication?</a:t>
            </a: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sz="2800" dirty="0">
                <a:latin typeface="Palatino Linotype"/>
                <a:ea typeface="Palatino Linotype"/>
                <a:cs typeface="Palatino Linotype"/>
                <a:sym typeface="Palatino Linotype"/>
              </a:rPr>
              <a:t>Must be prescribed by a doctor or hospital</a:t>
            </a:r>
            <a:endParaRPr dirty="0"/>
          </a:p>
          <a:p>
            <a:pPr marL="626110"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sz="2800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sz="2800" dirty="0">
                <a:latin typeface="Palatino Linotype"/>
                <a:ea typeface="Palatino Linotype"/>
                <a:cs typeface="Palatino Linotype"/>
                <a:sym typeface="Palatino Linotype"/>
              </a:rPr>
              <a:t>Pay for medication and submit for reimbursement with completed claim form. </a:t>
            </a:r>
            <a:endParaRPr dirty="0"/>
          </a:p>
          <a:p>
            <a:pPr marL="626110"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sz="2800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sz="2800" dirty="0">
                <a:latin typeface="Palatino Linotype"/>
                <a:ea typeface="Palatino Linotype"/>
                <a:cs typeface="Palatino Linotype"/>
                <a:sym typeface="Palatino Linotype"/>
              </a:rPr>
              <a:t>Claim form must be accompanied by a prescription receipt. Receipt must include: Insured’s name, Physician’s name, name of medication and cost.</a:t>
            </a:r>
            <a:endParaRPr dirty="0"/>
          </a:p>
        </p:txBody>
      </p:sp>
      <p:pic>
        <p:nvPicPr>
          <p:cNvPr id="197" name="Google Shape;197;p28" descr="Rx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0" y="5105400"/>
            <a:ext cx="1752600" cy="1350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File a Liability Claim</a:t>
            </a: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Printout the Personal Liability claim form which can be found on our website (also emailed to the student)</a:t>
            </a:r>
            <a:endParaRPr dirty="0"/>
          </a:p>
          <a:p>
            <a:pPr marL="614046"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Please fill it out completely!!</a:t>
            </a:r>
            <a:endParaRPr dirty="0"/>
          </a:p>
          <a:p>
            <a:pPr marL="614046"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Describe the items that were lost, stolen or damaged</a:t>
            </a:r>
            <a:endParaRPr dirty="0"/>
          </a:p>
          <a:p>
            <a:pPr marL="614046"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For robbery, a police report must be included with the claim form</a:t>
            </a:r>
            <a:endParaRPr dirty="0"/>
          </a:p>
          <a:p>
            <a:pPr marL="273050" lvl="0" indent="-116204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</p:txBody>
      </p:sp>
      <p:pic>
        <p:nvPicPr>
          <p:cNvPr id="204" name="Google Shape;204;p29" descr="cute-cartoon-male-police-officer-in-blue-uniform-thumb959056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895600"/>
            <a:ext cx="8382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Where to Send Your Claims </a:t>
            </a:r>
            <a:endParaRPr dirty="0"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You can:</a:t>
            </a:r>
            <a:endParaRPr dirty="0"/>
          </a:p>
          <a:p>
            <a:pPr marL="614046" lvl="0" indent="-457200" algn="l" rtl="0">
              <a:spcBef>
                <a:spcPts val="52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endParaRPr dirty="0"/>
          </a:p>
          <a:p>
            <a:pPr marL="736601" lvl="1" indent="-342900" algn="l" rtl="0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Mail T0: 1 High Ridge Park – Stamford-CT-06850</a:t>
            </a:r>
            <a:endParaRPr dirty="0"/>
          </a:p>
          <a:p>
            <a:pPr marL="866141" lvl="1" indent="-342900" algn="l" rtl="0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endParaRPr dirty="0"/>
          </a:p>
          <a:p>
            <a:pPr marL="736601" lvl="1" indent="-342900" algn="l" rtl="0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Fax To: 203-399-5596</a:t>
            </a:r>
            <a:endParaRPr dirty="0"/>
          </a:p>
          <a:p>
            <a:pPr marL="866141" lvl="1" indent="-342900" algn="l" rtl="0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endParaRPr dirty="0"/>
          </a:p>
          <a:p>
            <a:pPr marL="736601" lvl="1" indent="-342900" algn="l" rtl="0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Email To: </a:t>
            </a:r>
            <a:r>
              <a:rPr lang="en-US" dirty="0">
                <a:solidFill>
                  <a:srgbClr val="FF0000"/>
                </a:solidFill>
              </a:rPr>
              <a:t>Claimhelp@CulturalInsurance.com </a:t>
            </a:r>
            <a:endParaRPr dirty="0"/>
          </a:p>
          <a:p>
            <a:pPr marL="736601" lvl="1" indent="-342900" algn="l" rtl="0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endParaRPr dirty="0">
              <a:solidFill>
                <a:srgbClr val="FF0000"/>
              </a:solidFill>
            </a:endParaRPr>
          </a:p>
          <a:p>
            <a:pPr marL="736601" lvl="1" indent="-342900" algn="l" rtl="0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You may start the process while abroad!</a:t>
            </a:r>
            <a:endParaRPr dirty="0"/>
          </a:p>
        </p:txBody>
      </p:sp>
      <p:pic>
        <p:nvPicPr>
          <p:cNvPr id="211" name="Google Shape;211;p30" descr="fax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3200400"/>
            <a:ext cx="2057400" cy="15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/>
              <a:t>How do I enroll and where are my insurance documents?</a:t>
            </a:r>
            <a:endParaRPr sz="4500"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381000" y="1935163"/>
            <a:ext cx="830580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None/>
            </a:pPr>
            <a:r>
              <a:rPr lang="en-US" sz="2405" dirty="0"/>
              <a:t>You do not need to enroll, your Home District will help you with this step!  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None/>
            </a:pPr>
            <a:endParaRPr sz="2405" dirty="0"/>
          </a:p>
          <a:p>
            <a:pPr marL="274320" lvl="0" indent="-274320" algn="l" rtl="0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accent3"/>
              </a:buClr>
              <a:buSzPts val="2461"/>
              <a:buFont typeface="Noto Sans Symbols"/>
              <a:buNone/>
            </a:pPr>
            <a:r>
              <a:rPr lang="en-US" sz="2590" dirty="0"/>
              <a:t>Once enrolled you will receive the </a:t>
            </a:r>
            <a:endParaRPr dirty="0"/>
          </a:p>
          <a:p>
            <a:pPr marL="274320" lvl="0" indent="-274320" algn="l" rtl="0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accent3"/>
              </a:buClr>
              <a:buSzPts val="2461"/>
              <a:buFont typeface="Noto Sans Symbols"/>
              <a:buNone/>
            </a:pPr>
            <a:r>
              <a:rPr lang="en-US" sz="2590" dirty="0"/>
              <a:t>following materials  via email:</a:t>
            </a:r>
            <a:endParaRPr dirty="0"/>
          </a:p>
          <a:p>
            <a:pPr marL="274320" lvl="0" indent="-274320" algn="l" rtl="0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accent3"/>
              </a:buClr>
              <a:buSzPts val="2461"/>
              <a:buFont typeface="Noto Sans Symbols"/>
              <a:buNone/>
            </a:pPr>
            <a:endParaRPr sz="2590" dirty="0"/>
          </a:p>
          <a:p>
            <a:pPr marL="640080" lvl="1" indent="-246888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SzPts val="1887"/>
              <a:buFont typeface="Noto Sans Symbols"/>
              <a:buChar char="✔"/>
            </a:pPr>
            <a:r>
              <a:rPr lang="en-US" sz="2220" dirty="0"/>
              <a:t>ID Card</a:t>
            </a:r>
            <a:endParaRPr dirty="0"/>
          </a:p>
          <a:p>
            <a:pPr marL="640080" lvl="1" indent="-246888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SzPts val="1887"/>
              <a:buFont typeface="Noto Sans Symbols"/>
              <a:buChar char="✔"/>
            </a:pPr>
            <a:r>
              <a:rPr lang="en-US" sz="2220" dirty="0"/>
              <a:t>Policy Brochure</a:t>
            </a:r>
            <a:endParaRPr dirty="0"/>
          </a:p>
          <a:p>
            <a:pPr marL="640080" lvl="1" indent="-246888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SzPts val="1887"/>
              <a:buFont typeface="Noto Sans Symbols"/>
              <a:buChar char="✔"/>
            </a:pPr>
            <a:r>
              <a:rPr lang="en-US" sz="2220" dirty="0"/>
              <a:t>Claim Form</a:t>
            </a:r>
            <a:endParaRPr dirty="0"/>
          </a:p>
          <a:p>
            <a:pPr marL="640080" lvl="1" indent="-246888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SzPts val="1887"/>
              <a:buFont typeface="Noto Sans Symbols"/>
              <a:buChar char="✔"/>
            </a:pPr>
            <a:r>
              <a:rPr lang="en-US" sz="2220" dirty="0"/>
              <a:t>Consulate Letter   </a:t>
            </a:r>
            <a:endParaRPr dirty="0"/>
          </a:p>
          <a:p>
            <a:pPr marL="640080" lvl="1" indent="-246888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SzPts val="1887"/>
              <a:buFont typeface="Noto Sans Symbols"/>
              <a:buNone/>
            </a:pPr>
            <a:endParaRPr sz="2220" dirty="0"/>
          </a:p>
          <a:p>
            <a:pPr marL="640080" lvl="1" indent="-246888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SzPts val="1887"/>
              <a:buFont typeface="Noto Sans Symbols"/>
              <a:buNone/>
            </a:pPr>
            <a:r>
              <a:rPr lang="en-US" sz="2220" dirty="0"/>
              <a:t>It is very important that you keep your ID Card on you at all times!! 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None/>
            </a:pPr>
            <a:endParaRPr sz="2405" dirty="0"/>
          </a:p>
        </p:txBody>
      </p:sp>
      <p:pic>
        <p:nvPicPr>
          <p:cNvPr id="218" name="Google Shape;218;p31" descr="MCj0442168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200400"/>
            <a:ext cx="24384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Plan B Accident &amp; Sickness Benefits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Accident &amp; Sickness Limit $1,000,000</a:t>
            </a:r>
            <a:endParaRPr dirty="0"/>
          </a:p>
          <a:p>
            <a:pPr marL="736601" lvl="1" indent="-342900" algn="l" rtl="0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Deductible $0 (zero)</a:t>
            </a:r>
            <a:endParaRPr dirty="0"/>
          </a:p>
          <a:p>
            <a:pPr marL="736601" lvl="1" indent="-342900" algn="l" rtl="0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Paid at 100%</a:t>
            </a:r>
            <a:endParaRPr u="sng" dirty="0"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r>
              <a:rPr lang="en-US" b="1" dirty="0"/>
              <a:t>This policy covers you for:</a:t>
            </a:r>
            <a:endParaRPr dirty="0"/>
          </a:p>
          <a:p>
            <a:pPr marL="1011238" lvl="2" indent="-342900" algn="l" rtl="0">
              <a:spcBef>
                <a:spcPts val="4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Sickness; such as colds and flu</a:t>
            </a:r>
            <a:endParaRPr dirty="0"/>
          </a:p>
          <a:p>
            <a:pPr marL="1011238" lvl="2" indent="-342900" algn="l" rtl="0">
              <a:spcBef>
                <a:spcPts val="4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Doctors Visits</a:t>
            </a:r>
            <a:endParaRPr dirty="0"/>
          </a:p>
          <a:p>
            <a:pPr marL="1011238" lvl="2" indent="-342900" algn="l" rtl="0">
              <a:spcBef>
                <a:spcPts val="4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Prescriptions</a:t>
            </a:r>
            <a:endParaRPr dirty="0"/>
          </a:p>
          <a:p>
            <a:pPr marL="1011238" lvl="2" indent="-342900" algn="l" rtl="0">
              <a:spcBef>
                <a:spcPts val="4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Emergency room visits</a:t>
            </a:r>
            <a:endParaRPr dirty="0"/>
          </a:p>
          <a:p>
            <a:pPr marL="1011238" lvl="2" indent="-342900" algn="l" rtl="0">
              <a:spcBef>
                <a:spcPts val="4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Labs, Tests and X-Rays</a:t>
            </a:r>
            <a:endParaRPr dirty="0"/>
          </a:p>
          <a:p>
            <a:pPr marL="1011238" lvl="2" indent="-342900" algn="l" rtl="0">
              <a:spcBef>
                <a:spcPts val="4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Inpatient Hospital Stays</a:t>
            </a:r>
            <a:endParaRPr dirty="0"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endParaRPr dirty="0"/>
          </a:p>
          <a:p>
            <a:pPr marL="639763" lvl="1" indent="-246062" algn="l" rtl="0"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None/>
            </a:pPr>
            <a:endParaRPr dirty="0"/>
          </a:p>
          <a:p>
            <a:pPr marL="639763" lvl="1" indent="-116522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 dirty="0"/>
          </a:p>
          <a:p>
            <a:pPr marL="639763" lvl="1" indent="-246062" algn="l" rtl="0"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None/>
            </a:pPr>
            <a:endParaRPr dirty="0"/>
          </a:p>
          <a:p>
            <a:pPr marL="639763" lvl="1" indent="-116522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 dirty="0"/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2667000"/>
            <a:ext cx="264477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Medical Id Card</a:t>
            </a:r>
            <a:endParaRPr/>
          </a:p>
        </p:txBody>
      </p:sp>
      <p:pic>
        <p:nvPicPr>
          <p:cNvPr id="224" name="Google Shape;224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057400"/>
            <a:ext cx="82296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Portal </a:t>
            </a:r>
            <a:endParaRPr/>
          </a:p>
        </p:txBody>
      </p:sp>
      <p:pic>
        <p:nvPicPr>
          <p:cNvPr id="230" name="Google Shape;230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9144000" cy="578326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/>
          <p:nvPr/>
        </p:nvSpPr>
        <p:spPr>
          <a:xfrm>
            <a:off x="7086600" y="1524000"/>
            <a:ext cx="609600" cy="1524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Create an Account or Sign In</a:t>
            </a:r>
            <a:endParaRPr/>
          </a:p>
        </p:txBody>
      </p:sp>
      <p:pic>
        <p:nvPicPr>
          <p:cNvPr id="237" name="Google Shape;237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85800"/>
            <a:ext cx="9139238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Portal Welcome Screen</a:t>
            </a:r>
            <a:endParaRPr/>
          </a:p>
        </p:txBody>
      </p:sp>
      <p:pic>
        <p:nvPicPr>
          <p:cNvPr id="243" name="Google Shape;243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91440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Enrollment Documents </a:t>
            </a:r>
            <a:endParaRPr/>
          </a:p>
        </p:txBody>
      </p:sp>
      <p:pic>
        <p:nvPicPr>
          <p:cNvPr id="249" name="Google Shape;249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9202738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Frequently Asked Questions:</a:t>
            </a:r>
            <a:endParaRPr/>
          </a:p>
        </p:txBody>
      </p:sp>
      <p:pic>
        <p:nvPicPr>
          <p:cNvPr id="255" name="Google Shape;255;p37" descr="bd00028_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52400"/>
            <a:ext cx="914400" cy="89693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/>
          <p:nvPr/>
        </p:nvSpPr>
        <p:spPr>
          <a:xfrm>
            <a:off x="533400" y="1905000"/>
            <a:ext cx="7924800" cy="36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 lost my ID card, what do I do?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Simply contact CISI, we will be more than happy to email you a new ID card.  Or you may also access your participant portal at anytime!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My host country is Spain, may I visit the neighboring country and still be covered?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Yes, your CISI insurance is valid worldwide, except for your home country. Also, please keep CISI informed of your travels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a claim is paid by the host family; who does CISI reimburse?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insured student is reimbursed, unless a receipt is submitted which clearly indicates that the host family has already paid along with a letter from the insured authorizing the host family to be reimbursed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b="1"/>
              <a:t>Have A Safe &amp; Fun Time</a:t>
            </a:r>
            <a:br>
              <a:rPr lang="en-US" sz="4860" b="1"/>
            </a:br>
            <a:r>
              <a:rPr lang="en-US" sz="4860" b="1"/>
              <a:t>Abroad!!</a:t>
            </a:r>
            <a:endParaRPr sz="4500" b="1"/>
          </a:p>
        </p:txBody>
      </p:sp>
      <p:sp>
        <p:nvSpPr>
          <p:cNvPr id="262" name="Google Shape;262;p38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Font typeface="Noto Sans Symbols"/>
              <a:buNone/>
            </a:pPr>
            <a:r>
              <a:rPr lang="en-US" b="1">
                <a:solidFill>
                  <a:srgbClr val="C00000"/>
                </a:solidFill>
              </a:rPr>
              <a:t>Arrivederci</a:t>
            </a:r>
            <a:endParaRPr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r>
              <a:rPr lang="en-US" b="1"/>
              <a:t>			</a:t>
            </a:r>
            <a:r>
              <a:rPr lang="en-US" b="1">
                <a:solidFill>
                  <a:srgbClr val="7030A0"/>
                </a:solidFill>
              </a:rPr>
              <a:t>Adiós</a:t>
            </a:r>
            <a:endParaRPr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r>
              <a:rPr lang="en-US" b="1">
                <a:solidFill>
                  <a:srgbClr val="00B050"/>
                </a:solidFill>
              </a:rPr>
              <a:t>Au Revoir   </a:t>
            </a:r>
            <a:endParaRPr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endParaRPr b="1"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endParaRPr b="1"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r>
              <a:rPr lang="en-US" b="1">
                <a:solidFill>
                  <a:srgbClr val="FF0000"/>
                </a:solidFill>
              </a:rPr>
              <a:t>Czesc</a:t>
            </a:r>
            <a:endParaRPr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r>
              <a:rPr lang="en-US"/>
              <a:t>					</a:t>
            </a:r>
            <a:r>
              <a:rPr lang="en-US" b="1">
                <a:solidFill>
                  <a:srgbClr val="002060"/>
                </a:solidFill>
              </a:rPr>
              <a:t>Tschuss</a:t>
            </a:r>
            <a:r>
              <a:rPr lang="en-US" b="1"/>
              <a:t>            </a:t>
            </a:r>
            <a:r>
              <a:rPr lang="en-US" b="1">
                <a:solidFill>
                  <a:srgbClr val="0066FF"/>
                </a:solidFill>
              </a:rPr>
              <a:t>PA</a:t>
            </a:r>
            <a:endParaRPr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endParaRPr/>
          </a:p>
        </p:txBody>
      </p:sp>
      <p:pic>
        <p:nvPicPr>
          <p:cNvPr id="263" name="Google Shape;263;p38" descr="cartoon_plan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00" y="2667000"/>
            <a:ext cx="27051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CISI Market Place</a:t>
            </a:r>
            <a:endParaRPr/>
          </a:p>
        </p:txBody>
      </p:sp>
      <p:sp>
        <p:nvSpPr>
          <p:cNvPr id="269" name="Google Shape;269;p3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dirty="0"/>
              <a:t>AT&amp;T Study Abroad Plans</a:t>
            </a:r>
            <a:endParaRPr dirty="0"/>
          </a:p>
          <a:p>
            <a:pPr marL="736601" lvl="1" indent="-342900" algn="l" rtl="0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Keep your current device and number</a:t>
            </a:r>
            <a:endParaRPr dirty="0"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 dirty="0"/>
              <a:t>International Money Cards</a:t>
            </a:r>
            <a:endParaRPr dirty="0"/>
          </a:p>
          <a:p>
            <a:pPr marL="736601" lvl="1" indent="-342900" algn="l" rtl="0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Load Cash in your own currency</a:t>
            </a:r>
            <a:endParaRPr dirty="0"/>
          </a:p>
          <a:p>
            <a:pPr marL="736601" lvl="1" indent="-342900" algn="l" rtl="0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Avoid opening foreign bank accounts</a:t>
            </a:r>
            <a:endParaRPr dirty="0"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 dirty="0"/>
              <a:t>International Student Exchange (ISE) Identity Cards</a:t>
            </a:r>
            <a:endParaRPr dirty="0"/>
          </a:p>
          <a:p>
            <a:pPr marL="736601" lvl="1" indent="-342900" algn="l" rtl="0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Travel discounts</a:t>
            </a:r>
            <a:endParaRPr dirty="0"/>
          </a:p>
          <a:p>
            <a:pPr marL="736601" lvl="1" indent="-342900" algn="l" rtl="0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Deductible  Reimbursement </a:t>
            </a:r>
            <a:endParaRPr dirty="0"/>
          </a:p>
          <a:p>
            <a:pPr marL="273050" lvl="0" indent="-116204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3050" lvl="0" indent="-116204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</p:txBody>
      </p:sp>
      <p:pic>
        <p:nvPicPr>
          <p:cNvPr id="270" name="Google Shape;27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/>
              <a:t>Ok, so I faxed/mailed my claim form with my receipts…..</a:t>
            </a:r>
            <a:endParaRPr sz="4500"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endParaRPr sz="2400" dirty="0"/>
          </a:p>
          <a:p>
            <a:pPr marL="274320" lvl="0" indent="-2743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en-US" sz="2400" dirty="0"/>
              <a:t>Hang on tight! 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2400" dirty="0"/>
              <a:t>All of your friends at CISI are doing their best to process your claims within 2 weeks of submission. This is why it’s very important that you submit the right materials with the right information!</a:t>
            </a:r>
            <a:endParaRPr dirty="0"/>
          </a:p>
          <a:p>
            <a:pPr marL="48768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Calibri" panose="020F0502020204030204" pitchFamily="34" charset="0"/>
              <a:buChar char="●"/>
            </a:pP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2400" dirty="0"/>
              <a:t>Once we analyze your claim form &amp; match it up with your benefits, we will send you a reimbursement check. Checks are mailed to your address in the U.S since it will be very difficult for you to cash a check abroad.  Your parents can always transfer/deposit the money back into your account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Additional Benefits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2380" dirty="0">
                <a:latin typeface="Constantia" panose="02030602050306030303" pitchFamily="18" charset="0"/>
                <a:cs typeface="Calibri" panose="020F0502020204030204" pitchFamily="34" charset="0"/>
              </a:rPr>
              <a:t>Allowance of $500 to cover </a:t>
            </a:r>
            <a:r>
              <a:rPr lang="en-US" sz="2380" dirty="0">
                <a:solidFill>
                  <a:srgbClr val="0B5394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pre-existing conditions</a:t>
            </a:r>
            <a:endParaRPr dirty="0"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marL="274320" lvl="0" indent="-130746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accent3"/>
              </a:buClr>
              <a:buSzPts val="2261"/>
              <a:buFont typeface="Noto Sans Symbols"/>
              <a:buNone/>
            </a:pPr>
            <a:endParaRPr sz="2380" dirty="0">
              <a:solidFill>
                <a:srgbClr val="0B5394"/>
              </a:solidFill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2380" dirty="0">
                <a:solidFill>
                  <a:srgbClr val="0B5394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Mental &amp; Nervous </a:t>
            </a:r>
            <a:r>
              <a:rPr lang="en-US" sz="2380" dirty="0">
                <a:latin typeface="Constantia" panose="02030602050306030303" pitchFamily="18" charset="0"/>
                <a:cs typeface="Calibri" panose="020F0502020204030204" pitchFamily="34" charset="0"/>
              </a:rPr>
              <a:t>: $1,000 for outpatient, $25,000 inpatient</a:t>
            </a:r>
            <a:endParaRPr dirty="0"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marL="274320" lvl="0" indent="-130746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accent3"/>
              </a:buClr>
              <a:buSzPts val="2261"/>
              <a:buFont typeface="Noto Sans Symbols"/>
              <a:buNone/>
            </a:pPr>
            <a:endParaRPr sz="2380" dirty="0"/>
          </a:p>
          <a:p>
            <a:pPr marL="342900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2380" dirty="0">
                <a:solidFill>
                  <a:srgbClr val="0B5394"/>
                </a:solidFill>
              </a:rPr>
              <a:t>Emergency Dental </a:t>
            </a:r>
            <a:r>
              <a:rPr lang="en-US" sz="2380" dirty="0"/>
              <a:t>up to $400 (relief of pain)</a:t>
            </a:r>
            <a:endParaRPr dirty="0"/>
          </a:p>
          <a:p>
            <a:pPr marL="486474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Calibri" panose="020F0502020204030204" pitchFamily="34" charset="0"/>
              <a:buChar char="●"/>
            </a:pPr>
            <a:endParaRPr sz="2380" dirty="0">
              <a:solidFill>
                <a:srgbClr val="0B5394"/>
              </a:solidFill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2380" dirty="0">
                <a:solidFill>
                  <a:srgbClr val="0B5394"/>
                </a:solidFill>
              </a:rPr>
              <a:t>Trip Cancellation </a:t>
            </a:r>
            <a:r>
              <a:rPr lang="en-US" sz="2380" dirty="0"/>
              <a:t>up to $3000 (prior to departure)</a:t>
            </a:r>
            <a:endParaRPr dirty="0"/>
          </a:p>
          <a:p>
            <a:pPr marL="486474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Calibri" panose="020F0502020204030204" pitchFamily="34" charset="0"/>
              <a:buChar char="●"/>
            </a:pPr>
            <a:endParaRPr sz="2380" dirty="0"/>
          </a:p>
          <a:p>
            <a:pPr marL="342900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2380" dirty="0"/>
              <a:t>Maximum benefit for </a:t>
            </a:r>
            <a:r>
              <a:rPr lang="en-US" sz="2380" dirty="0">
                <a:solidFill>
                  <a:srgbClr val="0B5394"/>
                </a:solidFill>
              </a:rPr>
              <a:t>Medical Evacuation- </a:t>
            </a:r>
            <a:r>
              <a:rPr lang="en-US" sz="2380" dirty="0"/>
              <a:t>$100,000</a:t>
            </a:r>
            <a:endParaRPr dirty="0"/>
          </a:p>
          <a:p>
            <a:pPr marL="486474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Calibri" panose="020F0502020204030204" pitchFamily="34" charset="0"/>
              <a:buChar char="●"/>
            </a:pPr>
            <a:endParaRPr sz="2380" dirty="0"/>
          </a:p>
          <a:p>
            <a:pPr marL="342900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2380" dirty="0"/>
              <a:t>Maximum benefit for </a:t>
            </a:r>
            <a:r>
              <a:rPr lang="en-US" sz="2380" dirty="0">
                <a:solidFill>
                  <a:srgbClr val="0B5394"/>
                </a:solidFill>
              </a:rPr>
              <a:t>Repatriation</a:t>
            </a:r>
            <a:r>
              <a:rPr lang="en-US" sz="2380" dirty="0"/>
              <a:t>- $50,000 </a:t>
            </a:r>
            <a:endParaRPr dirty="0"/>
          </a:p>
          <a:p>
            <a:pPr marL="486474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Calibri" panose="020F0502020204030204" pitchFamily="34" charset="0"/>
              <a:buChar char="●"/>
            </a:pPr>
            <a:endParaRPr sz="2380" dirty="0"/>
          </a:p>
          <a:p>
            <a:pPr marL="342900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2380" dirty="0">
                <a:solidFill>
                  <a:srgbClr val="0066FF"/>
                </a:solidFill>
              </a:rPr>
              <a:t>Security Evacuation </a:t>
            </a:r>
            <a:r>
              <a:rPr lang="en-US" sz="2380" dirty="0"/>
              <a:t>Benefit</a:t>
            </a:r>
            <a:r>
              <a:rPr lang="en-US" sz="2380" dirty="0">
                <a:solidFill>
                  <a:srgbClr val="0066FF"/>
                </a:solidFill>
              </a:rPr>
              <a:t> </a:t>
            </a:r>
            <a:r>
              <a:rPr lang="en-US" sz="2380" dirty="0"/>
              <a:t>- $100,000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None/>
            </a:pPr>
            <a:endParaRPr sz="2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500"/>
            </a:br>
            <a:br>
              <a:rPr lang="en-US" sz="4500"/>
            </a:br>
            <a:endParaRPr sz="4500"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sz="2400" dirty="0">
                <a:solidFill>
                  <a:srgbClr val="0B5395"/>
                </a:solidFill>
              </a:rPr>
              <a:t>Chiropractic</a:t>
            </a:r>
            <a:r>
              <a:rPr lang="en-US" sz="2400" dirty="0"/>
              <a:t> paid up to $50 per visit up to $500 (or 10 visits)</a:t>
            </a:r>
            <a:endParaRPr dirty="0"/>
          </a:p>
          <a:p>
            <a:pPr marL="48768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sz="2400" dirty="0">
                <a:solidFill>
                  <a:srgbClr val="0B5395"/>
                </a:solidFill>
              </a:rPr>
              <a:t>Emergency Family Reunion </a:t>
            </a:r>
            <a:r>
              <a:rPr lang="en-US" sz="2400" dirty="0"/>
              <a:t>benefit of $5000 for flights, meals and hotel if the insured is hospitalized in excess of 4 days and a family member travels to bedside. (no CC points)</a:t>
            </a:r>
            <a:endParaRPr dirty="0"/>
          </a:p>
          <a:p>
            <a:pPr marL="48768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sz="2400" dirty="0">
                <a:solidFill>
                  <a:srgbClr val="0B5395"/>
                </a:solidFill>
              </a:rPr>
              <a:t>Round trip flight benefit </a:t>
            </a:r>
            <a:r>
              <a:rPr lang="en-US" sz="2400" dirty="0"/>
              <a:t>of $3000 if the insured must return home due to the death or serious illness of grandparent, parent or sibling. (no CC points)</a:t>
            </a:r>
            <a:endParaRPr dirty="0"/>
          </a:p>
          <a:p>
            <a:pPr marL="48768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sz="2400" dirty="0">
                <a:solidFill>
                  <a:srgbClr val="0B5395"/>
                </a:solidFill>
              </a:rPr>
              <a:t>Sports Coverage </a:t>
            </a:r>
            <a:r>
              <a:rPr lang="en-US" sz="2400" dirty="0"/>
              <a:t>up to $25,000- Interscholastic and Community Sports.  </a:t>
            </a:r>
            <a:endParaRPr dirty="0"/>
          </a:p>
          <a:p>
            <a:pPr marL="48768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sz="2400" dirty="0">
                <a:solidFill>
                  <a:srgbClr val="0B5395"/>
                </a:solidFill>
              </a:rPr>
              <a:t>Accidental Death &amp; Dismemberment </a:t>
            </a:r>
            <a:r>
              <a:rPr lang="en-US" sz="2400" dirty="0"/>
              <a:t>up to $100,000</a:t>
            </a:r>
            <a:endParaRPr dirty="0"/>
          </a:p>
          <a:p>
            <a:pPr marL="273050" lvl="0" indent="-12827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 sz="2400" dirty="0"/>
          </a:p>
          <a:p>
            <a:pPr marL="273050" lvl="0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Personal Liability Coverage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280"/>
              <a:buFont typeface="Noto Sans Symbols"/>
              <a:buChar char="✔"/>
            </a:pPr>
            <a:r>
              <a:rPr lang="en-US" sz="2400" dirty="0"/>
              <a:t>Personal Liability Limit/Claim $500,000</a:t>
            </a:r>
            <a:endParaRPr dirty="0"/>
          </a:p>
          <a:p>
            <a:pPr marL="273050" lvl="0" indent="-273050" algn="l" rtl="0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rPr lang="en-US" sz="2400" dirty="0"/>
              <a:t>	</a:t>
            </a:r>
            <a:endParaRPr dirty="0"/>
          </a:p>
          <a:p>
            <a:pPr marL="273050" lvl="0" indent="-273050" algn="l" rtl="0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SzPts val="2280"/>
              <a:buFont typeface="Noto Sans Symbols"/>
              <a:buChar char="✔"/>
            </a:pPr>
            <a:r>
              <a:rPr lang="en-US" sz="2400" dirty="0"/>
              <a:t>Medical Payment Limit/Coverage Period   $5,000</a:t>
            </a:r>
            <a:endParaRPr dirty="0"/>
          </a:p>
          <a:p>
            <a:pPr marL="273050" lvl="0" indent="-2730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SzPts val="1425"/>
              <a:buFont typeface="Noto Sans Symbols"/>
              <a:buNone/>
            </a:pPr>
            <a:r>
              <a:rPr lang="en-US" sz="1500" dirty="0"/>
              <a:t>	</a:t>
            </a:r>
            <a:endParaRPr dirty="0"/>
          </a:p>
          <a:p>
            <a:pPr marL="273050" lvl="0" indent="-2730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SzPts val="1425"/>
              <a:buFont typeface="Noto Sans Symbols"/>
              <a:buNone/>
            </a:pPr>
            <a:r>
              <a:rPr lang="en-US" sz="1500" dirty="0"/>
              <a:t>	(if you accidentally hurt someone other than yourself)</a:t>
            </a:r>
            <a:endParaRPr sz="2400" dirty="0"/>
          </a:p>
          <a:p>
            <a:pPr marL="273050" lvl="0" indent="-273050" algn="l" rtl="0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SzPts val="2280"/>
              <a:buFont typeface="Noto Sans Symbols"/>
              <a:buNone/>
            </a:pPr>
            <a:endParaRPr sz="2400" dirty="0"/>
          </a:p>
          <a:p>
            <a:pPr marL="273050" lvl="0" indent="-273050" algn="l" rtl="0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SzPts val="2280"/>
              <a:buFont typeface="Noto Sans Symbols"/>
              <a:buChar char="✔"/>
            </a:pPr>
            <a:r>
              <a:rPr lang="en-US" sz="2400" dirty="0"/>
              <a:t>Additional Living Expense Limit/Coverage Period $5,000</a:t>
            </a:r>
            <a:endParaRPr sz="1500" dirty="0"/>
          </a:p>
          <a:p>
            <a:pPr marL="273050" lvl="0" indent="-2730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SzPts val="1425"/>
              <a:buFont typeface="Noto Sans Symbols"/>
              <a:buNone/>
            </a:pPr>
            <a:r>
              <a:rPr lang="en-US" sz="1500" dirty="0"/>
              <a:t>	</a:t>
            </a:r>
            <a:endParaRPr dirty="0"/>
          </a:p>
          <a:p>
            <a:pPr marL="273050" lvl="0" indent="-2730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SzPts val="1425"/>
              <a:buFont typeface="Noto Sans Symbols"/>
              <a:buNone/>
            </a:pPr>
            <a:r>
              <a:rPr lang="en-US" sz="1500" dirty="0"/>
              <a:t>	(if you damage your host family’s home so that it is unlivable this covers your stay in a hotel or  other lodging)</a:t>
            </a:r>
            <a:endParaRPr dirty="0"/>
          </a:p>
          <a:p>
            <a:pPr marL="273050" lvl="0" indent="-273050" algn="l" rtl="0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rPr lang="en-US" sz="2400" dirty="0"/>
              <a:t>							</a:t>
            </a:r>
            <a:endParaRPr dirty="0"/>
          </a:p>
          <a:p>
            <a:pPr marL="273050" lvl="0" indent="-273050" algn="l" rtl="0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SzPts val="2280"/>
              <a:buFont typeface="Noto Sans Symbols"/>
              <a:buChar char="✔"/>
            </a:pPr>
            <a:r>
              <a:rPr lang="en-US" sz="2400" dirty="0"/>
              <a:t>Unscheduled Personal Property w/Replacement $5,000</a:t>
            </a:r>
            <a:endParaRPr dirty="0"/>
          </a:p>
          <a:p>
            <a:pPr marL="273050" lvl="0" indent="-273050" algn="l" rtl="0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rPr lang="en-US" sz="2400" dirty="0"/>
              <a:t>	</a:t>
            </a:r>
            <a:r>
              <a:rPr lang="en-US" sz="1500" dirty="0"/>
              <a:t>(this covers damage to objects such as household furniture or personal effects)</a:t>
            </a:r>
            <a:endParaRPr sz="2400" dirty="0"/>
          </a:p>
          <a:p>
            <a:pPr marL="273050" lvl="0" indent="-188595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330"/>
              <a:buNone/>
            </a:pPr>
            <a:endParaRPr sz="1400" dirty="0"/>
          </a:p>
          <a:p>
            <a:pPr marL="285750" lvl="0" indent="-2857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sz="1500" dirty="0"/>
              <a:t>w/ $ 250 deductible per claim for all the above</a:t>
            </a:r>
            <a:endParaRPr dirty="0"/>
          </a:p>
          <a:p>
            <a:pPr marL="273050" lvl="0" indent="-27305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330"/>
              <a:buFont typeface="Noto Sans Symbols"/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Personal Effects?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Font typeface="Noto Sans Symbols"/>
              <a:buNone/>
            </a:pPr>
            <a:r>
              <a:rPr lang="en-US" dirty="0"/>
              <a:t>If your belongings are lost or stolen, not to worry you are covered!!</a:t>
            </a:r>
            <a:endParaRPr dirty="0"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r>
              <a:rPr lang="en-US" dirty="0"/>
              <a:t>Personal effects would be your:</a:t>
            </a: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Luggage</a:t>
            </a: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Backpack</a:t>
            </a: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Purse </a:t>
            </a: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Sports bag…..</a:t>
            </a:r>
            <a:r>
              <a:rPr lang="en-US" dirty="0" err="1"/>
              <a:t>AnD</a:t>
            </a:r>
            <a:r>
              <a:rPr lang="en-US" dirty="0"/>
              <a:t> </a:t>
            </a:r>
            <a:r>
              <a:rPr lang="en-US" dirty="0" err="1"/>
              <a:t>MoRe</a:t>
            </a:r>
            <a:r>
              <a:rPr lang="en-US" dirty="0"/>
              <a:t>!</a:t>
            </a:r>
            <a:endParaRPr dirty="0"/>
          </a:p>
          <a:p>
            <a:pPr marL="273050" lvl="0" indent="-116204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</p:txBody>
      </p:sp>
      <p:pic>
        <p:nvPicPr>
          <p:cNvPr id="128" name="Google Shape;128;p18" descr="MCj0325218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4114800"/>
            <a:ext cx="1524000" cy="16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Personal Liability Examples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I broke my host mom’s fine China plate</a:t>
            </a:r>
            <a:endParaRPr dirty="0"/>
          </a:p>
          <a:p>
            <a:pPr marL="614046"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I broke my host dad’s foosball table </a:t>
            </a:r>
            <a:endParaRPr dirty="0"/>
          </a:p>
          <a:p>
            <a:pPr marL="614046"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I broke my host family’s flat screen TV</a:t>
            </a: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Spilled soda on my host brothers laptop</a:t>
            </a:r>
            <a:endParaRPr dirty="0"/>
          </a:p>
          <a:p>
            <a:pPr marL="914400" lvl="2" indent="-246062" algn="l" rtl="0">
              <a:spcBef>
                <a:spcPts val="420"/>
              </a:spcBef>
              <a:spcAft>
                <a:spcPts val="0"/>
              </a:spcAft>
              <a:buSzPts val="1470"/>
              <a:buFont typeface="Noto Sans Symbols"/>
              <a:buNone/>
            </a:pPr>
            <a:endParaRPr dirty="0"/>
          </a:p>
        </p:txBody>
      </p:sp>
      <p:sp>
        <p:nvSpPr>
          <p:cNvPr id="135" name="Google Shape;135;p19" descr="data:image/jpeg;base64,/9j/4AAQSkZJRgABAQAAAQABAAD/2wCEAAkGBhASEBQUEBQPFBUVFBcUFBQQGBQVFBQUGBAVFBUQFxcXGyYeFxkjHBQUHy8gJCcpLCwsFx8xNTAqNSYrLCkBCQoKDgwOGg8PGikcHBwpLCwsLCkpKSwsLDUtLCkqKSosLCopLCksKSwpKikpLCkpKSkpKSksKTUsKSwsKSwpLP/AABEIAM8A9AMBIgACEQEDEQH/xAAcAAEAAQUBAQAAAAAAAAAAAAAABQIDBAYHAQj/xABIEAABAwIDAwkEBgYIBwEAAAABAAIDBBEFEiEGMUEHEyJRYXGBkaEyUpLRFCNCVHKxYoKiwdLhFzNDU5Oy8PEIFSQlNGPCGP/EABoBAQEAAwEBAAAAAAAAAAAAAAABAgMEBQb/xAApEQEAAgEDBAECBwEAAAAAAAAAAQIRAxJRBBMhMUFhkQUyUnGBwcIi/9oADAMBAAIRAxEAPwDuKIiAiIgIiICIiAiIgIiICIiAiIgIiICIiAiIgIiICIiAiIgIiICIiAtH205VqfDpxAYpppMoe4RljWsDr5QS46k2vYcLLeFwPlzw0sxFko3TQDuzRuLT6OYg2T/9Aw/c6nxfF80H/EBD9zqPjiXCYzO4XaJHcLtaSL9VwFXzdT7k/wADv4Vds8JmHdP6f4fudR8cXzXo5foPudT8cXzXDBDVe5Uf4bv4UFPVe5P4scPzCuy3BmHdBy+wfdKn44vmvRy+QfdKn44/muG/Qqv3JfQJ9Cq/cl82/NXt34n7G6OXcv6e4OFJUeL4/mqP6emfc3/4rf4FxFuH1Z3Nk+Jv8SuHCa0b2SfGz+JXtX/TP2lN1eXbY+XmL7VJN2ZZGO87gK4eXin+6VXxRfxLhv8Ayyq/S+MfNef8sqes/H/NO1qfpn7G6vLuY5doPulT4ui+aqHLpT/daj4o/muEnDqj3v2ysugpHtJMhvoLak9+9Xs6nEm6OXbBy50/3Wo+KP5r3+nKn+61Pg6K/hdwXH8o6grgp7+6r2NThN9eX0/huIxzwxzRG7JGNewkEHK4XFwdQexZK0PkZxXncN5s3zQSvjN+INpQR2fWFv6pW+LSzEREBERAREQEREBERAREQEREBcv5esNzUcEw3xT5Sf0JGEeWZrF1Ba5yi4X9IwuqjAu7mnPb+KP6xvq1B8/bHTaTR9Tw8dzxrbxb6rYStP2dqMtW3qljc3xHTHoCtwcvd6K+dKI4cGvGLrZWO9ZDisZ5XY0wtlWirqoIUwzIvaHesioOp8PyWOwahZE4/IJHhJYMisPWRIFjvCwmGUMaQqjMqnq2VpZvc6yoZNywCVfherEkw6PyJYnkrainN7SRiRvUDG4ad5Ep+BdoXzXsliv0bE6SXWxkbG63VIeaJPYBJm/VX0ovD1a7bzDsrOYiRERa2QiIgIiICIiAiIgIiICIiAqZIw4EHcQQe4ixVSIPkfFac0lW5p0+j1Lmn8DZC3/LZbo4rD5Z8I5vFJ7DSeNkw7XFuR3rH6qjCqvnII331LBf8QFneoK9P8Pv5tVy9RHqWU4rGe5XXOWK9y9ZyxCq6u0GHyzytihaXvcbAD1cTwA4lYuddR5G8LbzU9QR0i/mWk+41rXut1Xc7X8AWnX1e1SbNtK7pwgNndgueq6inllyupwy7ohmBc4XsM3Aa9W5ZO0nJrUwML4SJ2NbqGgiQAG98mubwN+xX8M2rbSV2JzuhqJWGYMc6ENyx5JZGdIucALkgDuW14xtrIyeOClpxO6SAVALpBEAw5t92ng264b6uvF4x6xHHEZbIrSY8uJyLHeto2oiZPBFiEMfNMqHvZLGDdrZml3TabDovDXHcNR2rzZfCaaalqHvp6ipmifGGxQPe13NyjK19m77Oa8nsXZOrG3dP7NcV+GmSm29WltmAbOV0Loa0xDm4Zs0geQJOajl5uok5o65WjOPC9iNVm4vsTJJOWj6FTwwmpjfLG09CKA882WZotmkMUsZ0OoFzwC021axbGWcVnDQC8XtcX6ldjcpzaMOgiZTPcJhkjmgnjdaJ8RM2SVseW4Ja/myC7Tmm9QK19jlYtnyTC9WDoA3IsRqNCAdCQeB1X0/s3if0ijgm3GSJjyOpxaMzfA3C+YsuZpb1ghdt5EMV53DebN7wyubrro/63yzOeP1V5/WVxaJ5btKfGHQkRFxtwiIgIiICIiAiIgIiICIiAiIg4//AMQGGf8AiVAB0L4XdXSAkbf4Hea51spN9S5nuSEeDukPzK7jyv4Zz2Ezkb4sswtv6DwXfsly4Ds3LlqHt9+MO8Wm35OK6uktt1Y+vhq1YzVsTysN5WTIsV69+HFACut8jNaHUk0ZteOfMBxyPjZY/E1/kuSNCnNitpjQ1YkNzE8ZJmt1OW9w8DiWnXuLhxWjqtKdTSmI9tmnbbbKSqJf+14s/wB/EAO//qBJ/wDS2KR+TFzfQRYQd/6IH8alaDk8pZKB8PPyyRVEwqTLFkaXXaAA02cMuneo44FT1mOVTKhgkZDDHlaSQM3NwkHokXtncuDu0tu+mf8AMNmyYx/H9sKhoAdlSHfZa+Ud7atzh+VlpeymNCndUtfK+Fs9LJGJI8+dk2hhcMmosc2vaul8pdZDS4cKSENZztmMY21mxNcHvdbq0y97+9ccdGt+hHcpaZ9WmZY2/wCZiI+IbJgW2FO0QSVn0t1RSNnbEWFrmVLJw76uYu1BaXHXjoSSdBSeUd2VuWEF/wBQ+UvPQllZSupajM0e0ySPIBc3BaDrYLVZI1baxZW0KTOcLvll7Q42Kl0QZEyCKCEQxQsc6QNaHFxJe4BziSePV33iWhZD2K3lSKxHiEzlehW/chmI83XVEBvaWPMOq7HZmi3dLJ8K0GNSey2I/RsUpJjuzhrje2hJjcfgkefBc/V1zTPDPSnzh9OIiLy3SIiICIiAiIgIiICIiAiIgIiIMbEqMTQyRu3SMcw/rNI/evkuAGGpizXuyQxO4am8Zv4r69Xy7yp4WYMSrGjS8gmZbqe0P/zZla22zE8JMZjCQeFjuarkEwexrhuc0O8xdC1fVV8xl53pQxqpczVX2NR41WyIEps5tZV0ZtA8ZCbmKQZoyeJAuC09oI7bqWpNs546moqWMi5yoDQc2YtZla0XAuL+yN5WqxDVScEe7vWjU0KTMzMe/ZvmGPilbLPKZJ3F73byeAG5oA0AHUFHvjUlPHqsORquIiMQkTlHysVoMWXK1WgzVarM2M5qsuas17FYcxapZKIwrWKRgx3O5rgT+E9B3o4+SyGiw1ViprYcjmue3VpFm9I6jsWvV2zSYmWVc58Pp3ZbFPpNFTzcXxNLux9rPHg4OClVzbkIxfncNMZteGU6D3ZOnf4+d8l0leI7BERAREQEREBERAREQEREBERAXDuXzC8tVTzAC0kTo3H9JjgW+jz5LuK53y44ZzmGiQC5gmY/ua76tx/aB8EHHdnJs1OAd7C5h8DcehCk1AbOzWfKzrs8fk79ynQ7RfSdJfdpVlwakYtK5GvJd6pY7ULypeBe5A712Zw1vYTqFM0Y1b3hao7HYGHWQHX7F3f5V6dvI2W5uN7yDfpENB8rn0XNq9TpV92hl27T6hslY3pLAlatcrNq6uUksYyMHsuR4u09FHyuqJP6yZ/cCQPJtguK34hSPUTLZXp7fLZqqpjZ7b2N/EQFHTbQQN3Fzvwj97rBRkeDNyF+8X4nU62vpw1Hmq2MY3cAFyX668+oiG6NGPldkx17v6uLxd8hp6qy6Spfvc1v4f8AR/NZUNNI72WuPhp5nRSlHsrUycLDxNv3eq5ba97e5bYpWPhr4w4H23Pd3n53V+OljbuaPHX81sxwClhF6mdg/RDrm9+pgJHirrMSoIyeap3y6e3Zga7sB6Tj6LTlkneRfFearZWuFmSQjMR9l7Hgxttv1D5P9FdvbKDuK+chtRMGlsLaeEA6in6UlhuBa4C178D1LLptratnSZNUHrJka1re9oN/AoPoVFxfDeVWtaBfLN+KMs07+j531WyUfLBBoJ43sOl+bOfv6O+3iqOiIoCi24oZCAJmAncH3BP7vVTMFYx+rHNd+Eh35ILyLwOC9QEREBERAREQEREBRG1uFipoamH34Xgfiykt9QFLog+O4azmpGyEH2S1wFr8DbXtWTJtS83EcY73Xd6D5rN2uwsU9fVQkaMnflv7rjnbbss4DwUTmW+nUalK7aziGE0rM5kfiNW/7WX8Nm/MrHdRlxvI9zj23J83LJAP+9gPMqVpNmah9tAL+J+XqtdtS1vzTllERHpDMpGDhfvV1thusO7RbQNj2R61ErGAe+5rRuuSBvVcc2HRi7M0pt/ZNGv6ztbdtlryrW4qaR3stcfCw8zopOk2XqJOFu67j6aeqzZNrLD6uGOI20MwzHzvlv2WUdXY3UPblllLgdLQuLNTwy3sAglTs9DCLVNQxgJ1aXjU9WRlzde/TsPhI5uOWY9bQ1rR3k3d6KBkjcACA4tvuks6wG+wurby2we023kgNcxvidw7ymBOy7YS3+ojpohb7Wsg789x6BRk+Jzz5hJLNJrqx2UstbcADYeCxpGmwd0RpvDw4/taKpzc4Dm5321s5oA04jUeeqoRttoLRutu6TtL8Li1/NZELc93NBLhvJcwAjqLbA+BAVkEfZcyJ+hLG5wT1kAj1ylZTKfPY5HBw3Oe4FveAQSD+qEF2ndf2D0h7QhY5gJtoC4Et9V694BzHJG4/wB+4uJ62gvbu/CbKuRrdBM9pdwETcryOoZbv8rLOpMAqXXfGzmWcZaxwDLcSb3f4OLQgjrH2mtlPh9VrxytIJHC9lSavXI1zL8GQW5y++wYQb+SlzQYfEbzTTVDuLKQGCG/a4HMe8OPcpTB9u4KY/VUFO1pOuV5zntJydI96mRGYXsTiFSQWQOa0WIfOXRuF+NgXO8CGhdB2V5M5Kd7ZJ6l7yP7NoaI+4jU6deZVYfys0L9JBNBw6bczfAx3sO8BbJh+0NPOLwTQy/gc1xHYQDcLGZlliE3Tta1oaCSB75JO/rKrzjgo36QvPpKxyuISfPn/deiq6x5KLdW23lQGLbf0sN25ucf7kXSdfqPAeJViZTEN1FS3rt36K6uV0WNV+ISZInNpor9Jw6cmW+tuF7dmnWupRtsABwACzjLFUiIqCIiAiLwhBw/lc2XcMQdVOjc6nkiYHOY62WZrstnDfYttY6a8VrNFBRnotZHfS4cOn2anU7utfQGPYC2ojLHAEHrXIcf5KZ4nOfBZwOljvsDcAFTAwIKaONrjFHDzlugZAct/wBIjX81r+JYzXtBE5fG0/agH1fVa8dsvjqqpDW072i12hkjnskvmblcT7TrA3BbYNJ0B00UlBtFEXljrtI3OOrHi+jgRwNxvUVqrGOOsZc8cc97X6yd/iQVXLDpcGNjuppcCezMPkVtFVs9TS9Noyk/bgOW/fbonyUVLgNTEDzXNSjuDZd/UTlPgVcoji3MzVktwRqXjd1hvEeHgkU12FvOtuLdHJ0u4i1z5Deq+fbuk58Pv7D2llj+/wAT4rIjY+3Raxg/StfyHzVGHTMY4FmRl78XFpHbY6t9O9VtlLTle6Qi97R2dbhuHS8fVeFzcwEwL3bxks63D2QMw8j3qQw/DaoOBgDomj++tbvDfaG/iUEfSM6R5rJvN+cy5t3G2o8dVRdrXAPDg48Ir2J49FnSPiFso2Va5wdO9zzvs0Bjb9enS9VJ0mHxRC0bGN68oAJ7Sd5UyuGu0eHTu/q4sgP2puh45RdxPeAsiSijYS2eWWRw3shHNN6/avmPgfBbPGFkimY8We1rh1OAKmRqcWM82LU8cUPaAHPPeXCx77XWHVVkkhvI97zwLyXW7BfcOwLdHbEU8vsF8R7Ok3ydr5EKJxDk9rI7mPm5h+gcr/hdp5EpmDDWS5UkrNOC1WbL9Hqb3t/Vv/O1rdqnMO5PJ39Kpe2Fvuts+Tu91vDie5XKYam9wG/+SlMK2RrKkh0cWVvCSXoNHaCeke8Arc2wYXQWuGOkGt5PrJurMG/Yv1gALArNuqiU5aaMtv8AaeMz/Bo0HjmCmVbFs/h76FhdU1ssosRlkdaFmtwQZCXX4e0Bru3LHxPlIjFxTtdKd2Y9CPzIufLXrUNh+xNZVuD53PPa/Ui/ADc3uGi37AuTiGKxcLnrdqf5JtMtDbFiVcbOLgw/Zbdkdur3nDsK2rAuTBosZdezc3y4+K6BTYfGwWaAsiyyRH4fgkUIAY0C3UpFEQEREBERAREQFS5gO8KpEELi2ytPO0h7Gm/WAueY/wAkNulTuLbagb2gg33HcuurwhB8xV2z1dROJDHAX+wTl7dPmqqPazhM3XrbofLcfAr6QrMKikFnNC0faLkpp5rlgyu626FTA5+HU9S2x5uUe64ajwOo8Fjs2SpuAlA90SSZe611VjnJ5VwEloz2N7jRw8tFEwY/UwnLKC4DhJcOH62/zuphW00eFQxi0bGt7h/q6yXNUbh209PJo4827qk0Hg7cpd7NLjUdY3eaisRypAVx4XgaoK4wsuBWaeBzjZoJWXPNT04zVUrWdTRq89gHFUStApCepawXcQLb7rn2Icpf2KKEAbuckvc9zRv47yO5RsOCYhXOBlMhF7jPo0dRDBp470wZbPivKFAzSK8rv/X7O7i86eV1rz8XxCsNo8zGnhFcadsm/wArdy3LZ/koaLGXpfi3eS3/AA7ZuGICzQssJlyzAeS2R5BlvrqQP3neuiYNsRTwAWaPJbI1gG4KpVFqKna0aABXURAREQEREBERAREQEREBERAREQEREFmalY4WcAVrWObA084N2tutrRBwrH+SWRlzCbjqd81qBNdROsOcaPdPSYfA6eS+onxg7wojE9mIZgQ5rdexBwah26idYVMbmH34dW+LDqPBZz9sqBnsmWU7wAxzfMuAHqto2h5HY3kmLoHs3eSi8J5GiH3lJd2bgphctZqNr62oOSnbzTd1ohd+/i47uHAd6zcG5Oamd2aUu13kkuee8n+a67gmwcEIHRb4BbLBSMYOiAFcI0bZ/kxhisXNF+s6nzW50mFRRjotCzF6g8AXqIgIiICIiAiIgIiICIiAiIgIiICIiAiIgIiICIiAiIg8sll6iAiIgIiICIiAiIgIiICIiAiIgIiICIiAiIgIiICIiAiIgIiICIiAiIgIiICIiAiIgIiICIiAiIgIiICIiD//2Q=="/>
          <p:cNvSpPr/>
          <p:nvPr/>
        </p:nvSpPr>
        <p:spPr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6" name="Google Shape;136;p19" descr="data:image/jpeg;base64,/9j/4AAQSkZJRgABAQAAAQABAAD/2wCEAAkGBhASEBQUEBQPFBUVFBcUFBQQGBQVFBQUGBAVFBUQFxcXGyYeFxkjHBQUHy8gJCcpLCwsFx8xNTAqNSYrLCkBCQoKDgwOGg8PGikcHBwpLCwsLCkpKSwsLDUtLCkqKSosLCopLCksKSwpKikpLCkpKSkpKSksKTUsKSwsKSwpLP/AABEIAM8A9AMBIgACEQEDEQH/xAAcAAEAAQUBAQAAAAAAAAAAAAAABQIDBAYHAQj/xABIEAABAwIDAwkEBgYIBwEAAAABAAIDBBEFEiEGMUEHEyJRYXGBkaEyUpLRFCNCVHKxYoKiwdLhFzNDU5Oy8PEIFSQlNGPCGP/EABoBAQEAAwEBAAAAAAAAAAAAAAABAgMEBQb/xAApEQEAAgEDBAECBwEAAAAAAAAAAQIRAxJRBBMhMUFhkQUyUnGBwcIi/9oADAMBAAIRAxEAPwDuKIiAiIgIiICIiAiIgIiICIiAiIgIiICIiAiIgIiICIiAiIgIiICIiAtH205VqfDpxAYpppMoe4RljWsDr5QS46k2vYcLLeFwPlzw0sxFko3TQDuzRuLT6OYg2T/9Aw/c6nxfF80H/EBD9zqPjiXCYzO4XaJHcLtaSL9VwFXzdT7k/wADv4Vds8JmHdP6f4fudR8cXzXo5foPudT8cXzXDBDVe5Uf4bv4UFPVe5P4scPzCuy3BmHdBy+wfdKn44vmvRy+QfdKn44/muG/Qqv3JfQJ9Cq/cl82/NXt34n7G6OXcv6e4OFJUeL4/mqP6emfc3/4rf4FxFuH1Z3Nk+Jv8SuHCa0b2SfGz+JXtX/TP2lN1eXbY+XmL7VJN2ZZGO87gK4eXin+6VXxRfxLhv8Ayyq/S+MfNef8sqes/H/NO1qfpn7G6vLuY5doPulT4ui+aqHLpT/daj4o/muEnDqj3v2ysugpHtJMhvoLak9+9Xs6nEm6OXbBy50/3Wo+KP5r3+nKn+61Pg6K/hdwXH8o6grgp7+6r2NThN9eX0/huIxzwxzRG7JGNewkEHK4XFwdQexZK0PkZxXncN5s3zQSvjN+INpQR2fWFv6pW+LSzEREBERAREQEREBERAREQEREBcv5esNzUcEw3xT5Sf0JGEeWZrF1Ba5yi4X9IwuqjAu7mnPb+KP6xvq1B8/bHTaTR9Tw8dzxrbxb6rYStP2dqMtW3qljc3xHTHoCtwcvd6K+dKI4cGvGLrZWO9ZDisZ5XY0wtlWirqoIUwzIvaHesioOp8PyWOwahZE4/IJHhJYMisPWRIFjvCwmGUMaQqjMqnq2VpZvc6yoZNywCVfherEkw6PyJYnkrainN7SRiRvUDG4ad5Ep+BdoXzXsliv0bE6SXWxkbG63VIeaJPYBJm/VX0ovD1a7bzDsrOYiRERa2QiIgIiICIiAiIgIiICIiAqZIw4EHcQQe4ixVSIPkfFac0lW5p0+j1Lmn8DZC3/LZbo4rD5Z8I5vFJ7DSeNkw7XFuR3rH6qjCqvnII331LBf8QFneoK9P8Pv5tVy9RHqWU4rGe5XXOWK9y9ZyxCq6u0GHyzytihaXvcbAD1cTwA4lYuddR5G8LbzU9QR0i/mWk+41rXut1Xc7X8AWnX1e1SbNtK7pwgNndgueq6inllyupwy7ohmBc4XsM3Aa9W5ZO0nJrUwML4SJ2NbqGgiQAG98mubwN+xX8M2rbSV2JzuhqJWGYMc6ENyx5JZGdIucALkgDuW14xtrIyeOClpxO6SAVALpBEAw5t92ng264b6uvF4x6xHHEZbIrSY8uJyLHeto2oiZPBFiEMfNMqHvZLGDdrZml3TabDovDXHcNR2rzZfCaaalqHvp6ipmifGGxQPe13NyjK19m77Oa8nsXZOrG3dP7NcV+GmSm29WltmAbOV0Loa0xDm4Zs0geQJOajl5uok5o65WjOPC9iNVm4vsTJJOWj6FTwwmpjfLG09CKA882WZotmkMUsZ0OoFzwC021axbGWcVnDQC8XtcX6ldjcpzaMOgiZTPcJhkjmgnjdaJ8RM2SVseW4Ja/myC7Tmm9QK19jlYtnyTC9WDoA3IsRqNCAdCQeB1X0/s3if0ijgm3GSJjyOpxaMzfA3C+YsuZpb1ghdt5EMV53DebN7wyubrro/63yzOeP1V5/WVxaJ5btKfGHQkRFxtwiIgIiICIiAiIgIiICIiAiIg4//AMQGGf8AiVAB0L4XdXSAkbf4Hea51spN9S5nuSEeDukPzK7jyv4Zz2Ezkb4sswtv6DwXfsly4Ds3LlqHt9+MO8Wm35OK6uktt1Y+vhq1YzVsTysN5WTIsV69+HFACut8jNaHUk0ZteOfMBxyPjZY/E1/kuSNCnNitpjQ1YkNzE8ZJmt1OW9w8DiWnXuLhxWjqtKdTSmI9tmnbbbKSqJf+14s/wB/EAO//qBJ/wDS2KR+TFzfQRYQd/6IH8alaDk8pZKB8PPyyRVEwqTLFkaXXaAA02cMuneo44FT1mOVTKhgkZDDHlaSQM3NwkHokXtncuDu0tu+mf8AMNmyYx/H9sKhoAdlSHfZa+Ud7atzh+VlpeymNCndUtfK+Fs9LJGJI8+dk2hhcMmosc2vaul8pdZDS4cKSENZztmMY21mxNcHvdbq0y97+9ccdGt+hHcpaZ9WmZY2/wCZiI+IbJgW2FO0QSVn0t1RSNnbEWFrmVLJw76uYu1BaXHXjoSSdBSeUd2VuWEF/wBQ+UvPQllZSupajM0e0ySPIBc3BaDrYLVZI1baxZW0KTOcLvll7Q42Kl0QZEyCKCEQxQsc6QNaHFxJe4BziSePV33iWhZD2K3lSKxHiEzlehW/chmI83XVEBvaWPMOq7HZmi3dLJ8K0GNSey2I/RsUpJjuzhrje2hJjcfgkefBc/V1zTPDPSnzh9OIiLy3SIiICIiAiIgIiICIiAiIgIiIMbEqMTQyRu3SMcw/rNI/evkuAGGpizXuyQxO4am8Zv4r69Xy7yp4WYMSrGjS8gmZbqe0P/zZla22zE8JMZjCQeFjuarkEwexrhuc0O8xdC1fVV8xl53pQxqpczVX2NR41WyIEps5tZV0ZtA8ZCbmKQZoyeJAuC09oI7bqWpNs546moqWMi5yoDQc2YtZla0XAuL+yN5WqxDVScEe7vWjU0KTMzMe/ZvmGPilbLPKZJ3F73byeAG5oA0AHUFHvjUlPHqsORquIiMQkTlHysVoMWXK1WgzVarM2M5qsuas17FYcxapZKIwrWKRgx3O5rgT+E9B3o4+SyGiw1ViprYcjmue3VpFm9I6jsWvV2zSYmWVc58Pp3ZbFPpNFTzcXxNLux9rPHg4OClVzbkIxfncNMZteGU6D3ZOnf4+d8l0leI7BERAREQEREBERAREQEREBERAXDuXzC8tVTzAC0kTo3H9JjgW+jz5LuK53y44ZzmGiQC5gmY/ua76tx/aB8EHHdnJs1OAd7C5h8DcehCk1AbOzWfKzrs8fk79ynQ7RfSdJfdpVlwakYtK5GvJd6pY7ULypeBe5A712Zw1vYTqFM0Y1b3hao7HYGHWQHX7F3f5V6dvI2W5uN7yDfpENB8rn0XNq9TpV92hl27T6hslY3pLAlatcrNq6uUksYyMHsuR4u09FHyuqJP6yZ/cCQPJtguK34hSPUTLZXp7fLZqqpjZ7b2N/EQFHTbQQN3Fzvwj97rBRkeDNyF+8X4nU62vpw1Hmq2MY3cAFyX668+oiG6NGPldkx17v6uLxd8hp6qy6Spfvc1v4f8AR/NZUNNI72WuPhp5nRSlHsrUycLDxNv3eq5ba97e5bYpWPhr4w4H23Pd3n53V+OljbuaPHX81sxwClhF6mdg/RDrm9+pgJHirrMSoIyeap3y6e3Zga7sB6Tj6LTlkneRfFearZWuFmSQjMR9l7Hgxttv1D5P9FdvbKDuK+chtRMGlsLaeEA6in6UlhuBa4C178D1LLptratnSZNUHrJka1re9oN/AoPoVFxfDeVWtaBfLN+KMs07+j531WyUfLBBoJ43sOl+bOfv6O+3iqOiIoCi24oZCAJmAncH3BP7vVTMFYx+rHNd+Eh35ILyLwOC9QEREBERAREQEREBRG1uFipoamH34Xgfiykt9QFLog+O4azmpGyEH2S1wFr8DbXtWTJtS83EcY73Xd6D5rN2uwsU9fVQkaMnflv7rjnbbss4DwUTmW+nUalK7aziGE0rM5kfiNW/7WX8Nm/MrHdRlxvI9zj23J83LJAP+9gPMqVpNmah9tAL+J+XqtdtS1vzTllERHpDMpGDhfvV1thusO7RbQNj2R61ErGAe+5rRuuSBvVcc2HRi7M0pt/ZNGv6ztbdtlryrW4qaR3stcfCw8zopOk2XqJOFu67j6aeqzZNrLD6uGOI20MwzHzvlv2WUdXY3UPblllLgdLQuLNTwy3sAglTs9DCLVNQxgJ1aXjU9WRlzde/TsPhI5uOWY9bQ1rR3k3d6KBkjcACA4tvuks6wG+wurby2we023kgNcxvidw7ymBOy7YS3+ojpohb7Wsg789x6BRk+Jzz5hJLNJrqx2UstbcADYeCxpGmwd0RpvDw4/taKpzc4Dm5321s5oA04jUeeqoRttoLRutu6TtL8Li1/NZELc93NBLhvJcwAjqLbA+BAVkEfZcyJ+hLG5wT1kAj1ylZTKfPY5HBw3Oe4FveAQSD+qEF2ndf2D0h7QhY5gJtoC4Et9V694BzHJG4/wB+4uJ62gvbu/CbKuRrdBM9pdwETcryOoZbv8rLOpMAqXXfGzmWcZaxwDLcSb3f4OLQgjrH2mtlPh9VrxytIJHC9lSavXI1zL8GQW5y++wYQb+SlzQYfEbzTTVDuLKQGCG/a4HMe8OPcpTB9u4KY/VUFO1pOuV5zntJydI96mRGYXsTiFSQWQOa0WIfOXRuF+NgXO8CGhdB2V5M5Kd7ZJ6l7yP7NoaI+4jU6deZVYfys0L9JBNBw6bczfAx3sO8BbJh+0NPOLwTQy/gc1xHYQDcLGZlliE3Tta1oaCSB75JO/rKrzjgo36QvPpKxyuISfPn/deiq6x5KLdW23lQGLbf0sN25ucf7kXSdfqPAeJViZTEN1FS3rt36K6uV0WNV+ISZInNpor9Jw6cmW+tuF7dmnWupRtsABwACzjLFUiIqCIiAiLwhBw/lc2XcMQdVOjc6nkiYHOY62WZrstnDfYttY6a8VrNFBRnotZHfS4cOn2anU7utfQGPYC2ojLHAEHrXIcf5KZ4nOfBZwOljvsDcAFTAwIKaONrjFHDzlugZAct/wBIjX81r+JYzXtBE5fG0/agH1fVa8dsvjqqpDW072i12hkjnskvmblcT7TrA3BbYNJ0B00UlBtFEXljrtI3OOrHi+jgRwNxvUVqrGOOsZc8cc97X6yd/iQVXLDpcGNjuppcCezMPkVtFVs9TS9Noyk/bgOW/fbonyUVLgNTEDzXNSjuDZd/UTlPgVcoji3MzVktwRqXjd1hvEeHgkU12FvOtuLdHJ0u4i1z5Deq+fbuk58Pv7D2llj+/wAT4rIjY+3Raxg/StfyHzVGHTMY4FmRl78XFpHbY6t9O9VtlLTle6Qi97R2dbhuHS8fVeFzcwEwL3bxks63D2QMw8j3qQw/DaoOBgDomj++tbvDfaG/iUEfSM6R5rJvN+cy5t3G2o8dVRdrXAPDg48Ir2J49FnSPiFso2Va5wdO9zzvs0Bjb9enS9VJ0mHxRC0bGN68oAJ7Sd5UyuGu0eHTu/q4sgP2puh45RdxPeAsiSijYS2eWWRw3shHNN6/avmPgfBbPGFkimY8We1rh1OAKmRqcWM82LU8cUPaAHPPeXCx77XWHVVkkhvI97zwLyXW7BfcOwLdHbEU8vsF8R7Ok3ydr5EKJxDk9rI7mPm5h+gcr/hdp5EpmDDWS5UkrNOC1WbL9Hqb3t/Vv/O1rdqnMO5PJ39Kpe2Fvuts+Tu91vDie5XKYam9wG/+SlMK2RrKkh0cWVvCSXoNHaCeke8Arc2wYXQWuGOkGt5PrJurMG/Yv1gALArNuqiU5aaMtv8AaeMz/Bo0HjmCmVbFs/h76FhdU1ssosRlkdaFmtwQZCXX4e0Bru3LHxPlIjFxTtdKd2Y9CPzIufLXrUNh+xNZVuD53PPa/Ui/ADc3uGi37AuTiGKxcLnrdqf5JtMtDbFiVcbOLgw/Zbdkdur3nDsK2rAuTBosZdezc3y4+K6BTYfGwWaAsiyyRH4fgkUIAY0C3UpFEQEREBERAREQFS5gO8KpEELi2ytPO0h7Gm/WAueY/wAkNulTuLbagb2gg33HcuurwhB8xV2z1dROJDHAX+wTl7dPmqqPazhM3XrbofLcfAr6QrMKikFnNC0faLkpp5rlgyu626FTA5+HU9S2x5uUe64ajwOo8Fjs2SpuAlA90SSZe611VjnJ5VwEloz2N7jRw8tFEwY/UwnLKC4DhJcOH62/zuphW00eFQxi0bGt7h/q6yXNUbh209PJo4827qk0Hg7cpd7NLjUdY3eaisRypAVx4XgaoK4wsuBWaeBzjZoJWXPNT04zVUrWdTRq89gHFUStApCepawXcQLb7rn2Icpf2KKEAbuckvc9zRv47yO5RsOCYhXOBlMhF7jPo0dRDBp470wZbPivKFAzSK8rv/X7O7i86eV1rz8XxCsNo8zGnhFcadsm/wArdy3LZ/koaLGXpfi3eS3/AA7ZuGICzQssJlyzAeS2R5BlvrqQP3neuiYNsRTwAWaPJbI1gG4KpVFqKna0aABXURAREQEREBERAREQEREBERAREQEREFmalY4WcAVrWObA084N2tutrRBwrH+SWRlzCbjqd81qBNdROsOcaPdPSYfA6eS+onxg7wojE9mIZgQ5rdexBwah26idYVMbmH34dW+LDqPBZz9sqBnsmWU7wAxzfMuAHqto2h5HY3kmLoHs3eSi8J5GiH3lJd2bgphctZqNr62oOSnbzTd1ohd+/i47uHAd6zcG5Oamd2aUu13kkuee8n+a67gmwcEIHRb4BbLBSMYOiAFcI0bZ/kxhisXNF+s6nzW50mFRRjotCzF6g8AXqIgIiICIiAiIgIiICIiAiIgIiICIiAiIgIiICIiAiIg8sll6iAiIgIiICIiAiIgIiICIiAiIgIiICIiAiIgIiICIiAiIgIiICIiAiIgIiICIiAiIgIiICIiAiIgIiICIiD//2Q=="/>
          <p:cNvSpPr/>
          <p:nvPr/>
        </p:nvSpPr>
        <p:spPr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37" name="Google Shape;137;p19" descr="http://images.tweaktown.com/content/4/9/4921_11_hp_folio_13_ultrabook_laptop_review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7405" y="4248150"/>
            <a:ext cx="224472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Primary Exclusions </a:t>
            </a: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Font typeface="Noto Sans Symbols"/>
              <a:buNone/>
            </a:pPr>
            <a:r>
              <a:rPr lang="en-US" dirty="0"/>
              <a:t>This is what CISI unfortunately cannot cover:</a:t>
            </a:r>
            <a:endParaRPr dirty="0"/>
          </a:p>
          <a:p>
            <a:pPr marL="273050" lvl="0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None/>
            </a:pP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Routine Physicals and Immunizations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Along with Sports Physicals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Routine Dental Care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Injuries due to operating a motorized vehicle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Vision exams, eye glasses and contact lenses</a:t>
            </a:r>
            <a:endParaRPr dirty="0"/>
          </a:p>
          <a:p>
            <a:pPr marL="273050" lvl="0" indent="-116204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3050" lvl="0" indent="-116204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3050" lvl="0" indent="-116204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</p:txBody>
      </p:sp>
      <p:pic>
        <p:nvPicPr>
          <p:cNvPr id="144" name="Google Shape;144;p20" descr="thumb-1445522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2819400"/>
            <a:ext cx="14478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Enrollment Procedure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Insurance is included in the one price fare.</a:t>
            </a: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Everyone will be getting a welcome letter with various instructions, insurance being one of them.</a:t>
            </a: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Do not pay for insurance if requested to do so in your welcome letter.</a:t>
            </a: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Please forward the insurance instructions to myself at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carl.sulkowski@gmail.com</a:t>
            </a:r>
            <a:r>
              <a:rPr lang="en-US" dirty="0"/>
              <a:t> or to your outbound coordinator.</a:t>
            </a:r>
            <a:endParaRPr dirty="0"/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</a:pPr>
            <a:r>
              <a:rPr lang="en-US" dirty="0"/>
              <a:t>Rotary will enroll and pay for the required insurance.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1481</Words>
  <Application>Microsoft Office PowerPoint</Application>
  <PresentationFormat>On-screen Show (4:3)</PresentationFormat>
  <Paragraphs>212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Constantia</vt:lpstr>
      <vt:lpstr>Arial</vt:lpstr>
      <vt:lpstr>Palatino Linotype</vt:lpstr>
      <vt:lpstr>Noto Sans Symbols</vt:lpstr>
      <vt:lpstr>Calibri</vt:lpstr>
      <vt:lpstr>Flow</vt:lpstr>
      <vt:lpstr>PowerPoint Presentation</vt:lpstr>
      <vt:lpstr>Plan B Accident &amp; Sickness Benefits</vt:lpstr>
      <vt:lpstr>Additional Benefits</vt:lpstr>
      <vt:lpstr>  </vt:lpstr>
      <vt:lpstr>Personal Liability Coverage</vt:lpstr>
      <vt:lpstr>What are Personal Effects?</vt:lpstr>
      <vt:lpstr>Personal Liability Examples</vt:lpstr>
      <vt:lpstr>Primary Exclusions </vt:lpstr>
      <vt:lpstr>Enrollment Procedure</vt:lpstr>
      <vt:lpstr>Covid 19</vt:lpstr>
      <vt:lpstr>In The Event of an Emergency </vt:lpstr>
      <vt:lpstr>Emergency Contact –Team Assist</vt:lpstr>
      <vt:lpstr>How do I find a Doctor abroad?</vt:lpstr>
      <vt:lpstr>       You went to the doctor and they gave you a bill, now what?</vt:lpstr>
      <vt:lpstr>What if you can’t pay for the bill upfront?</vt:lpstr>
      <vt:lpstr>What about medication?</vt:lpstr>
      <vt:lpstr>How to File a Liability Claim</vt:lpstr>
      <vt:lpstr>Where to Send Your Claims </vt:lpstr>
      <vt:lpstr>How do I enroll and where are my insurance documents?</vt:lpstr>
      <vt:lpstr>Medical Id Card</vt:lpstr>
      <vt:lpstr>Student Portal </vt:lpstr>
      <vt:lpstr>Create an Account or Sign In</vt:lpstr>
      <vt:lpstr>Student Portal Welcome Screen</vt:lpstr>
      <vt:lpstr>Enrollment Documents </vt:lpstr>
      <vt:lpstr>Frequently Asked Questions:</vt:lpstr>
      <vt:lpstr>Have A Safe &amp; Fun Time Abroad!!</vt:lpstr>
      <vt:lpstr>CISI Market Place</vt:lpstr>
      <vt:lpstr>Ok, so I faxed/mailed my claim form with my receipts…..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Duane Monick</cp:lastModifiedBy>
  <cp:revision>1</cp:revision>
  <dcterms:modified xsi:type="dcterms:W3CDTF">2021-06-17T04:59:08Z</dcterms:modified>
</cp:coreProperties>
</file>