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83" r:id="rId3"/>
    <p:sldId id="263" r:id="rId4"/>
    <p:sldId id="264" r:id="rId5"/>
    <p:sldId id="265" r:id="rId6"/>
    <p:sldId id="266" r:id="rId7"/>
    <p:sldId id="268" r:id="rId8"/>
    <p:sldId id="282" r:id="rId9"/>
    <p:sldId id="274" r:id="rId10"/>
    <p:sldId id="276" r:id="rId11"/>
    <p:sldId id="275" r:id="rId12"/>
    <p:sldId id="281" r:id="rId13"/>
    <p:sldId id="277" r:id="rId14"/>
    <p:sldId id="279" r:id="rId15"/>
    <p:sldId id="284" r:id="rId16"/>
    <p:sldId id="280" r:id="rId17"/>
    <p:sldId id="260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619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beth Baska" userId="3b46bc52fca9f485" providerId="LiveId" clId="{641187E0-B6F4-4473-A256-A7A2A1E02CDC}"/>
    <pc:docChg chg="delSld">
      <pc:chgData name="Elizabeth Baska" userId="3b46bc52fca9f485" providerId="LiveId" clId="{641187E0-B6F4-4473-A256-A7A2A1E02CDC}" dt="2022-12-05T23:59:15.008" v="1" actId="2696"/>
      <pc:docMkLst>
        <pc:docMk/>
      </pc:docMkLst>
      <pc:sldChg chg="del">
        <pc:chgData name="Elizabeth Baska" userId="3b46bc52fca9f485" providerId="LiveId" clId="{641187E0-B6F4-4473-A256-A7A2A1E02CDC}" dt="2022-12-05T23:59:15.008" v="1" actId="2696"/>
        <pc:sldMkLst>
          <pc:docMk/>
          <pc:sldMk cId="0" sldId="257"/>
        </pc:sldMkLst>
      </pc:sldChg>
      <pc:sldChg chg="del">
        <pc:chgData name="Elizabeth Baska" userId="3b46bc52fca9f485" providerId="LiveId" clId="{641187E0-B6F4-4473-A256-A7A2A1E02CDC}" dt="2022-12-05T23:58:52.092" v="0" actId="2696"/>
        <pc:sldMkLst>
          <pc:docMk/>
          <pc:sldMk cId="0" sldId="258"/>
        </pc:sldMkLst>
      </pc:sldChg>
      <pc:sldMasterChg chg="delSldLayout">
        <pc:chgData name="Elizabeth Baska" userId="3b46bc52fca9f485" providerId="LiveId" clId="{641187E0-B6F4-4473-A256-A7A2A1E02CDC}" dt="2022-12-05T23:58:52.092" v="0" actId="2696"/>
        <pc:sldMasterMkLst>
          <pc:docMk/>
          <pc:sldMasterMk cId="2425472177" sldId="2147483660"/>
        </pc:sldMasterMkLst>
        <pc:sldLayoutChg chg="del">
          <pc:chgData name="Elizabeth Baska" userId="3b46bc52fca9f485" providerId="LiveId" clId="{641187E0-B6F4-4473-A256-A7A2A1E02CDC}" dt="2022-12-05T23:58:52.092" v="0" actId="2696"/>
          <pc:sldLayoutMkLst>
            <pc:docMk/>
            <pc:sldMasterMk cId="2425472177" sldId="2147483660"/>
            <pc:sldLayoutMk cId="4257684460" sldId="214748367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692f0274ee7cc15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692f0274ee7cc15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692f0274ee7cc15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692f0274ee7cc15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692f0274ee7cc15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692f0274ee7cc15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92f0274ee7cc15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692f0274ee7cc15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692f0274ee7cc15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692f0274ee7cc15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92f0274ee7cc15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692f0274ee7cc15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352554"/>
            <a:ext cx="7086600" cy="1368822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724151"/>
            <a:ext cx="7086600" cy="514350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1" y="3235746"/>
            <a:ext cx="2183130" cy="280982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3242884"/>
            <a:ext cx="4800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073150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577101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33" y="3523021"/>
            <a:ext cx="8116526" cy="614516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295" y="706080"/>
            <a:ext cx="8116380" cy="260862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4137537"/>
            <a:ext cx="8115300" cy="526477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3658597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565150"/>
            <a:ext cx="8115300" cy="2101850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2736850"/>
            <a:ext cx="7597887" cy="749300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956"/>
            <a:ext cx="524361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9051684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565150"/>
            <a:ext cx="7613650" cy="1953371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2524168"/>
            <a:ext cx="7194552" cy="33333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2969897"/>
            <a:ext cx="7613650" cy="509903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956"/>
            <a:ext cx="524361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9" name="TextBox 8"/>
          <p:cNvSpPr txBox="1"/>
          <p:nvPr/>
        </p:nvSpPr>
        <p:spPr>
          <a:xfrm>
            <a:off x="357188" y="70008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8173" y="202596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458848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71" y="843526"/>
            <a:ext cx="7609640" cy="1883876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2736237"/>
            <a:ext cx="7608491" cy="74991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4163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163"/>
            <a:ext cx="524361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9131204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571500"/>
            <a:ext cx="6457949" cy="9779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51560"/>
            <a:ext cx="2592324" cy="46299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178424"/>
            <a:ext cx="2592324" cy="248559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1650999"/>
            <a:ext cx="2592324" cy="4699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178050"/>
            <a:ext cx="2592324" cy="248596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1644649"/>
            <a:ext cx="2592324" cy="4699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178424"/>
            <a:ext cx="2592324" cy="248559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6629918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1" y="571500"/>
            <a:ext cx="6457949" cy="9715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6463" y="3143250"/>
            <a:ext cx="2588687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6463" y="1771650"/>
            <a:ext cx="2588687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6463" y="3655323"/>
            <a:ext cx="2588687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698" y="3143250"/>
            <a:ext cx="2586701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0697" y="1771650"/>
            <a:ext cx="2586702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0699" y="3655323"/>
            <a:ext cx="2586701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7299" y="3143250"/>
            <a:ext cx="2592352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37391" y="1771650"/>
            <a:ext cx="258590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37299" y="3655321"/>
            <a:ext cx="2589334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0922741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1645920"/>
            <a:ext cx="8115300" cy="30180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68451417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558800"/>
            <a:ext cx="1543050" cy="2927350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350" y="558800"/>
            <a:ext cx="6153151" cy="2927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284956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285750"/>
            <a:ext cx="524361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99702074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2509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3310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395410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565150"/>
            <a:ext cx="8115299" cy="2101451"/>
          </a:xfrm>
        </p:spPr>
        <p:txBody>
          <a:bodyPr anchor="b">
            <a:normAutofit/>
          </a:bodyPr>
          <a:lstStyle>
            <a:lvl1pPr algn="r"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2731294"/>
            <a:ext cx="7867650" cy="716756"/>
          </a:xfrm>
        </p:spPr>
        <p:txBody>
          <a:bodyPr>
            <a:normAutofit/>
          </a:bodyPr>
          <a:lstStyle>
            <a:lvl1pPr marL="0" indent="0" algn="r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285751"/>
            <a:ext cx="5243619" cy="27304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332246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45920"/>
            <a:ext cx="4000500" cy="30180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45920"/>
            <a:ext cx="4000500" cy="30180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0981542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571500"/>
            <a:ext cx="6457950" cy="9715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7" y="1637852"/>
            <a:ext cx="3809993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349500"/>
            <a:ext cx="3983831" cy="23145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37852"/>
            <a:ext cx="3829050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49500"/>
            <a:ext cx="4000500" cy="23145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0990605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5069322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4613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143000"/>
            <a:ext cx="3086100" cy="120015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686" y="560070"/>
            <a:ext cx="4882964" cy="410394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343150"/>
            <a:ext cx="3086100" cy="232086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3603695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143000"/>
            <a:ext cx="5154930" cy="120015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95928" y="563431"/>
            <a:ext cx="2733722" cy="410058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343150"/>
            <a:ext cx="5154930" cy="232086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8174927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573280"/>
            <a:ext cx="6457950" cy="969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45920"/>
            <a:ext cx="8115300" cy="301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254721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81" r:id="rId19"/>
  </p:sldLayoutIdLst>
  <p:hf sldNum="0" hdr="0" ftr="0" dt="0"/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1028700" y="1468932"/>
            <a:ext cx="7086600" cy="136882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Mercer Island Rotary International Dance for Peace</a:t>
            </a:r>
            <a:endParaRPr b="1"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671250" y="3163232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en" sz="5200" dirty="0"/>
              <a:t>We Did It! Now Let’s Take a Look!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259B8098-9142-4F7D-9315-EED80FB764B9" descr="IMG_5871.jpg">
            <a:extLst>
              <a:ext uri="{FF2B5EF4-FFF2-40B4-BE49-F238E27FC236}">
                <a16:creationId xmlns:a16="http://schemas.microsoft.com/office/drawing/2014/main" id="{80BD5CF9-1174-40F7-6BE4-310F60351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69" y="2737873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2BF9210F-DC7A-4C15-A40E-254CC17A2A21" descr="IMG_5873.jpg">
            <a:extLst>
              <a:ext uri="{FF2B5EF4-FFF2-40B4-BE49-F238E27FC236}">
                <a16:creationId xmlns:a16="http://schemas.microsoft.com/office/drawing/2014/main" id="{B7F0E349-1F70-B870-1366-55E9766B5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69" y="220894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F4444BE6-4606-4F8C-BFD5-1A5B50AD07F0" descr="IMG_4909.JPG">
            <a:extLst>
              <a:ext uri="{FF2B5EF4-FFF2-40B4-BE49-F238E27FC236}">
                <a16:creationId xmlns:a16="http://schemas.microsoft.com/office/drawing/2014/main" id="{2660B3A4-C483-993C-B672-B6134F39F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435" y="2654745"/>
            <a:ext cx="3158837" cy="2369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FE7660-58BD-FE63-32E4-B3EA2C552564}"/>
              </a:ext>
            </a:extLst>
          </p:cNvPr>
          <p:cNvSpPr txBox="1"/>
          <p:nvPr/>
        </p:nvSpPr>
        <p:spPr>
          <a:xfrm>
            <a:off x="3351028" y="220894"/>
            <a:ext cx="500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/>
              <a:t>THE REALITY</a:t>
            </a:r>
          </a:p>
        </p:txBody>
      </p:sp>
      <p:pic>
        <p:nvPicPr>
          <p:cNvPr id="8" name="Picture 7" descr="A person and person dancing&#10;&#10;Description automatically generated with medium confidence">
            <a:extLst>
              <a:ext uri="{FF2B5EF4-FFF2-40B4-BE49-F238E27FC236}">
                <a16:creationId xmlns:a16="http://schemas.microsoft.com/office/drawing/2014/main" id="{57F41060-E901-4BC4-3ABD-03F2694FF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1915" y="2228872"/>
            <a:ext cx="1982704" cy="2795001"/>
          </a:xfrm>
          <a:prstGeom prst="rect">
            <a:avLst/>
          </a:prstGeom>
        </p:spPr>
      </p:pic>
      <p:pic>
        <p:nvPicPr>
          <p:cNvPr id="10" name="Picture 9" descr="A person and a child walking&#10;&#10;Description automatically generated with low confidence">
            <a:extLst>
              <a:ext uri="{FF2B5EF4-FFF2-40B4-BE49-F238E27FC236}">
                <a16:creationId xmlns:a16="http://schemas.microsoft.com/office/drawing/2014/main" id="{2093CE6E-53EF-CFDE-EFAE-348B10E646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1507" y="166124"/>
            <a:ext cx="2330648" cy="2571749"/>
          </a:xfrm>
          <a:prstGeom prst="rect">
            <a:avLst/>
          </a:prstGeom>
        </p:spPr>
      </p:pic>
      <p:pic>
        <p:nvPicPr>
          <p:cNvPr id="12" name="Picture 11" descr="A child lying on the ground&#10;&#10;Description automatically generated with medium confidence">
            <a:extLst>
              <a:ext uri="{FF2B5EF4-FFF2-40B4-BE49-F238E27FC236}">
                <a16:creationId xmlns:a16="http://schemas.microsoft.com/office/drawing/2014/main" id="{054EF381-5D0F-E60E-29DF-3515CBDC76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2563" y="919547"/>
            <a:ext cx="2824583" cy="181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80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able with many desserts on it&#10;&#10;Description automatically generated with low confidence">
            <a:extLst>
              <a:ext uri="{FF2B5EF4-FFF2-40B4-BE49-F238E27FC236}">
                <a16:creationId xmlns:a16="http://schemas.microsoft.com/office/drawing/2014/main" id="{4C89CA75-136F-4274-0D2C-F5ED68DE6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1229"/>
            <a:ext cx="5695131" cy="3796754"/>
          </a:xfrm>
          <a:prstGeom prst="rect">
            <a:avLst/>
          </a:prstGeom>
        </p:spPr>
      </p:pic>
      <p:pic>
        <p:nvPicPr>
          <p:cNvPr id="5" name="Content Placeholder 4" descr="A picture containing plate, table, food, set&#10;&#10;Description automatically generated">
            <a:extLst>
              <a:ext uri="{FF2B5EF4-FFF2-40B4-BE49-F238E27FC236}">
                <a16:creationId xmlns:a16="http://schemas.microsoft.com/office/drawing/2014/main" id="{E548F4E7-67CF-8F74-7D33-BFB3A00743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95131" y="2664122"/>
            <a:ext cx="3440792" cy="229386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CA8CA4-234A-BE3B-A58F-7FC168456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779" y="1340704"/>
            <a:ext cx="6457950" cy="969771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Cookie Table</a:t>
            </a:r>
            <a:br>
              <a:rPr lang="en-US" b="1" dirty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2513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C7A59-AC16-14C4-F8DD-8D87C64D5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3264" y="448423"/>
            <a:ext cx="6457950" cy="969771"/>
          </a:xfrm>
        </p:spPr>
        <p:txBody>
          <a:bodyPr/>
          <a:lstStyle/>
          <a:p>
            <a:r>
              <a:rPr lang="en-US" b="1" dirty="0"/>
              <a:t>Our Cookie </a:t>
            </a:r>
            <a:r>
              <a:rPr lang="en-US" b="1" dirty="0" err="1"/>
              <a:t>tAble</a:t>
            </a:r>
            <a:endParaRPr lang="en-US" b="1" dirty="0"/>
          </a:p>
        </p:txBody>
      </p:sp>
      <p:pic>
        <p:nvPicPr>
          <p:cNvPr id="9218" name="A8D30D8B-A2CB-490F-A123-13DD8A83216C">
            <a:extLst>
              <a:ext uri="{FF2B5EF4-FFF2-40B4-BE49-F238E27FC236}">
                <a16:creationId xmlns:a16="http://schemas.microsoft.com/office/drawing/2014/main" id="{611ACB7F-1086-BF68-AD40-6B0E06A3D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23" y="1418194"/>
            <a:ext cx="4113472" cy="347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9CA96757-AADA-4049-B49A-F8B4CE3F33E0">
            <a:extLst>
              <a:ext uri="{FF2B5EF4-FFF2-40B4-BE49-F238E27FC236}">
                <a16:creationId xmlns:a16="http://schemas.microsoft.com/office/drawing/2014/main" id="{86AC00A5-FED0-566B-C62E-1C789DF69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202" y="1418194"/>
            <a:ext cx="4634798" cy="347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354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38541-5468-CE8A-25B0-14C5358FE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A1F67B3A-0D7E-4C78-BA4B-E49FC38B3DC5" descr="IMG_5820.jpg">
            <a:extLst>
              <a:ext uri="{FF2B5EF4-FFF2-40B4-BE49-F238E27FC236}">
                <a16:creationId xmlns:a16="http://schemas.microsoft.com/office/drawing/2014/main" id="{3C372377-20D0-90E8-6F6A-D163E68C0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89" y="2748252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6CE9B78A-67E1-4A8D-BBC7-365974E6E4B0" descr="IMG_5829.jpg">
            <a:extLst>
              <a:ext uri="{FF2B5EF4-FFF2-40B4-BE49-F238E27FC236}">
                <a16:creationId xmlns:a16="http://schemas.microsoft.com/office/drawing/2014/main" id="{B1C1EB18-55A8-B92A-670B-26885186E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2286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0E8896F6-C147-4A76-AE24-1EFC46F6E060" descr="IMG_5849.jpg">
            <a:extLst>
              <a:ext uri="{FF2B5EF4-FFF2-40B4-BE49-F238E27FC236}">
                <a16:creationId xmlns:a16="http://schemas.microsoft.com/office/drawing/2014/main" id="{CBBE25FA-49A1-B48D-7C09-63A2190F7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759" y="267499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4B0BC965-D1C2-4979-A653-ACCB17B87A69" descr="IMG_5895.jpg">
            <a:extLst>
              <a:ext uri="{FF2B5EF4-FFF2-40B4-BE49-F238E27FC236}">
                <a16:creationId xmlns:a16="http://schemas.microsoft.com/office/drawing/2014/main" id="{D3BBB379-1855-F00B-A244-4EE46C99F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829" y="1929360"/>
            <a:ext cx="2286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C11D8561-E538-4E94-9C4A-96D1ED50467F" descr="IMG_5910.jpg">
            <a:extLst>
              <a:ext uri="{FF2B5EF4-FFF2-40B4-BE49-F238E27FC236}">
                <a16:creationId xmlns:a16="http://schemas.microsoft.com/office/drawing/2014/main" id="{0FD25D2C-06FF-78B7-E5E8-6634A8D34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829" y="462252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272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6C56D02D-FD4C-495F-9136-4D500F972F63" descr="IMG_5358.jpg">
            <a:extLst>
              <a:ext uri="{FF2B5EF4-FFF2-40B4-BE49-F238E27FC236}">
                <a16:creationId xmlns:a16="http://schemas.microsoft.com/office/drawing/2014/main" id="{743C3AF9-D5FE-31A6-7F47-2280E1855E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7" r="3" b="16732"/>
          <a:stretch/>
        </p:blipFill>
        <p:spPr bwMode="auto">
          <a:xfrm>
            <a:off x="3370077" y="182"/>
            <a:ext cx="5773923" cy="2510029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857D2BBC-D35E-4519-872D-05A18820EA4F" descr="IMG_5844.jpg">
            <a:extLst>
              <a:ext uri="{FF2B5EF4-FFF2-40B4-BE49-F238E27FC236}">
                <a16:creationId xmlns:a16="http://schemas.microsoft.com/office/drawing/2014/main" id="{4BEDAF61-4BB1-54AB-F53B-901B52D6FD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6" r="1" b="36530"/>
          <a:stretch/>
        </p:blipFill>
        <p:spPr bwMode="auto">
          <a:xfrm>
            <a:off x="20" y="10"/>
            <a:ext cx="4394827" cy="2510018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0FBCE614-7933-4065-926F-57BC8BCFE9C3" descr="IMG_5842.jpg">
            <a:extLst>
              <a:ext uri="{FF2B5EF4-FFF2-40B4-BE49-F238E27FC236}">
                <a16:creationId xmlns:a16="http://schemas.microsoft.com/office/drawing/2014/main" id="{BD127704-CB78-8F85-DA5C-9188816DF8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6" b="43669"/>
          <a:stretch/>
        </p:blipFill>
        <p:spPr bwMode="auto">
          <a:xfrm>
            <a:off x="4762566" y="2633471"/>
            <a:ext cx="4381434" cy="2510029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7010F759-CC72-482F-839D-D540EA63C5BD" descr="IMG_4908.JPG">
            <a:extLst>
              <a:ext uri="{FF2B5EF4-FFF2-40B4-BE49-F238E27FC236}">
                <a16:creationId xmlns:a16="http://schemas.microsoft.com/office/drawing/2014/main" id="{F999B5D4-DB2B-5817-CA03-6A0639447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12" r="2" b="8927"/>
          <a:stretch/>
        </p:blipFill>
        <p:spPr bwMode="auto">
          <a:xfrm>
            <a:off x="20" y="2633471"/>
            <a:ext cx="5773903" cy="2510029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267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7D0DA2F-965D-4CDB-9693-73E9B38B7ECF" descr="A3515F5E-DBCD-4529-9B8D-14403CB486E4.PNG">
            <a:extLst>
              <a:ext uri="{FF2B5EF4-FFF2-40B4-BE49-F238E27FC236}">
                <a16:creationId xmlns:a16="http://schemas.microsoft.com/office/drawing/2014/main" id="{C4B6A5DF-851E-8235-C852-861A7C8D2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790" y="347945"/>
            <a:ext cx="3588239" cy="464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991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1D9D2E1-EE8D-4FF8-BD2B-3485D29CBA69" descr="IMG_5898.jpg">
            <a:extLst>
              <a:ext uri="{FF2B5EF4-FFF2-40B4-BE49-F238E27FC236}">
                <a16:creationId xmlns:a16="http://schemas.microsoft.com/office/drawing/2014/main" id="{BDE443FD-139E-024D-F05B-4D5756FE0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277" y="193295"/>
            <a:ext cx="2286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D8F574C7-DC50-4E05-924C-649E1DF2CF3C" descr="IMG_5869.jpg">
            <a:extLst>
              <a:ext uri="{FF2B5EF4-FFF2-40B4-BE49-F238E27FC236}">
                <a16:creationId xmlns:a16="http://schemas.microsoft.com/office/drawing/2014/main" id="{04F6CDEB-3939-FC8D-F58B-34C8FD11B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951" y="193295"/>
            <a:ext cx="3048000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416148ED-8401-4020-9E6C-7209FCDCC3BB" descr="IMG_5855.jpg">
            <a:extLst>
              <a:ext uri="{FF2B5EF4-FFF2-40B4-BE49-F238E27FC236}">
                <a16:creationId xmlns:a16="http://schemas.microsoft.com/office/drawing/2014/main" id="{D5BD70A8-2940-F994-9CC4-3AE6A5040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62" y="0"/>
            <a:ext cx="1882090" cy="250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503A339C-0457-433D-BD5A-68C76B929B41" descr="IMG_5838.jpg">
            <a:extLst>
              <a:ext uri="{FF2B5EF4-FFF2-40B4-BE49-F238E27FC236}">
                <a16:creationId xmlns:a16="http://schemas.microsoft.com/office/drawing/2014/main" id="{A9CFB362-85A7-9FEF-16EE-B891AF763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86" y="2634048"/>
            <a:ext cx="1882091" cy="250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0203FE2-5C08-4DC6-AFCE-46FD60D77165" descr="IMG_5824.jpg">
            <a:extLst>
              <a:ext uri="{FF2B5EF4-FFF2-40B4-BE49-F238E27FC236}">
                <a16:creationId xmlns:a16="http://schemas.microsoft.com/office/drawing/2014/main" id="{20CFEFB6-2DE0-6B9A-8F3E-8524DEC97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935" y="2732908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79FBB9E-DF7D-49CC-B7EC-C18095306EE0" descr="IMG_5832.jpg">
            <a:extLst>
              <a:ext uri="{FF2B5EF4-FFF2-40B4-BE49-F238E27FC236}">
                <a16:creationId xmlns:a16="http://schemas.microsoft.com/office/drawing/2014/main" id="{04049B15-D5EF-CFF1-495C-61E9EA335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447" y="2744819"/>
            <a:ext cx="1611446" cy="214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2EC0490D-AACF-4847-B8E8-A05D96A5BC4B" descr="IMG_5878.jpg">
            <a:extLst>
              <a:ext uri="{FF2B5EF4-FFF2-40B4-BE49-F238E27FC236}">
                <a16:creationId xmlns:a16="http://schemas.microsoft.com/office/drawing/2014/main" id="{5D6C774A-0D1F-15F7-7BB1-7E3B69E9D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935" y="2648771"/>
            <a:ext cx="2268912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323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2236142" y="938415"/>
            <a:ext cx="547218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Financial Results</a:t>
            </a:r>
            <a:endParaRPr sz="3600" dirty="0"/>
          </a:p>
        </p:txBody>
      </p:sp>
      <p:sp>
        <p:nvSpPr>
          <p:cNvPr id="84" name="Google Shape;84;p17"/>
          <p:cNvSpPr txBox="1"/>
          <p:nvPr/>
        </p:nvSpPr>
        <p:spPr>
          <a:xfrm>
            <a:off x="1560723" y="1799989"/>
            <a:ext cx="6147600" cy="276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Total Gross Revenue        = $27,390.09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Expenses                           =   $9,843.02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Net Operating Revenue =  $17,547.07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+mj-lt"/>
                <a:ea typeface="Average"/>
                <a:cs typeface="Average"/>
                <a:sym typeface="Average"/>
              </a:rPr>
              <a:t>Donation to 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Ukrainian Association of Washington State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= $5,450.00</a:t>
            </a:r>
            <a:endParaRPr sz="2400" dirty="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02AEE-98E7-96D5-BD75-B668C9C88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heard you loved from the Half Marathon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F0EE9-059D-C25C-722D-D919FBDA3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50" y="1665948"/>
            <a:ext cx="8115300" cy="3426265"/>
          </a:xfrm>
        </p:spPr>
        <p:txBody>
          <a:bodyPr>
            <a:normAutofit/>
          </a:bodyPr>
          <a:lstStyle/>
          <a:p>
            <a:pPr marL="514350" lvl="2" indent="0">
              <a:spcBef>
                <a:spcPts val="0"/>
              </a:spcBef>
              <a:buNone/>
            </a:pP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Opportunities for everyone to participate and have a job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•	Family healthy activity for the participants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•	Good connection to get to know Rotary - small job for each Rotarian - 			inclusive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•	Spirit of cooperation while working with other members in the club - one 		for all and all for one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•	Well organized as a Club - translate organized teamwork for future events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•	Quality event - represented MI Rotary well - pride in being a part of a great 		event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•	So many volunteers - it was very festive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•	Sense of community with other volunteers and participants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en-US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We worked hard to create an event that met this criteria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323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>
            <a:spLocks noGrp="1"/>
          </p:cNvSpPr>
          <p:nvPr>
            <p:ph type="title"/>
          </p:nvPr>
        </p:nvSpPr>
        <p:spPr>
          <a:xfrm>
            <a:off x="411056" y="978499"/>
            <a:ext cx="9335815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Promotional Materials</a:t>
            </a:r>
            <a:br>
              <a:rPr lang="en" sz="2800" dirty="0"/>
            </a:br>
            <a:r>
              <a:rPr lang="en" sz="2800" dirty="0"/>
              <a:t>Raise awareness to the Rotary Club of MI/mission/membership</a:t>
            </a:r>
            <a:endParaRPr sz="2800" dirty="0"/>
          </a:p>
        </p:txBody>
      </p:sp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236885" y="1356349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600" dirty="0"/>
              <a:t>Flyers</a:t>
            </a:r>
            <a:endParaRPr sz="16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600" dirty="0"/>
              <a:t>Yard Signs</a:t>
            </a:r>
            <a:endParaRPr sz="16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600" dirty="0"/>
              <a:t>Stickers</a:t>
            </a:r>
            <a:endParaRPr sz="16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600" dirty="0"/>
              <a:t>Table Sponsorship</a:t>
            </a:r>
            <a:endParaRPr sz="16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600" dirty="0"/>
              <a:t>Postcards</a:t>
            </a:r>
            <a:endParaRPr sz="16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600" dirty="0"/>
              <a:t>All MI residential households mailing 10,400 Postcards</a:t>
            </a:r>
            <a:endParaRPr sz="16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600" dirty="0"/>
              <a:t>MI Reporter Article</a:t>
            </a:r>
            <a:endParaRPr sz="16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600" dirty="0"/>
              <a:t>MI Greet Magazine Article</a:t>
            </a:r>
            <a:endParaRPr sz="16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600" dirty="0"/>
              <a:t>KMIH On-air promotions and interview</a:t>
            </a:r>
            <a:endParaRPr sz="16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600" dirty="0"/>
              <a:t>PTA Newsletters</a:t>
            </a:r>
            <a:endParaRPr sz="16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600" dirty="0"/>
              <a:t>MIPA Newsletter</a:t>
            </a:r>
            <a:endParaRPr sz="1600" dirty="0"/>
          </a:p>
        </p:txBody>
      </p:sp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9366" y="1871738"/>
            <a:ext cx="5719501" cy="3179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Flyers</a:t>
            </a:r>
            <a:endParaRPr/>
          </a:p>
        </p:txBody>
      </p:sp>
      <p:pic>
        <p:nvPicPr>
          <p:cNvPr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43" y="1112888"/>
            <a:ext cx="3110591" cy="3921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5800" y="3073875"/>
            <a:ext cx="2460820" cy="1845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2291" y="436712"/>
            <a:ext cx="1857976" cy="2477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>
            <a:spLocks noGrp="1"/>
          </p:cNvSpPr>
          <p:nvPr>
            <p:ph type="title"/>
          </p:nvPr>
        </p:nvSpPr>
        <p:spPr>
          <a:xfrm>
            <a:off x="2046556" y="714753"/>
            <a:ext cx="6457950" cy="9697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Yard Signs</a:t>
            </a:r>
            <a:endParaRPr sz="3600" dirty="0"/>
          </a:p>
        </p:txBody>
      </p:sp>
      <p:pic>
        <p:nvPicPr>
          <p:cNvPr id="118" name="Google Shape;118;p22"/>
          <p:cNvPicPr preferRelativeResize="0"/>
          <p:nvPr/>
        </p:nvPicPr>
        <p:blipFill rotWithShape="1">
          <a:blip r:embed="rId3">
            <a:alphaModFix/>
          </a:blip>
          <a:srcRect l="2366" t="17664" r="5889" b="9219"/>
          <a:stretch/>
        </p:blipFill>
        <p:spPr>
          <a:xfrm>
            <a:off x="267458" y="1324085"/>
            <a:ext cx="4586511" cy="274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2651" y="236750"/>
            <a:ext cx="2055950" cy="2741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9377" y="392802"/>
            <a:ext cx="1725404" cy="2300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07666" y="3106049"/>
            <a:ext cx="2400935" cy="180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88367" y="3106049"/>
            <a:ext cx="1350503" cy="180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2"/>
          <p:cNvSpPr txBox="1"/>
          <p:nvPr/>
        </p:nvSpPr>
        <p:spPr>
          <a:xfrm>
            <a:off x="754156" y="4314303"/>
            <a:ext cx="2584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The Yard Signs in Action</a:t>
            </a:r>
            <a:endParaRPr sz="1500" b="1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24" name="Google Shape;124;p22"/>
          <p:cNvSpPr/>
          <p:nvPr/>
        </p:nvSpPr>
        <p:spPr>
          <a:xfrm>
            <a:off x="3283471" y="4265850"/>
            <a:ext cx="1436100" cy="5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>
            <a:spLocks noGrp="1"/>
          </p:cNvSpPr>
          <p:nvPr>
            <p:ph type="title"/>
          </p:nvPr>
        </p:nvSpPr>
        <p:spPr>
          <a:xfrm>
            <a:off x="3821448" y="327805"/>
            <a:ext cx="6457950" cy="9697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Stickers</a:t>
            </a:r>
            <a:endParaRPr sz="3600" dirty="0"/>
          </a:p>
        </p:txBody>
      </p:sp>
      <p:pic>
        <p:nvPicPr>
          <p:cNvPr id="130" name="Google Shape;130;p23"/>
          <p:cNvPicPr preferRelativeResize="0"/>
          <p:nvPr/>
        </p:nvPicPr>
        <p:blipFill rotWithShape="1">
          <a:blip r:embed="rId3">
            <a:alphaModFix/>
          </a:blip>
          <a:srcRect r="1748"/>
          <a:stretch/>
        </p:blipFill>
        <p:spPr>
          <a:xfrm>
            <a:off x="557348" y="1297576"/>
            <a:ext cx="4619025" cy="3420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3"/>
          <p:cNvPicPr preferRelativeResize="0"/>
          <p:nvPr/>
        </p:nvPicPr>
        <p:blipFill rotWithShape="1">
          <a:blip r:embed="rId4">
            <a:alphaModFix/>
          </a:blip>
          <a:srcRect l="5384" t="30381" r="21361"/>
          <a:stretch/>
        </p:blipFill>
        <p:spPr>
          <a:xfrm>
            <a:off x="5852022" y="1911975"/>
            <a:ext cx="2901900" cy="2192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>
            <a:spLocks noGrp="1"/>
          </p:cNvSpPr>
          <p:nvPr>
            <p:ph type="title"/>
          </p:nvPr>
        </p:nvSpPr>
        <p:spPr>
          <a:xfrm>
            <a:off x="3278480" y="556654"/>
            <a:ext cx="6457950" cy="9697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Postcards</a:t>
            </a:r>
            <a:endParaRPr sz="3600" dirty="0"/>
          </a:p>
        </p:txBody>
      </p:sp>
      <p:pic>
        <p:nvPicPr>
          <p:cNvPr id="143" name="Google Shape;14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1482736"/>
            <a:ext cx="4186844" cy="3104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136" y="1459716"/>
            <a:ext cx="4284864" cy="3154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627EC-F454-0948-4BB6-8B896EFB6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dAy</a:t>
            </a:r>
            <a:r>
              <a:rPr lang="en-US" dirty="0"/>
              <a:t> of </a:t>
            </a:r>
            <a:r>
              <a:rPr lang="en-US" dirty="0" err="1"/>
              <a:t>preperations</a:t>
            </a:r>
            <a:endParaRPr lang="en-US" dirty="0"/>
          </a:p>
        </p:txBody>
      </p:sp>
      <p:pic>
        <p:nvPicPr>
          <p:cNvPr id="3" name="A1F67B3A-0D7E-4C78-BA4B-E49FC38B3DC5" descr="IMG_5820.jpg">
            <a:extLst>
              <a:ext uri="{FF2B5EF4-FFF2-40B4-BE49-F238E27FC236}">
                <a16:creationId xmlns:a16="http://schemas.microsoft.com/office/drawing/2014/main" id="{5107C55E-0139-F006-EF9E-19E0D495A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98" y="131445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0EE1E5F8-F278-4646-89AC-3C2965FCCBCF" descr="IMG_5821.jpg">
            <a:extLst>
              <a:ext uri="{FF2B5EF4-FFF2-40B4-BE49-F238E27FC236}">
                <a16:creationId xmlns:a16="http://schemas.microsoft.com/office/drawing/2014/main" id="{3029C91F-EF0C-DC83-DCE9-7BBFC22C3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550" y="3097005"/>
            <a:ext cx="2623494" cy="196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May be an image of food and indoor">
            <a:extLst>
              <a:ext uri="{FF2B5EF4-FFF2-40B4-BE49-F238E27FC236}">
                <a16:creationId xmlns:a16="http://schemas.microsoft.com/office/drawing/2014/main" id="{F5AB01F7-CB29-C5BA-1B2B-FBCD96B0D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077" y="1828799"/>
            <a:ext cx="1793990" cy="239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May be an image of dessert and indoor">
            <a:extLst>
              <a:ext uri="{FF2B5EF4-FFF2-40B4-BE49-F238E27FC236}">
                <a16:creationId xmlns:a16="http://schemas.microsoft.com/office/drawing/2014/main" id="{15E70688-3389-55B8-0C1C-874688D2C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693" y="3437411"/>
            <a:ext cx="2169619" cy="162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462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F06750-78FE-4472-8DA5-14CF3336F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pic>
        <p:nvPicPr>
          <p:cNvPr id="4" name="Picture 3" descr="A group of people dancing&#10;&#10;Description automatically generated with medium confidence">
            <a:extLst>
              <a:ext uri="{FF2B5EF4-FFF2-40B4-BE49-F238E27FC236}">
                <a16:creationId xmlns:a16="http://schemas.microsoft.com/office/drawing/2014/main" id="{81DD39A7-9C12-A893-13B2-41C85D1F7E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1"/>
          <a:stretch/>
        </p:blipFill>
        <p:spPr>
          <a:xfrm>
            <a:off x="20" y="81907"/>
            <a:ext cx="9143980" cy="51434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361C7-964A-3E7A-E6E5-EB92ABB70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43" y="1247918"/>
            <a:ext cx="7086600" cy="19515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/>
            <a:r>
              <a:rPr lang="en-US" sz="6000" b="1" dirty="0"/>
              <a:t>The Vision</a:t>
            </a:r>
            <a:br>
              <a:rPr lang="en-US" sz="6000" dirty="0"/>
            </a:b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770335134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177</TotalTime>
  <Words>260</Words>
  <Application>Microsoft Office PowerPoint</Application>
  <PresentationFormat>On-screen Show (16:9)</PresentationFormat>
  <Paragraphs>43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Average</vt:lpstr>
      <vt:lpstr>Calibri</vt:lpstr>
      <vt:lpstr>Century Gothic</vt:lpstr>
      <vt:lpstr>Vapor Trail</vt:lpstr>
      <vt:lpstr>Mercer Island Rotary International Dance for Peace</vt:lpstr>
      <vt:lpstr>What we heard you loved from the Half Marathon</vt:lpstr>
      <vt:lpstr>Promotional Materials Raise awareness to the Rotary Club of MI/mission/membership</vt:lpstr>
      <vt:lpstr>Flyers</vt:lpstr>
      <vt:lpstr>Yard Signs</vt:lpstr>
      <vt:lpstr>Stickers</vt:lpstr>
      <vt:lpstr>Postcards</vt:lpstr>
      <vt:lpstr>dAy of preperations</vt:lpstr>
      <vt:lpstr>The Vision </vt:lpstr>
      <vt:lpstr>PowerPoint Presentation</vt:lpstr>
      <vt:lpstr>Cookie Table </vt:lpstr>
      <vt:lpstr>Our Cookie tAble</vt:lpstr>
      <vt:lpstr>PowerPoint Presentation</vt:lpstr>
      <vt:lpstr>PowerPoint Presentation</vt:lpstr>
      <vt:lpstr>PowerPoint Presentation</vt:lpstr>
      <vt:lpstr>PowerPoint Presentation</vt:lpstr>
      <vt:lpstr>Financial 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Mercer Island Rotary International Dance for Peace</dc:title>
  <dc:creator>Elizabeth Baska</dc:creator>
  <cp:lastModifiedBy>Elizabeth Baska</cp:lastModifiedBy>
  <cp:revision>3</cp:revision>
  <dcterms:modified xsi:type="dcterms:W3CDTF">2022-12-05T23:59:23Z</dcterms:modified>
</cp:coreProperties>
</file>