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3" r:id="rId5"/>
  </p:sldMasterIdLst>
  <p:notesMasterIdLst>
    <p:notesMasterId r:id="rId15"/>
  </p:notesMasterIdLst>
  <p:sldIdLst>
    <p:sldId id="260" r:id="rId6"/>
    <p:sldId id="256" r:id="rId7"/>
    <p:sldId id="258" r:id="rId8"/>
    <p:sldId id="265" r:id="rId9"/>
    <p:sldId id="267" r:id="rId10"/>
    <p:sldId id="270" r:id="rId11"/>
    <p:sldId id="271" r:id="rId12"/>
    <p:sldId id="268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CFFBF4-AFD0-49B2-B198-BB19B33A7067}" v="50" dt="2022-05-24T02:41:32.3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0B7F1F-DCA6-4B95-9F9B-2678A4EB4CCA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147AECE0-C08B-4AF2-B8CA-95BF39087B0F}">
      <dgm:prSet custT="1"/>
      <dgm:spPr/>
      <dgm:t>
        <a:bodyPr/>
        <a:lstStyle/>
        <a:p>
          <a:pPr>
            <a:defRPr b="1"/>
          </a:pPr>
          <a:r>
            <a:rPr lang="en-US" sz="2000" dirty="0"/>
            <a:t>Who can be an Affiliate:</a:t>
          </a:r>
        </a:p>
      </dgm:t>
    </dgm:pt>
    <dgm:pt modelId="{8B247ABE-44F6-4A0E-829A-057FED732328}" type="parTrans" cxnId="{54C73C3A-11FC-4B88-8057-06000CABAE63}">
      <dgm:prSet/>
      <dgm:spPr/>
      <dgm:t>
        <a:bodyPr/>
        <a:lstStyle/>
        <a:p>
          <a:endParaRPr lang="en-US"/>
        </a:p>
      </dgm:t>
    </dgm:pt>
    <dgm:pt modelId="{8CBABD55-0CCD-4F58-9A41-31E0AFA9D9CF}" type="sibTrans" cxnId="{54C73C3A-11FC-4B88-8057-06000CABAE63}">
      <dgm:prSet/>
      <dgm:spPr/>
      <dgm:t>
        <a:bodyPr/>
        <a:lstStyle/>
        <a:p>
          <a:endParaRPr lang="en-US"/>
        </a:p>
      </dgm:t>
    </dgm:pt>
    <dgm:pt modelId="{B8F7917B-2531-47CD-B146-32CD1C9D98B4}">
      <dgm:prSet custT="1"/>
      <dgm:spPr/>
      <dgm:t>
        <a:bodyPr/>
        <a:lstStyle/>
        <a:p>
          <a:pPr>
            <a:defRPr b="1"/>
          </a:pPr>
          <a:r>
            <a:rPr lang="en-US" sz="2000" dirty="0"/>
            <a:t>Affiliate Responsibility: </a:t>
          </a:r>
        </a:p>
      </dgm:t>
    </dgm:pt>
    <dgm:pt modelId="{743DDFBB-3A76-4E84-9F23-F865BD84CE4C}" type="parTrans" cxnId="{31E99DF4-1BEF-44FB-B575-8B1D1DE32CB7}">
      <dgm:prSet/>
      <dgm:spPr/>
      <dgm:t>
        <a:bodyPr/>
        <a:lstStyle/>
        <a:p>
          <a:endParaRPr lang="en-US"/>
        </a:p>
      </dgm:t>
    </dgm:pt>
    <dgm:pt modelId="{8E3BB175-D904-4A91-B0CB-D0886354A47B}" type="sibTrans" cxnId="{31E99DF4-1BEF-44FB-B575-8B1D1DE32CB7}">
      <dgm:prSet/>
      <dgm:spPr/>
      <dgm:t>
        <a:bodyPr/>
        <a:lstStyle/>
        <a:p>
          <a:endParaRPr lang="en-US"/>
        </a:p>
      </dgm:t>
    </dgm:pt>
    <dgm:pt modelId="{1D61FE6C-3D79-4658-A2D9-DBFC64A80809}">
      <dgm:prSet custT="1"/>
      <dgm:spPr/>
      <dgm:t>
        <a:bodyPr/>
        <a:lstStyle/>
        <a:p>
          <a:r>
            <a:rPr lang="en-US" sz="2400" dirty="0"/>
            <a:t>Pay monthly cost of books</a:t>
          </a:r>
        </a:p>
      </dgm:t>
    </dgm:pt>
    <dgm:pt modelId="{031E7CA8-592B-4F60-89B7-6E70F1EE1E1A}" type="parTrans" cxnId="{E6CA87ED-8DE6-438D-86EC-78AD92178B05}">
      <dgm:prSet/>
      <dgm:spPr/>
      <dgm:t>
        <a:bodyPr/>
        <a:lstStyle/>
        <a:p>
          <a:endParaRPr lang="en-US"/>
        </a:p>
      </dgm:t>
    </dgm:pt>
    <dgm:pt modelId="{6266527B-1B13-4D8D-BB55-5D087EE45876}" type="sibTrans" cxnId="{E6CA87ED-8DE6-438D-86EC-78AD92178B05}">
      <dgm:prSet/>
      <dgm:spPr/>
      <dgm:t>
        <a:bodyPr/>
        <a:lstStyle/>
        <a:p>
          <a:endParaRPr lang="en-US"/>
        </a:p>
      </dgm:t>
    </dgm:pt>
    <dgm:pt modelId="{20B83371-4233-4D11-8CA5-6E261AE27080}">
      <dgm:prSet custT="1"/>
      <dgm:spPr/>
      <dgm:t>
        <a:bodyPr/>
        <a:lstStyle/>
        <a:p>
          <a:r>
            <a:rPr lang="en-US" sz="2400" dirty="0"/>
            <a:t>Manage participant database</a:t>
          </a:r>
        </a:p>
      </dgm:t>
    </dgm:pt>
    <dgm:pt modelId="{FEA65D13-7151-4655-83FF-7763073DD2CA}" type="parTrans" cxnId="{9D152A62-2262-4037-A04C-E55F59E02FD2}">
      <dgm:prSet/>
      <dgm:spPr/>
      <dgm:t>
        <a:bodyPr/>
        <a:lstStyle/>
        <a:p>
          <a:endParaRPr lang="en-US"/>
        </a:p>
      </dgm:t>
    </dgm:pt>
    <dgm:pt modelId="{437418F2-957F-4D4F-8001-C6FCA2E202CF}" type="sibTrans" cxnId="{9D152A62-2262-4037-A04C-E55F59E02FD2}">
      <dgm:prSet/>
      <dgm:spPr/>
      <dgm:t>
        <a:bodyPr/>
        <a:lstStyle/>
        <a:p>
          <a:endParaRPr lang="en-US"/>
        </a:p>
      </dgm:t>
    </dgm:pt>
    <dgm:pt modelId="{E40BB57A-F0B8-4DB2-9A5A-CC22EA674D92}">
      <dgm:prSet custT="1"/>
      <dgm:spPr/>
      <dgm:t>
        <a:bodyPr/>
        <a:lstStyle/>
        <a:p>
          <a:r>
            <a:rPr lang="en-US" sz="2400" dirty="0"/>
            <a:t>Engage community (marketing, reaching families and child serving providers, events etc.)</a:t>
          </a:r>
        </a:p>
      </dgm:t>
    </dgm:pt>
    <dgm:pt modelId="{1EC2AC8A-FD75-474D-87C1-D584E0DEEF31}" type="parTrans" cxnId="{F81E0BD2-F6CA-4045-B2CC-08CA0232D3BA}">
      <dgm:prSet/>
      <dgm:spPr/>
      <dgm:t>
        <a:bodyPr/>
        <a:lstStyle/>
        <a:p>
          <a:endParaRPr lang="en-US"/>
        </a:p>
      </dgm:t>
    </dgm:pt>
    <dgm:pt modelId="{955D25D3-21F3-4ED4-9524-F959213565BD}" type="sibTrans" cxnId="{F81E0BD2-F6CA-4045-B2CC-08CA0232D3BA}">
      <dgm:prSet/>
      <dgm:spPr/>
      <dgm:t>
        <a:bodyPr/>
        <a:lstStyle/>
        <a:p>
          <a:endParaRPr lang="en-US"/>
        </a:p>
      </dgm:t>
    </dgm:pt>
    <dgm:pt modelId="{07247C74-E7D8-4A79-89B0-85792BC0B4BF}">
      <dgm:prSet custT="1"/>
      <dgm:spPr/>
      <dgm:t>
        <a:bodyPr/>
        <a:lstStyle/>
        <a:p>
          <a:pPr>
            <a:defRPr b="1"/>
          </a:pPr>
          <a:r>
            <a:rPr lang="en-US" sz="2000" dirty="0"/>
            <a:t>Book Costs:</a:t>
          </a:r>
        </a:p>
      </dgm:t>
    </dgm:pt>
    <dgm:pt modelId="{1FFCD149-CAD9-4AF0-9D00-BB8654811CCC}" type="parTrans" cxnId="{3D5105A0-5D67-4556-84F4-04941E0B319A}">
      <dgm:prSet/>
      <dgm:spPr/>
      <dgm:t>
        <a:bodyPr/>
        <a:lstStyle/>
        <a:p>
          <a:endParaRPr lang="en-US"/>
        </a:p>
      </dgm:t>
    </dgm:pt>
    <dgm:pt modelId="{49E6E233-7DF7-45F2-9A66-432A360B150F}" type="sibTrans" cxnId="{3D5105A0-5D67-4556-84F4-04941E0B319A}">
      <dgm:prSet/>
      <dgm:spPr/>
      <dgm:t>
        <a:bodyPr/>
        <a:lstStyle/>
        <a:p>
          <a:endParaRPr lang="en-US"/>
        </a:p>
      </dgm:t>
    </dgm:pt>
    <dgm:pt modelId="{2C415E73-C2B6-4B25-8457-535C2051C138}" type="pres">
      <dgm:prSet presAssocID="{910B7F1F-DCA6-4B95-9F9B-2678A4EB4CCA}" presName="root" presStyleCnt="0">
        <dgm:presLayoutVars>
          <dgm:dir/>
          <dgm:resizeHandles val="exact"/>
        </dgm:presLayoutVars>
      </dgm:prSet>
      <dgm:spPr/>
    </dgm:pt>
    <dgm:pt modelId="{78630941-4CF0-403A-A39F-2231E427EC5A}" type="pres">
      <dgm:prSet presAssocID="{147AECE0-C08B-4AF2-B8CA-95BF39087B0F}" presName="compNode" presStyleCnt="0"/>
      <dgm:spPr/>
    </dgm:pt>
    <dgm:pt modelId="{1D256B89-DA8C-4634-8231-19F04E826216}" type="pres">
      <dgm:prSet presAssocID="{147AECE0-C08B-4AF2-B8CA-95BF39087B0F}" presName="iconRect" presStyleLbl="node1" presStyleIdx="0" presStyleCnt="3" custLinFactY="-15034" custLinFactNeighborX="9672" custLinFactNeighborY="-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re"/>
        </a:ext>
      </dgm:extLst>
    </dgm:pt>
    <dgm:pt modelId="{A5480A5A-663E-44DE-8711-BFE11DF2C996}" type="pres">
      <dgm:prSet presAssocID="{147AECE0-C08B-4AF2-B8CA-95BF39087B0F}" presName="iconSpace" presStyleCnt="0"/>
      <dgm:spPr/>
    </dgm:pt>
    <dgm:pt modelId="{D19BE134-DA48-4DBF-97D8-A9AF585B3823}" type="pres">
      <dgm:prSet presAssocID="{147AECE0-C08B-4AF2-B8CA-95BF39087B0F}" presName="parTx" presStyleLbl="revTx" presStyleIdx="0" presStyleCnt="6" custLinFactY="-95748" custLinFactNeighborX="4875" custLinFactNeighborY="-100000">
        <dgm:presLayoutVars>
          <dgm:chMax val="0"/>
          <dgm:chPref val="0"/>
        </dgm:presLayoutVars>
      </dgm:prSet>
      <dgm:spPr/>
    </dgm:pt>
    <dgm:pt modelId="{AEB8DDBC-C00A-4D00-A528-52C9739C8F73}" type="pres">
      <dgm:prSet presAssocID="{147AECE0-C08B-4AF2-B8CA-95BF39087B0F}" presName="txSpace" presStyleCnt="0"/>
      <dgm:spPr/>
    </dgm:pt>
    <dgm:pt modelId="{01C5B1A4-5664-4358-AFC9-170EE4B4BE28}" type="pres">
      <dgm:prSet presAssocID="{147AECE0-C08B-4AF2-B8CA-95BF39087B0F}" presName="desTx" presStyleLbl="revTx" presStyleIdx="1" presStyleCnt="6">
        <dgm:presLayoutVars/>
      </dgm:prSet>
      <dgm:spPr/>
    </dgm:pt>
    <dgm:pt modelId="{B2F2A045-DB83-410C-92EF-7048D22857A1}" type="pres">
      <dgm:prSet presAssocID="{8CBABD55-0CCD-4F58-9A41-31E0AFA9D9CF}" presName="sibTrans" presStyleCnt="0"/>
      <dgm:spPr/>
    </dgm:pt>
    <dgm:pt modelId="{CF0BFBC4-1A01-4449-9B1B-D67910063040}" type="pres">
      <dgm:prSet presAssocID="{B8F7917B-2531-47CD-B146-32CD1C9D98B4}" presName="compNode" presStyleCnt="0"/>
      <dgm:spPr/>
    </dgm:pt>
    <dgm:pt modelId="{05A08740-2B94-4E64-B454-ACBDE85417FF}" type="pres">
      <dgm:prSet presAssocID="{B8F7917B-2531-47CD-B146-32CD1C9D98B4}" presName="iconRect" presStyleLbl="node1" presStyleIdx="1" presStyleCnt="3" custLinFactNeighborX="0" custLinFactNeighborY="-9134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171AE332-DA3E-44AA-86C8-332FC5ABC052}" type="pres">
      <dgm:prSet presAssocID="{B8F7917B-2531-47CD-B146-32CD1C9D98B4}" presName="iconSpace" presStyleCnt="0"/>
      <dgm:spPr/>
    </dgm:pt>
    <dgm:pt modelId="{13D56E68-A89D-4733-8469-ABE18AF29E25}" type="pres">
      <dgm:prSet presAssocID="{B8F7917B-2531-47CD-B146-32CD1C9D98B4}" presName="parTx" presStyleLbl="revTx" presStyleIdx="2" presStyleCnt="6" custLinFactY="-67998" custLinFactNeighborY="-100000">
        <dgm:presLayoutVars>
          <dgm:chMax val="0"/>
          <dgm:chPref val="0"/>
        </dgm:presLayoutVars>
      </dgm:prSet>
      <dgm:spPr/>
    </dgm:pt>
    <dgm:pt modelId="{2424459B-C1CE-4EA9-9CF1-8A095F4BC645}" type="pres">
      <dgm:prSet presAssocID="{B8F7917B-2531-47CD-B146-32CD1C9D98B4}" presName="txSpace" presStyleCnt="0"/>
      <dgm:spPr/>
    </dgm:pt>
    <dgm:pt modelId="{5E223737-DC3A-4F7B-BCB0-8F0AB913AF00}" type="pres">
      <dgm:prSet presAssocID="{B8F7917B-2531-47CD-B146-32CD1C9D98B4}" presName="desTx" presStyleLbl="revTx" presStyleIdx="3" presStyleCnt="6" custScaleX="161973">
        <dgm:presLayoutVars/>
      </dgm:prSet>
      <dgm:spPr/>
    </dgm:pt>
    <dgm:pt modelId="{663C7D76-3AE0-4987-933C-65C7F7C9DE90}" type="pres">
      <dgm:prSet presAssocID="{8E3BB175-D904-4A91-B0CB-D0886354A47B}" presName="sibTrans" presStyleCnt="0"/>
      <dgm:spPr/>
    </dgm:pt>
    <dgm:pt modelId="{F5436792-80F4-4DE4-9A1A-E1582E75100E}" type="pres">
      <dgm:prSet presAssocID="{07247C74-E7D8-4A79-89B0-85792BC0B4BF}" presName="compNode" presStyleCnt="0"/>
      <dgm:spPr/>
    </dgm:pt>
    <dgm:pt modelId="{E719AE16-8D28-4DCF-956E-0BED9B7C1936}" type="pres">
      <dgm:prSet presAssocID="{07247C74-E7D8-4A79-89B0-85792BC0B4BF}" presName="iconRect" presStyleLbl="node1" presStyleIdx="2" presStyleCnt="3" custLinFactNeighborX="-8608" custLinFactNeighborY="-9886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D0ADA2C-3CCD-4EC9-B935-E09643D26138}" type="pres">
      <dgm:prSet presAssocID="{07247C74-E7D8-4A79-89B0-85792BC0B4BF}" presName="iconSpace" presStyleCnt="0"/>
      <dgm:spPr/>
    </dgm:pt>
    <dgm:pt modelId="{14C5B9AF-E3B4-4693-A9A1-2B2CF0C2572A}" type="pres">
      <dgm:prSet presAssocID="{07247C74-E7D8-4A79-89B0-85792BC0B4BF}" presName="parTx" presStyleLbl="revTx" presStyleIdx="4" presStyleCnt="6" custLinFactY="-70823" custLinFactNeighborX="-3345" custLinFactNeighborY="-100000">
        <dgm:presLayoutVars>
          <dgm:chMax val="0"/>
          <dgm:chPref val="0"/>
        </dgm:presLayoutVars>
      </dgm:prSet>
      <dgm:spPr/>
    </dgm:pt>
    <dgm:pt modelId="{56263B5C-4661-43A7-98DC-2E53E643761D}" type="pres">
      <dgm:prSet presAssocID="{07247C74-E7D8-4A79-89B0-85792BC0B4BF}" presName="txSpace" presStyleCnt="0"/>
      <dgm:spPr/>
    </dgm:pt>
    <dgm:pt modelId="{B97E3816-CDC7-41A1-BF93-E6BF6296A15C}" type="pres">
      <dgm:prSet presAssocID="{07247C74-E7D8-4A79-89B0-85792BC0B4BF}" presName="desTx" presStyleLbl="revTx" presStyleIdx="5" presStyleCnt="6">
        <dgm:presLayoutVars/>
      </dgm:prSet>
      <dgm:spPr/>
    </dgm:pt>
  </dgm:ptLst>
  <dgm:cxnLst>
    <dgm:cxn modelId="{BE5A260C-C842-47B9-A213-06E290AEBED5}" type="presOf" srcId="{147AECE0-C08B-4AF2-B8CA-95BF39087B0F}" destId="{D19BE134-DA48-4DBF-97D8-A9AF585B3823}" srcOrd="0" destOrd="0" presId="urn:microsoft.com/office/officeart/2018/5/layout/CenteredIconLabelDescriptionList"/>
    <dgm:cxn modelId="{BDEB9315-052A-40A9-944E-B866D4F540FD}" type="presOf" srcId="{20B83371-4233-4D11-8CA5-6E261AE27080}" destId="{5E223737-DC3A-4F7B-BCB0-8F0AB913AF00}" srcOrd="0" destOrd="1" presId="urn:microsoft.com/office/officeart/2018/5/layout/CenteredIconLabelDescriptionList"/>
    <dgm:cxn modelId="{54C73C3A-11FC-4B88-8057-06000CABAE63}" srcId="{910B7F1F-DCA6-4B95-9F9B-2678A4EB4CCA}" destId="{147AECE0-C08B-4AF2-B8CA-95BF39087B0F}" srcOrd="0" destOrd="0" parTransId="{8B247ABE-44F6-4A0E-829A-057FED732328}" sibTransId="{8CBABD55-0CCD-4F58-9A41-31E0AFA9D9CF}"/>
    <dgm:cxn modelId="{485B573E-5E51-408D-A452-EF6261E1603B}" type="presOf" srcId="{910B7F1F-DCA6-4B95-9F9B-2678A4EB4CCA}" destId="{2C415E73-C2B6-4B25-8457-535C2051C138}" srcOrd="0" destOrd="0" presId="urn:microsoft.com/office/officeart/2018/5/layout/CenteredIconLabelDescriptionList"/>
    <dgm:cxn modelId="{9D152A62-2262-4037-A04C-E55F59E02FD2}" srcId="{B8F7917B-2531-47CD-B146-32CD1C9D98B4}" destId="{20B83371-4233-4D11-8CA5-6E261AE27080}" srcOrd="1" destOrd="0" parTransId="{FEA65D13-7151-4655-83FF-7763073DD2CA}" sibTransId="{437418F2-957F-4D4F-8001-C6FCA2E202CF}"/>
    <dgm:cxn modelId="{68516151-4FCC-4677-B305-BCB71B8BC720}" type="presOf" srcId="{1D61FE6C-3D79-4658-A2D9-DBFC64A80809}" destId="{5E223737-DC3A-4F7B-BCB0-8F0AB913AF00}" srcOrd="0" destOrd="0" presId="urn:microsoft.com/office/officeart/2018/5/layout/CenteredIconLabelDescriptionList"/>
    <dgm:cxn modelId="{3D5105A0-5D67-4556-84F4-04941E0B319A}" srcId="{910B7F1F-DCA6-4B95-9F9B-2678A4EB4CCA}" destId="{07247C74-E7D8-4A79-89B0-85792BC0B4BF}" srcOrd="2" destOrd="0" parTransId="{1FFCD149-CAD9-4AF0-9D00-BB8654811CCC}" sibTransId="{49E6E233-7DF7-45F2-9A66-432A360B150F}"/>
    <dgm:cxn modelId="{BFD534AC-792D-4EA8-B700-81455E410C5F}" type="presOf" srcId="{07247C74-E7D8-4A79-89B0-85792BC0B4BF}" destId="{14C5B9AF-E3B4-4693-A9A1-2B2CF0C2572A}" srcOrd="0" destOrd="0" presId="urn:microsoft.com/office/officeart/2018/5/layout/CenteredIconLabelDescriptionList"/>
    <dgm:cxn modelId="{3D7644C1-0641-450A-A055-05ECE6287B7B}" type="presOf" srcId="{E40BB57A-F0B8-4DB2-9A5A-CC22EA674D92}" destId="{5E223737-DC3A-4F7B-BCB0-8F0AB913AF00}" srcOrd="0" destOrd="2" presId="urn:microsoft.com/office/officeart/2018/5/layout/CenteredIconLabelDescriptionList"/>
    <dgm:cxn modelId="{F81E0BD2-F6CA-4045-B2CC-08CA0232D3BA}" srcId="{B8F7917B-2531-47CD-B146-32CD1C9D98B4}" destId="{E40BB57A-F0B8-4DB2-9A5A-CC22EA674D92}" srcOrd="2" destOrd="0" parTransId="{1EC2AC8A-FD75-474D-87C1-D584E0DEEF31}" sibTransId="{955D25D3-21F3-4ED4-9524-F959213565BD}"/>
    <dgm:cxn modelId="{FFEEFDE4-93CD-4975-8B9F-E18DB9DDCB58}" type="presOf" srcId="{B8F7917B-2531-47CD-B146-32CD1C9D98B4}" destId="{13D56E68-A89D-4733-8469-ABE18AF29E25}" srcOrd="0" destOrd="0" presId="urn:microsoft.com/office/officeart/2018/5/layout/CenteredIconLabelDescriptionList"/>
    <dgm:cxn modelId="{E6CA87ED-8DE6-438D-86EC-78AD92178B05}" srcId="{B8F7917B-2531-47CD-B146-32CD1C9D98B4}" destId="{1D61FE6C-3D79-4658-A2D9-DBFC64A80809}" srcOrd="0" destOrd="0" parTransId="{031E7CA8-592B-4F60-89B7-6E70F1EE1E1A}" sibTransId="{6266527B-1B13-4D8D-BB55-5D087EE45876}"/>
    <dgm:cxn modelId="{31E99DF4-1BEF-44FB-B575-8B1D1DE32CB7}" srcId="{910B7F1F-DCA6-4B95-9F9B-2678A4EB4CCA}" destId="{B8F7917B-2531-47CD-B146-32CD1C9D98B4}" srcOrd="1" destOrd="0" parTransId="{743DDFBB-3A76-4E84-9F23-F865BD84CE4C}" sibTransId="{8E3BB175-D904-4A91-B0CB-D0886354A47B}"/>
    <dgm:cxn modelId="{12177915-8987-410E-8030-DEDFDE3C96E9}" type="presParOf" srcId="{2C415E73-C2B6-4B25-8457-535C2051C138}" destId="{78630941-4CF0-403A-A39F-2231E427EC5A}" srcOrd="0" destOrd="0" presId="urn:microsoft.com/office/officeart/2018/5/layout/CenteredIconLabelDescriptionList"/>
    <dgm:cxn modelId="{E1D3628D-C5BD-43E4-AC5A-D1B8E6DFD506}" type="presParOf" srcId="{78630941-4CF0-403A-A39F-2231E427EC5A}" destId="{1D256B89-DA8C-4634-8231-19F04E826216}" srcOrd="0" destOrd="0" presId="urn:microsoft.com/office/officeart/2018/5/layout/CenteredIconLabelDescriptionList"/>
    <dgm:cxn modelId="{A57B5960-D3D2-48BD-89F9-0435B81F4C18}" type="presParOf" srcId="{78630941-4CF0-403A-A39F-2231E427EC5A}" destId="{A5480A5A-663E-44DE-8711-BFE11DF2C996}" srcOrd="1" destOrd="0" presId="urn:microsoft.com/office/officeart/2018/5/layout/CenteredIconLabelDescriptionList"/>
    <dgm:cxn modelId="{3A863D4C-6A1E-4368-82AD-A27674BE137C}" type="presParOf" srcId="{78630941-4CF0-403A-A39F-2231E427EC5A}" destId="{D19BE134-DA48-4DBF-97D8-A9AF585B3823}" srcOrd="2" destOrd="0" presId="urn:microsoft.com/office/officeart/2018/5/layout/CenteredIconLabelDescriptionList"/>
    <dgm:cxn modelId="{8235BEAF-5CD1-476E-9970-723C1402FD95}" type="presParOf" srcId="{78630941-4CF0-403A-A39F-2231E427EC5A}" destId="{AEB8DDBC-C00A-4D00-A528-52C9739C8F73}" srcOrd="3" destOrd="0" presId="urn:microsoft.com/office/officeart/2018/5/layout/CenteredIconLabelDescriptionList"/>
    <dgm:cxn modelId="{0B120C96-C1E0-4C0C-B850-6339BBEE270A}" type="presParOf" srcId="{78630941-4CF0-403A-A39F-2231E427EC5A}" destId="{01C5B1A4-5664-4358-AFC9-170EE4B4BE28}" srcOrd="4" destOrd="0" presId="urn:microsoft.com/office/officeart/2018/5/layout/CenteredIconLabelDescriptionList"/>
    <dgm:cxn modelId="{522D103B-151D-4564-8D1B-643EA5AAFAE4}" type="presParOf" srcId="{2C415E73-C2B6-4B25-8457-535C2051C138}" destId="{B2F2A045-DB83-410C-92EF-7048D22857A1}" srcOrd="1" destOrd="0" presId="urn:microsoft.com/office/officeart/2018/5/layout/CenteredIconLabelDescriptionList"/>
    <dgm:cxn modelId="{4FC42074-E921-4D31-B9AE-849CEDEFD9BD}" type="presParOf" srcId="{2C415E73-C2B6-4B25-8457-535C2051C138}" destId="{CF0BFBC4-1A01-4449-9B1B-D67910063040}" srcOrd="2" destOrd="0" presId="urn:microsoft.com/office/officeart/2018/5/layout/CenteredIconLabelDescriptionList"/>
    <dgm:cxn modelId="{114F236E-B81E-4EC5-936C-C988308E533D}" type="presParOf" srcId="{CF0BFBC4-1A01-4449-9B1B-D67910063040}" destId="{05A08740-2B94-4E64-B454-ACBDE85417FF}" srcOrd="0" destOrd="0" presId="urn:microsoft.com/office/officeart/2018/5/layout/CenteredIconLabelDescriptionList"/>
    <dgm:cxn modelId="{9B21BBCF-0B3F-446D-8F6C-54A35C7F2ACC}" type="presParOf" srcId="{CF0BFBC4-1A01-4449-9B1B-D67910063040}" destId="{171AE332-DA3E-44AA-86C8-332FC5ABC052}" srcOrd="1" destOrd="0" presId="urn:microsoft.com/office/officeart/2018/5/layout/CenteredIconLabelDescriptionList"/>
    <dgm:cxn modelId="{D7C6DC20-636C-492E-BA62-1BD82E795578}" type="presParOf" srcId="{CF0BFBC4-1A01-4449-9B1B-D67910063040}" destId="{13D56E68-A89D-4733-8469-ABE18AF29E25}" srcOrd="2" destOrd="0" presId="urn:microsoft.com/office/officeart/2018/5/layout/CenteredIconLabelDescriptionList"/>
    <dgm:cxn modelId="{2A2FC8ED-FD8D-4EB8-B79D-F219DDAD462C}" type="presParOf" srcId="{CF0BFBC4-1A01-4449-9B1B-D67910063040}" destId="{2424459B-C1CE-4EA9-9CF1-8A095F4BC645}" srcOrd="3" destOrd="0" presId="urn:microsoft.com/office/officeart/2018/5/layout/CenteredIconLabelDescriptionList"/>
    <dgm:cxn modelId="{FA5F97AF-1B9E-467E-833D-40EF670E05BB}" type="presParOf" srcId="{CF0BFBC4-1A01-4449-9B1B-D67910063040}" destId="{5E223737-DC3A-4F7B-BCB0-8F0AB913AF00}" srcOrd="4" destOrd="0" presId="urn:microsoft.com/office/officeart/2018/5/layout/CenteredIconLabelDescriptionList"/>
    <dgm:cxn modelId="{40166E7A-8A2A-4BA1-BBF3-260B2F1DCCA5}" type="presParOf" srcId="{2C415E73-C2B6-4B25-8457-535C2051C138}" destId="{663C7D76-3AE0-4987-933C-65C7F7C9DE90}" srcOrd="3" destOrd="0" presId="urn:microsoft.com/office/officeart/2018/5/layout/CenteredIconLabelDescriptionList"/>
    <dgm:cxn modelId="{A00181DC-BF60-445E-B33C-9B90058DF969}" type="presParOf" srcId="{2C415E73-C2B6-4B25-8457-535C2051C138}" destId="{F5436792-80F4-4DE4-9A1A-E1582E75100E}" srcOrd="4" destOrd="0" presId="urn:microsoft.com/office/officeart/2018/5/layout/CenteredIconLabelDescriptionList"/>
    <dgm:cxn modelId="{E2BFB680-BFE1-4D0D-B767-1413A1DB1ADE}" type="presParOf" srcId="{F5436792-80F4-4DE4-9A1A-E1582E75100E}" destId="{E719AE16-8D28-4DCF-956E-0BED9B7C1936}" srcOrd="0" destOrd="0" presId="urn:microsoft.com/office/officeart/2018/5/layout/CenteredIconLabelDescriptionList"/>
    <dgm:cxn modelId="{C7F45DC2-EA88-4BCB-8D5D-6024F03A65FD}" type="presParOf" srcId="{F5436792-80F4-4DE4-9A1A-E1582E75100E}" destId="{CD0ADA2C-3CCD-4EC9-B935-E09643D26138}" srcOrd="1" destOrd="0" presId="urn:microsoft.com/office/officeart/2018/5/layout/CenteredIconLabelDescriptionList"/>
    <dgm:cxn modelId="{458452EC-DD8A-4993-9569-D3C62F18D45B}" type="presParOf" srcId="{F5436792-80F4-4DE4-9A1A-E1582E75100E}" destId="{14C5B9AF-E3B4-4693-A9A1-2B2CF0C2572A}" srcOrd="2" destOrd="0" presId="urn:microsoft.com/office/officeart/2018/5/layout/CenteredIconLabelDescriptionList"/>
    <dgm:cxn modelId="{ECBDAE2E-12AA-4550-AF29-E826E8CCFED0}" type="presParOf" srcId="{F5436792-80F4-4DE4-9A1A-E1582E75100E}" destId="{56263B5C-4661-43A7-98DC-2E53E643761D}" srcOrd="3" destOrd="0" presId="urn:microsoft.com/office/officeart/2018/5/layout/CenteredIconLabelDescriptionList"/>
    <dgm:cxn modelId="{C7A77B60-DDE2-43BC-8F58-2639D8D30E7B}" type="presParOf" srcId="{F5436792-80F4-4DE4-9A1A-E1582E75100E}" destId="{B97E3816-CDC7-41A1-BF93-E6BF6296A15C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56B89-DA8C-4634-8231-19F04E826216}">
      <dsp:nvSpPr>
        <dsp:cNvPr id="0" name=""/>
        <dsp:cNvSpPr/>
      </dsp:nvSpPr>
      <dsp:spPr>
        <a:xfrm>
          <a:off x="960941" y="225618"/>
          <a:ext cx="924900" cy="9249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BE134-DA48-4DBF-97D8-A9AF585B3823}">
      <dsp:nvSpPr>
        <dsp:cNvPr id="0" name=""/>
        <dsp:cNvSpPr/>
      </dsp:nvSpPr>
      <dsp:spPr>
        <a:xfrm>
          <a:off x="141474" y="1529290"/>
          <a:ext cx="2642573" cy="396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Who can be an Affiliate:</a:t>
          </a:r>
        </a:p>
      </dsp:txBody>
      <dsp:txXfrm>
        <a:off x="141474" y="1529290"/>
        <a:ext cx="2642573" cy="396385"/>
      </dsp:txXfrm>
    </dsp:sp>
    <dsp:sp modelId="{01C5B1A4-5664-4358-AFC9-170EE4B4BE28}">
      <dsp:nvSpPr>
        <dsp:cNvPr id="0" name=""/>
        <dsp:cNvSpPr/>
      </dsp:nvSpPr>
      <dsp:spPr>
        <a:xfrm>
          <a:off x="12649" y="2743798"/>
          <a:ext cx="2642573" cy="655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A08740-2B94-4E64-B454-ACBDE85417FF}">
      <dsp:nvSpPr>
        <dsp:cNvPr id="0" name=""/>
        <dsp:cNvSpPr/>
      </dsp:nvSpPr>
      <dsp:spPr>
        <a:xfrm>
          <a:off x="4795349" y="353350"/>
          <a:ext cx="924900" cy="9249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D56E68-A89D-4733-8469-ABE18AF29E25}">
      <dsp:nvSpPr>
        <dsp:cNvPr id="0" name=""/>
        <dsp:cNvSpPr/>
      </dsp:nvSpPr>
      <dsp:spPr>
        <a:xfrm>
          <a:off x="3936513" y="1547891"/>
          <a:ext cx="2642573" cy="396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Affiliate Responsibility: </a:t>
          </a:r>
        </a:p>
      </dsp:txBody>
      <dsp:txXfrm>
        <a:off x="3936513" y="1547891"/>
        <a:ext cx="2642573" cy="396385"/>
      </dsp:txXfrm>
    </dsp:sp>
    <dsp:sp modelId="{5E223737-DC3A-4F7B-BCB0-8F0AB913AF00}">
      <dsp:nvSpPr>
        <dsp:cNvPr id="0" name=""/>
        <dsp:cNvSpPr/>
      </dsp:nvSpPr>
      <dsp:spPr>
        <a:xfrm>
          <a:off x="3117672" y="2469610"/>
          <a:ext cx="4280254" cy="1021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Pay monthly cost of books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Manage participant database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Engage community (marketing, reaching families and child serving providers, events etc.)</a:t>
          </a:r>
        </a:p>
      </dsp:txBody>
      <dsp:txXfrm>
        <a:off x="3117672" y="2469610"/>
        <a:ext cx="4280254" cy="1021557"/>
      </dsp:txXfrm>
    </dsp:sp>
    <dsp:sp modelId="{E719AE16-8D28-4DCF-956E-0BED9B7C1936}">
      <dsp:nvSpPr>
        <dsp:cNvPr id="0" name=""/>
        <dsp:cNvSpPr/>
      </dsp:nvSpPr>
      <dsp:spPr>
        <a:xfrm>
          <a:off x="8639598" y="375165"/>
          <a:ext cx="924900" cy="9249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C5B9AF-E3B4-4693-A9A1-2B2CF0C2572A}">
      <dsp:nvSpPr>
        <dsp:cNvPr id="0" name=""/>
        <dsp:cNvSpPr/>
      </dsp:nvSpPr>
      <dsp:spPr>
        <a:xfrm>
          <a:off x="7771983" y="1628089"/>
          <a:ext cx="2642573" cy="396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Book Costs:</a:t>
          </a:r>
        </a:p>
      </dsp:txBody>
      <dsp:txXfrm>
        <a:off x="7771983" y="1628089"/>
        <a:ext cx="2642573" cy="396385"/>
      </dsp:txXfrm>
    </dsp:sp>
    <dsp:sp modelId="{B97E3816-CDC7-41A1-BF93-E6BF6296A15C}">
      <dsp:nvSpPr>
        <dsp:cNvPr id="0" name=""/>
        <dsp:cNvSpPr/>
      </dsp:nvSpPr>
      <dsp:spPr>
        <a:xfrm>
          <a:off x="7860377" y="2743798"/>
          <a:ext cx="2642573" cy="655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DBCDC-A1E8-485D-96B3-DCB33525FD14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13B11-07A7-497B-A97D-2CEE2B229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0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62d68ffcc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" name="Google Shape;24;g62d68ffcc7_0_24:notes"/>
          <p:cNvSpPr txBox="1">
            <a:spLocks noGrp="1"/>
          </p:cNvSpPr>
          <p:nvPr>
            <p:ph type="body" idx="1"/>
          </p:nvPr>
        </p:nvSpPr>
        <p:spPr>
          <a:xfrm>
            <a:off x="946997" y="4459526"/>
            <a:ext cx="5208482" cy="4224813"/>
          </a:xfrm>
          <a:prstGeom prst="rect">
            <a:avLst/>
          </a:prstGeom>
        </p:spPr>
        <p:txBody>
          <a:bodyPr spcFirstLastPara="1" wrap="square" lIns="93226" tIns="46600" rIns="93226" bIns="46600" anchor="t" anchorCtr="0">
            <a:noAutofit/>
          </a:bodyPr>
          <a:lstStyle/>
          <a:p>
            <a:pPr marL="0" indent="0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AD904-8342-4292-84F4-0A56DFE08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5E7566-3EF5-4079-A274-149F32789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E06D8-2C25-4922-8A89-8B311CD3A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F1F35-7146-4CA3-8C67-7DC0C49E3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9D83-76F1-484B-BAE3-56DC72AF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28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0CD57-46A4-4D19-B604-79C277E53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70E244-2D71-46F4-AA6A-65E40D3C5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7BD16-3A96-4E87-AB30-7BD21CAC0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F3A85-8E13-4AD1-BDFE-B1672C91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F9128-2C03-4341-96EE-855459A28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5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522057-9C18-4797-BC02-05D81C8C4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3C5A7-5E63-41FE-A421-4BD4419A3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55F65-68FE-45EB-87B0-6687603F2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EC98D-F4C7-474C-A3A5-DBDCEF197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07006-38D7-4C20-B905-2D5DE918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16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x">
  <p:cSld name="Title &amp; Subtitle">
    <p:bg>
      <p:bgPr>
        <a:solidFill>
          <a:srgbClr val="404C5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57" cy="698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898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29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56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65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18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80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65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52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54BD6-AD26-4E94-9C16-8118A8F2C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54EB-C561-4474-B572-38C296553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5FDF4-A959-4690-975A-46EBC2DFB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6381A-D780-4997-9F88-571C958F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7575B-8956-4D98-AE8F-7D53DB33C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23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41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25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65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4BA3D-7533-44A4-AA47-395375772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5E63F-DD52-4C60-8311-7DBF1E79B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853B6-B868-4556-A8D5-A4EAD22FA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70605-9893-4905-848F-DF25AE515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9A4B7-093F-453F-B578-C955B91C0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11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654BD-154C-4B7A-A3F2-32514AB01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03191-A2F0-47EC-8A86-6F122B4762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05A07-2FF6-4E0E-8C7C-AAB3B02AF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75FF0-0023-4067-B5A5-F3D07C8C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2B275-E901-4A1B-B986-95A8E333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B9804-F0C9-4EE0-83F2-DDDC7A7B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9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E1BCA-F9AB-434B-83D5-0718A199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68AAB-23A0-41ED-AF2C-55DC1A3BA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54C6A-4CD2-4D35-A503-EA863C6EE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329A5-240B-460A-B981-42A8BF82A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3FD94B-C236-428B-9BD6-B73D5C483E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AEF30-4135-4F77-80E7-F1A199137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4AD183-1652-4F68-8C8E-64088318A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3B041B-83C8-4435-BBBF-85007045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3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761F5-95BE-4F00-A18E-E497A539F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175BAC-18FB-496F-859B-2A22777EB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C1B005-0A3C-4F57-9754-1C9D4E6BA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7F921-1B8F-4D30-B959-E1B81DB7F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7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4D7AC6-615B-41FB-80D5-E373D68C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FF6F15-0544-43DA-8674-3FAF87CB1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306C4-4596-4B84-AAB1-FBF2D7496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7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5ADF-D191-4006-BB86-7C3B3D4E3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90568-70B3-489C-9F53-4FF5208E6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EDFFF-2FC7-4C51-8345-EFB2ADA1D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6009A-1200-4885-A47F-8D7DE659A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E1143-EE40-41EE-9C32-709E5020F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D1168-9C9F-484F-8FBF-81B00C844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84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4ED03-2559-40B9-B33F-C2E8E1B25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955AF0-DCBC-4DE5-9E4F-2CB1B00FAE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140D7-D7AB-492F-8A63-220FBE635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4CD05-DC99-4184-A5F6-5DDA159F9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633F3-5C48-449A-B519-A81A3A1F5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EF8D1-4A4B-4F07-851A-6FA0D31CF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4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59A9C3-87D6-411D-81E1-289CAABB0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BF739-4DBE-4BAE-99E8-477D41C58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D40D6-C2A6-4DE4-8AFA-3E15F865F6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23B95-0DA5-4DC6-9084-2800B1B0F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E9909-CF0D-4990-B1AC-E1560B735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B21C6-1469-43AD-A254-9F98C1F2D73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8FE4C-5337-4743-AF80-7A6FC784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6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g62d68ffcc7_0_24"/>
          <p:cNvPicPr preferRelativeResize="0"/>
          <p:nvPr/>
        </p:nvPicPr>
        <p:blipFill rotWithShape="1">
          <a:blip r:embed="rId3"/>
          <a:srcRect l="1510" r="1" b="1"/>
          <a:stretch/>
        </p:blipFill>
        <p:spPr>
          <a:xfrm>
            <a:off x="716940" y="-778646"/>
            <a:ext cx="11548534" cy="6214534"/>
          </a:xfrm>
          <a:prstGeom prst="rect">
            <a:avLst/>
          </a:prstGeom>
          <a:noFill/>
        </p:spPr>
      </p:pic>
      <p:sp>
        <p:nvSpPr>
          <p:cNvPr id="27" name="Google Shape;27;g62d68ffcc7_0_24"/>
          <p:cNvSpPr txBox="1"/>
          <p:nvPr/>
        </p:nvSpPr>
        <p:spPr>
          <a:xfrm>
            <a:off x="241874" y="3842675"/>
            <a:ext cx="5836500" cy="22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3" tIns="35713" rIns="35713" bIns="35713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20400"/>
            </a:pPr>
            <a:endParaRPr sz="10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BD732-3B43-4690-A0DF-6D0C04B77EEE}"/>
              </a:ext>
            </a:extLst>
          </p:cNvPr>
          <p:cNvSpPr txBox="1"/>
          <p:nvPr/>
        </p:nvSpPr>
        <p:spPr>
          <a:xfrm>
            <a:off x="6555545" y="654148"/>
            <a:ext cx="55004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700">
                <a:solidFill>
                  <a:schemeClr val="bg1"/>
                </a:solidFill>
                <a:latin typeface="Verdana Pro Cond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holding a book&#10;&#10;Description automatically generated with medium confidence">
            <a:extLst>
              <a:ext uri="{FF2B5EF4-FFF2-40B4-BE49-F238E27FC236}">
                <a16:creationId xmlns:a16="http://schemas.microsoft.com/office/drawing/2014/main" id="{819AE618-7DD6-46B5-B68E-851867F13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r="14965"/>
          <a:stretch/>
        </p:blipFill>
        <p:spPr>
          <a:xfrm>
            <a:off x="4559968" y="10"/>
            <a:ext cx="7632032" cy="6857990"/>
          </a:xfrm>
          <a:prstGeom prst="rect">
            <a:avLst/>
          </a:pr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CC9EA3-6730-4D32-9398-0A24E7B96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051" y="265534"/>
            <a:ext cx="3409200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400" dirty="0"/>
              <a:t>Program Highlights: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E0763-43F1-4766-9C37-A751051BF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846" y="1692876"/>
            <a:ext cx="3931921" cy="3142595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Creation: Dolly Parton launched in 1995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Main Service: Free books mailed to children ages 0-5 directly to their home every month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Global Coverage:  US, UK, Canada, Ireland, Australia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Distribution: 178 million books mailed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2EFFC-76E8-4BFC-B3AF-6BEB949941E0}"/>
              </a:ext>
            </a:extLst>
          </p:cNvPr>
          <p:cNvSpPr txBox="1"/>
          <p:nvPr/>
        </p:nvSpPr>
        <p:spPr>
          <a:xfrm>
            <a:off x="867905" y="4835471"/>
            <a:ext cx="5326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  <a:latin typeface="Avenir Next" panose="020B0503020202020204" pitchFamily="34" charset="0"/>
              </a:rPr>
              <a:t>Getting books into the hands of children and inspiring a love for learning!</a:t>
            </a:r>
          </a:p>
        </p:txBody>
      </p:sp>
    </p:spTree>
    <p:extLst>
      <p:ext uri="{BB962C8B-B14F-4D97-AF65-F5344CB8AC3E}">
        <p14:creationId xmlns:p14="http://schemas.microsoft.com/office/powerpoint/2010/main" val="1834214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B9D0-CBBB-4BD8-8829-3A08AEEBE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dirty="0"/>
              <a:t>Program Highlights</a:t>
            </a:r>
          </a:p>
        </p:txBody>
      </p:sp>
      <p:pic>
        <p:nvPicPr>
          <p:cNvPr id="5" name="Picture 4" descr="Colorful mailboxes stacked inside a wooden box">
            <a:extLst>
              <a:ext uri="{FF2B5EF4-FFF2-40B4-BE49-F238E27FC236}">
                <a16:creationId xmlns:a16="http://schemas.microsoft.com/office/drawing/2014/main" id="{FC4E4B8F-5A0C-4FB9-98D5-1220402DF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2" b="4402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E16E8-A350-4C8D-8218-186063D9A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1642" y="3812573"/>
            <a:ext cx="7485413" cy="2789705"/>
          </a:xfrm>
        </p:spPr>
        <p:txBody>
          <a:bodyPr anchor="ctr">
            <a:normAutofit lnSpcReduction="1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Turnkey: </a:t>
            </a:r>
            <a:r>
              <a:rPr lang="en-US" sz="3200" dirty="0"/>
              <a:t>Easy to manage and install as an affiliate and easy for families to enroll their children</a:t>
            </a:r>
          </a:p>
          <a:p>
            <a:r>
              <a:rPr lang="en-US" sz="3200" dirty="0">
                <a:solidFill>
                  <a:srgbClr val="FF0000"/>
                </a:solidFill>
              </a:rPr>
              <a:t>Reach: </a:t>
            </a:r>
            <a:r>
              <a:rPr lang="en-US" sz="3200" dirty="0"/>
              <a:t>The program reaches more children than any other early childhood book gifting program</a:t>
            </a:r>
          </a:p>
          <a:p>
            <a:endParaRPr lang="en-US" sz="15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574916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0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two children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7C4ED4D4-98D9-4D54-A395-E5D88125A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" r="8772"/>
          <a:stretch/>
        </p:blipFill>
        <p:spPr>
          <a:xfrm>
            <a:off x="5945392" y="844668"/>
            <a:ext cx="5885890" cy="5288942"/>
          </a:xfrm>
          <a:prstGeom prst="rect">
            <a:avLst/>
          </a:prstGeom>
        </p:spPr>
      </p:pic>
      <p:sp useBgFill="1">
        <p:nvSpPr>
          <p:cNvPr id="33" name="Freeform: Shape 22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88B09E-6DCD-4585-8310-8D38E28E2C30}"/>
              </a:ext>
            </a:extLst>
          </p:cNvPr>
          <p:cNvSpPr txBox="1"/>
          <p:nvPr/>
        </p:nvSpPr>
        <p:spPr>
          <a:xfrm>
            <a:off x="765051" y="298132"/>
            <a:ext cx="3409200" cy="12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Program Highlights: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479801-495A-4715-A25C-45DAC766734A}"/>
              </a:ext>
            </a:extLst>
          </p:cNvPr>
          <p:cNvSpPr txBox="1"/>
          <p:nvPr/>
        </p:nvSpPr>
        <p:spPr>
          <a:xfrm>
            <a:off x="360717" y="1555935"/>
            <a:ext cx="6032333" cy="5147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rgbClr val="C00000">
                    <a:alpha val="60000"/>
                  </a:srgbClr>
                </a:solidFill>
              </a:rPr>
              <a:t>Quality Book Selection: </a:t>
            </a:r>
            <a:r>
              <a:rPr lang="en-US" sz="42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A National Selection Committee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First selection criteria: age appropriateness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Books are inclusive, diverse and cover feel good topics, author variety etc. </a:t>
            </a:r>
            <a:r>
              <a:rPr lang="en-US" sz="4200" dirty="0">
                <a:solidFill>
                  <a:srgbClr val="C00000">
                    <a:alpha val="60000"/>
                  </a:srgbClr>
                </a:solidFill>
              </a:rPr>
              <a:t>Research Backed Results: 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Children are kindergarten ready and outperform non-participant peers.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>
                  <a:lumMod val="95000"/>
                  <a:lumOff val="5000"/>
                  <a:alpha val="60000"/>
                </a:schemeClr>
              </a:solidFill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tx1">
                  <a:lumMod val="95000"/>
                  <a:lumOff val="5000"/>
                  <a:alpha val="60000"/>
                </a:schemeClr>
              </a:solidFill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>
                  <a:lumMod val="95000"/>
                  <a:lumOff val="5000"/>
                  <a:alpha val="60000"/>
                </a:schemeClr>
              </a:solidFill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6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8B68F-67B9-4F93-AD91-9E7AF421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851" y="629347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venir Next" panose="020B0503020202020204" pitchFamily="34" charset="0"/>
              </a:rPr>
              <a:t>Local Program Info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9442F9A-AA2D-4DF3-B5C8-C4D0A71F30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105489"/>
              </p:ext>
            </p:extLst>
          </p:nvPr>
        </p:nvGraphicFramePr>
        <p:xfrm>
          <a:off x="838200" y="1800910"/>
          <a:ext cx="10515600" cy="4689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1EA9B42-3490-43B1-8364-E76394CB2258}"/>
              </a:ext>
            </a:extLst>
          </p:cNvPr>
          <p:cNvSpPr txBox="1"/>
          <p:nvPr/>
        </p:nvSpPr>
        <p:spPr>
          <a:xfrm>
            <a:off x="1191355" y="4477633"/>
            <a:ext cx="221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501(c)(3) nonprofit or school district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D9CCB3-BBE2-48AE-A85A-0EE05F91B202}"/>
              </a:ext>
            </a:extLst>
          </p:cNvPr>
          <p:cNvSpPr txBox="1"/>
          <p:nvPr/>
        </p:nvSpPr>
        <p:spPr>
          <a:xfrm>
            <a:off x="8471042" y="4145580"/>
            <a:ext cx="2938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$2.10 per book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$25.20 per year per child</a:t>
            </a:r>
          </a:p>
          <a:p>
            <a:pPr algn="ctr"/>
            <a:r>
              <a:rPr lang="en-US" sz="2400" dirty="0"/>
              <a:t>Costs include shipping</a:t>
            </a:r>
          </a:p>
        </p:txBody>
      </p:sp>
    </p:spTree>
    <p:extLst>
      <p:ext uri="{BB962C8B-B14F-4D97-AF65-F5344CB8AC3E}">
        <p14:creationId xmlns:p14="http://schemas.microsoft.com/office/powerpoint/2010/main" val="660589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Mother reading to child">
            <a:extLst>
              <a:ext uri="{FF2B5EF4-FFF2-40B4-BE49-F238E27FC236}">
                <a16:creationId xmlns:a16="http://schemas.microsoft.com/office/drawing/2014/main" id="{9259943B-58BA-4F18-A939-BDBA9933A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296" y="0"/>
            <a:ext cx="5653270" cy="3770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D9C36E-FECE-43E9-83F4-97929F31B9D5}"/>
              </a:ext>
            </a:extLst>
          </p:cNvPr>
          <p:cNvSpPr txBox="1"/>
          <p:nvPr/>
        </p:nvSpPr>
        <p:spPr>
          <a:xfrm>
            <a:off x="1065229" y="1668775"/>
            <a:ext cx="54947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Total Eligible Population  in Pierce County (Age 0-5) 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  </a:t>
            </a:r>
            <a:r>
              <a:rPr lang="en-US" sz="3200" dirty="0">
                <a:solidFill>
                  <a:srgbClr val="FF0000"/>
                </a:solidFill>
              </a:rPr>
              <a:t>59,728</a:t>
            </a:r>
          </a:p>
          <a:p>
            <a:pPr lvl="1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830B01-330F-46F9-8DEA-D5B4EBA1B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32" y="988196"/>
            <a:ext cx="5873276" cy="62283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Pierce County: </a:t>
            </a:r>
            <a:r>
              <a:rPr lang="en-US" sz="3600" dirty="0"/>
              <a:t>	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B7A268-913A-4C1F-A9FA-B202A5BBD5E4}"/>
              </a:ext>
            </a:extLst>
          </p:cNvPr>
          <p:cNvSpPr txBox="1">
            <a:spLocks/>
          </p:cNvSpPr>
          <p:nvPr/>
        </p:nvSpPr>
        <p:spPr>
          <a:xfrm>
            <a:off x="465532" y="3467113"/>
            <a:ext cx="4849988" cy="889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</a:rPr>
              <a:t>Gig Harbor &amp; Key Peninsula:</a:t>
            </a:r>
          </a:p>
        </p:txBody>
      </p:sp>
      <p:pic>
        <p:nvPicPr>
          <p:cNvPr id="17" name="Picture 16" descr="Child hands on a globe">
            <a:extLst>
              <a:ext uri="{FF2B5EF4-FFF2-40B4-BE49-F238E27FC236}">
                <a16:creationId xmlns:a16="http://schemas.microsoft.com/office/drawing/2014/main" id="{72DE5801-5750-4236-95B6-97529842B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135" y="3087785"/>
            <a:ext cx="5656704" cy="3770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2BF070-411C-B93A-F6B0-47A1A37B8C0A}"/>
              </a:ext>
            </a:extLst>
          </p:cNvPr>
          <p:cNvSpPr txBox="1"/>
          <p:nvPr/>
        </p:nvSpPr>
        <p:spPr>
          <a:xfrm>
            <a:off x="1289955" y="4356350"/>
            <a:ext cx="3894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ages 0 – 5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    </a:t>
            </a:r>
            <a:r>
              <a:rPr lang="en-US" sz="3200" dirty="0">
                <a:solidFill>
                  <a:srgbClr val="FF0000"/>
                </a:solidFill>
              </a:rPr>
              <a:t>2,922</a:t>
            </a:r>
          </a:p>
        </p:txBody>
      </p:sp>
    </p:spTree>
    <p:extLst>
      <p:ext uri="{BB962C8B-B14F-4D97-AF65-F5344CB8AC3E}">
        <p14:creationId xmlns:p14="http://schemas.microsoft.com/office/powerpoint/2010/main" val="2906465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Piggy Bank outline">
            <a:extLst>
              <a:ext uri="{FF2B5EF4-FFF2-40B4-BE49-F238E27FC236}">
                <a16:creationId xmlns:a16="http://schemas.microsoft.com/office/drawing/2014/main" id="{6D036D97-B85E-45CD-B62C-BE7233274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20932" y="1147029"/>
            <a:ext cx="4400142" cy="44001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5B7B492-4C33-7147-3A72-C2A17E3D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7391"/>
            <a:ext cx="6655231" cy="4874216"/>
          </a:xfrm>
        </p:spPr>
        <p:txBody>
          <a:bodyPr/>
          <a:lstStyle/>
          <a:p>
            <a:r>
              <a:rPr lang="en-US" dirty="0"/>
              <a:t>Per Year</a:t>
            </a:r>
            <a:br>
              <a:rPr lang="en-US" dirty="0"/>
            </a:br>
            <a:r>
              <a:rPr lang="en-US" dirty="0"/>
              <a:t>Cost of Program </a:t>
            </a:r>
            <a:br>
              <a:rPr lang="en-US" dirty="0"/>
            </a:br>
            <a:r>
              <a:rPr lang="en-US" dirty="0"/>
              <a:t>(Gig Harbor &amp; Key Peninsula)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A7219BF-9E2B-8C27-E8AD-88F8AF13B4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383631"/>
              </p:ext>
            </p:extLst>
          </p:nvPr>
        </p:nvGraphicFramePr>
        <p:xfrm>
          <a:off x="1030637" y="3890075"/>
          <a:ext cx="6679770" cy="2378989"/>
        </p:xfrm>
        <a:graphic>
          <a:graphicData uri="http://schemas.openxmlformats.org/drawingml/2006/table">
            <a:tbl>
              <a:tblPr firstRow="1" firstCol="1" bandRow="1"/>
              <a:tblGrid>
                <a:gridCol w="2137599">
                  <a:extLst>
                    <a:ext uri="{9D8B030D-6E8A-4147-A177-3AD203B41FA5}">
                      <a16:colId xmlns:a16="http://schemas.microsoft.com/office/drawing/2014/main" val="2988161804"/>
                    </a:ext>
                  </a:extLst>
                </a:gridCol>
                <a:gridCol w="2372408">
                  <a:extLst>
                    <a:ext uri="{9D8B030D-6E8A-4147-A177-3AD203B41FA5}">
                      <a16:colId xmlns:a16="http://schemas.microsoft.com/office/drawing/2014/main" val="2869472356"/>
                    </a:ext>
                  </a:extLst>
                </a:gridCol>
                <a:gridCol w="2169763">
                  <a:extLst>
                    <a:ext uri="{9D8B030D-6E8A-4147-A177-3AD203B41FA5}">
                      <a16:colId xmlns:a16="http://schemas.microsoft.com/office/drawing/2014/main" val="4284904896"/>
                    </a:ext>
                  </a:extLst>
                </a:gridCol>
              </a:tblGrid>
              <a:tr h="11830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registered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65% registered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20% registered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688800"/>
                  </a:ext>
                </a:extLst>
              </a:tr>
              <a:tr h="11959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$73,635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$47,880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$14,727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853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6916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tack of books&#10;&#10;Description automatically generated">
            <a:extLst>
              <a:ext uri="{FF2B5EF4-FFF2-40B4-BE49-F238E27FC236}">
                <a16:creationId xmlns:a16="http://schemas.microsoft.com/office/drawing/2014/main" id="{369487FC-6FC5-4BC2-A740-9B3577AD0B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0" name="Rectangle 2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1C17C-EF41-45ED-A0FE-6D7520C35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77" y="756407"/>
            <a:ext cx="3438144" cy="1103006"/>
          </a:xfrm>
        </p:spPr>
        <p:txBody>
          <a:bodyPr anchor="b">
            <a:normAutofit/>
          </a:bodyPr>
          <a:lstStyle/>
          <a:p>
            <a:r>
              <a:rPr lang="en-US" sz="2800" b="1" dirty="0"/>
              <a:t>OSPI Contract: 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D06FA-20F6-461A-94F2-C0A0F45C5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15" y="1946540"/>
            <a:ext cx="5363279" cy="3207258"/>
          </a:xfrm>
        </p:spPr>
        <p:txBody>
          <a:bodyPr anchor="t">
            <a:noAutofit/>
          </a:bodyPr>
          <a:lstStyle/>
          <a:p>
            <a:r>
              <a:rPr lang="en-US" sz="2400" dirty="0"/>
              <a:t>United Way Pacific Northwest received a $2.3 million contract with Washington State Office of the Superintendent of Public Instruction</a:t>
            </a:r>
          </a:p>
          <a:p>
            <a:r>
              <a:rPr lang="en-US" sz="2400" dirty="0"/>
              <a:t>Expand program to cover all 39 counties</a:t>
            </a:r>
          </a:p>
          <a:p>
            <a:r>
              <a:rPr lang="en-US" sz="4000" dirty="0"/>
              <a:t>50% Match Funding for all WA affiliates to support monthly book invoices.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2863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Piggy Bank outline">
            <a:extLst>
              <a:ext uri="{FF2B5EF4-FFF2-40B4-BE49-F238E27FC236}">
                <a16:creationId xmlns:a16="http://schemas.microsoft.com/office/drawing/2014/main" id="{6D036D97-B85E-45CD-B62C-BE7233274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20932" y="1147029"/>
            <a:ext cx="4400142" cy="44001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5B7B492-4C33-7147-3A72-C2A17E3D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169" y="588936"/>
            <a:ext cx="6422763" cy="2378989"/>
          </a:xfrm>
        </p:spPr>
        <p:txBody>
          <a:bodyPr>
            <a:normAutofit/>
          </a:bodyPr>
          <a:lstStyle/>
          <a:p>
            <a:r>
              <a:rPr lang="en-US" sz="4000" dirty="0"/>
              <a:t>Per Year</a:t>
            </a:r>
            <a:br>
              <a:rPr lang="en-US" sz="4000" dirty="0"/>
            </a:br>
            <a:r>
              <a:rPr lang="en-US" sz="4000" dirty="0"/>
              <a:t>Cost of Program </a:t>
            </a:r>
            <a:br>
              <a:rPr lang="en-US" sz="4000" dirty="0"/>
            </a:br>
            <a:r>
              <a:rPr lang="en-US" sz="4000" dirty="0"/>
              <a:t>(Gig Harbor &amp; Key Peninsula)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A7219BF-9E2B-8C27-E8AD-88F8AF13B4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139900"/>
              </p:ext>
            </p:extLst>
          </p:nvPr>
        </p:nvGraphicFramePr>
        <p:xfrm>
          <a:off x="951124" y="3068053"/>
          <a:ext cx="6679770" cy="3729253"/>
        </p:xfrm>
        <a:graphic>
          <a:graphicData uri="http://schemas.openxmlformats.org/drawingml/2006/table">
            <a:tbl>
              <a:tblPr firstRow="1" firstCol="1" bandRow="1"/>
              <a:tblGrid>
                <a:gridCol w="2137599">
                  <a:extLst>
                    <a:ext uri="{9D8B030D-6E8A-4147-A177-3AD203B41FA5}">
                      <a16:colId xmlns:a16="http://schemas.microsoft.com/office/drawing/2014/main" val="2988161804"/>
                    </a:ext>
                  </a:extLst>
                </a:gridCol>
                <a:gridCol w="2372408">
                  <a:extLst>
                    <a:ext uri="{9D8B030D-6E8A-4147-A177-3AD203B41FA5}">
                      <a16:colId xmlns:a16="http://schemas.microsoft.com/office/drawing/2014/main" val="2869472356"/>
                    </a:ext>
                  </a:extLst>
                </a:gridCol>
                <a:gridCol w="2169763">
                  <a:extLst>
                    <a:ext uri="{9D8B030D-6E8A-4147-A177-3AD203B41FA5}">
                      <a16:colId xmlns:a16="http://schemas.microsoft.com/office/drawing/2014/main" val="4284904896"/>
                    </a:ext>
                  </a:extLst>
                </a:gridCol>
              </a:tblGrid>
              <a:tr h="11830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registered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65% registered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20% registered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688800"/>
                  </a:ext>
                </a:extLst>
              </a:tr>
              <a:tr h="11959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$73,635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$47,880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$14,727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853216"/>
                  </a:ext>
                </a:extLst>
              </a:tr>
              <a:tr h="11959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 =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$36,818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 =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$23,940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 =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$7363.50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287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4440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B518B3F9548A43B0BC002448A11F21" ma:contentTypeVersion="13" ma:contentTypeDescription="Create a new document." ma:contentTypeScope="" ma:versionID="179433ec9f325a11e64ec7bcf2e5923d">
  <xsd:schema xmlns:xsd="http://www.w3.org/2001/XMLSchema" xmlns:xs="http://www.w3.org/2001/XMLSchema" xmlns:p="http://schemas.microsoft.com/office/2006/metadata/properties" xmlns:ns2="09a30df3-c2d6-4945-bc5e-c87b9546f8dd" xmlns:ns3="9829e69b-3a0d-46dc-8ae6-28db34c5f76d" targetNamespace="http://schemas.microsoft.com/office/2006/metadata/properties" ma:root="true" ma:fieldsID="1596dd052c5a64a5dbef907ede6baf1d" ns2:_="" ns3:_="">
    <xsd:import namespace="09a30df3-c2d6-4945-bc5e-c87b9546f8dd"/>
    <xsd:import namespace="9829e69b-3a0d-46dc-8ae6-28db34c5f7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30df3-c2d6-4945-bc5e-c87b9546f8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29e69b-3a0d-46dc-8ae6-28db34c5f76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70B765-E7FA-4F95-AA7D-AD426DEFFDB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6A798EC-729C-428A-B481-03D8D4BD42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CD2A05-86AF-4423-9096-3A09002C17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a30df3-c2d6-4945-bc5e-c87b9546f8dd"/>
    <ds:schemaRef ds:uri="9829e69b-3a0d-46dc-8ae6-28db34c5f7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1868</TotalTime>
  <Words>373</Words>
  <Application>Microsoft Office PowerPoint</Application>
  <PresentationFormat>Widescreen</PresentationFormat>
  <Paragraphs>72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Avenir Next</vt:lpstr>
      <vt:lpstr>Calibri</vt:lpstr>
      <vt:lpstr>Calibri Light</vt:lpstr>
      <vt:lpstr>Helvetica Neue Light</vt:lpstr>
      <vt:lpstr>Palatino Linotype</vt:lpstr>
      <vt:lpstr>Verdana Pro Cond</vt:lpstr>
      <vt:lpstr>Office Theme</vt:lpstr>
      <vt:lpstr>1_Office Theme</vt:lpstr>
      <vt:lpstr>PowerPoint Presentation</vt:lpstr>
      <vt:lpstr>Program Highlights:</vt:lpstr>
      <vt:lpstr>Program Highlights</vt:lpstr>
      <vt:lpstr>PowerPoint Presentation</vt:lpstr>
      <vt:lpstr>Local Program Info</vt:lpstr>
      <vt:lpstr>Pierce County:  </vt:lpstr>
      <vt:lpstr>Per Year Cost of Program  (Gig Harbor &amp; Key Peninsula)   </vt:lpstr>
      <vt:lpstr>OSPI Contract:  </vt:lpstr>
      <vt:lpstr>Per Year Cost of Program  (Gig Harbor &amp; Key Peninsula)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Brooke Fisher-Clark</dc:creator>
  <cp:lastModifiedBy>Jill Guernsey</cp:lastModifiedBy>
  <cp:revision>23</cp:revision>
  <dcterms:created xsi:type="dcterms:W3CDTF">2022-01-10T21:06:51Z</dcterms:created>
  <dcterms:modified xsi:type="dcterms:W3CDTF">2022-05-24T15:23:11Z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0x01010025B518B3F9548A43B0BC002448A11F21</vt:lpwstr>
  </property>
</Properties>
</file>