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4" r:id="rId4"/>
    <p:sldId id="259" r:id="rId5"/>
    <p:sldId id="260" r:id="rId6"/>
    <p:sldId id="265" r:id="rId7"/>
    <p:sldId id="272" r:id="rId8"/>
    <p:sldId id="258" r:id="rId9"/>
    <p:sldId id="267" r:id="rId10"/>
    <p:sldId id="274" r:id="rId11"/>
    <p:sldId id="266" r:id="rId12"/>
    <p:sldId id="273" r:id="rId13"/>
    <p:sldId id="270" r:id="rId14"/>
    <p:sldId id="269" r:id="rId15"/>
    <p:sldId id="271" r:id="rId16"/>
  </p:sldIdLst>
  <p:sldSz cx="9144000" cy="6858000" type="screen4x3"/>
  <p:notesSz cx="6954838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outline"/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 autoAdjust="0"/>
    <p:restoredTop sz="86447" autoAdjust="0"/>
  </p:normalViewPr>
  <p:slideViewPr>
    <p:cSldViewPr snapToGrid="0" snapToObjects="1">
      <p:cViewPr varScale="1">
        <p:scale>
          <a:sx n="82" d="100"/>
          <a:sy n="82" d="100"/>
        </p:scale>
        <p:origin x="-78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81F19E-536B-4CE5-B08F-7FA04F8C6AC5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1B9665-D54C-4A55-8B88-08FFE86D6B94}">
      <dgm:prSet phldrT="[Text]"/>
      <dgm:spPr/>
      <dgm:t>
        <a:bodyPr/>
        <a:lstStyle/>
        <a:p>
          <a:r>
            <a:rPr lang="en-US" dirty="0" smtClean="0"/>
            <a:t>Fundraising - treasure</a:t>
          </a:r>
          <a:endParaRPr lang="en-US" dirty="0"/>
        </a:p>
      </dgm:t>
    </dgm:pt>
    <dgm:pt modelId="{F8FF8C22-086A-4F36-B475-4D1B704E5CBF}" type="parTrans" cxnId="{542D9854-05E5-4D78-AFF0-9A589BEBCA15}">
      <dgm:prSet/>
      <dgm:spPr/>
      <dgm:t>
        <a:bodyPr/>
        <a:lstStyle/>
        <a:p>
          <a:endParaRPr lang="en-US"/>
        </a:p>
      </dgm:t>
    </dgm:pt>
    <dgm:pt modelId="{95DE5350-8B80-448F-8994-32AB7BF95CDA}" type="sibTrans" cxnId="{542D9854-05E5-4D78-AFF0-9A589BEBCA15}">
      <dgm:prSet/>
      <dgm:spPr/>
      <dgm:t>
        <a:bodyPr/>
        <a:lstStyle/>
        <a:p>
          <a:endParaRPr lang="en-US"/>
        </a:p>
      </dgm:t>
    </dgm:pt>
    <dgm:pt modelId="{BBC27B06-64B0-423F-A729-424C6F80D714}">
      <dgm:prSet phldrT="[Text]"/>
      <dgm:spPr/>
      <dgm:t>
        <a:bodyPr/>
        <a:lstStyle/>
        <a:p>
          <a:r>
            <a:rPr lang="en-US" dirty="0" smtClean="0"/>
            <a:t>Projects – time &amp; talent</a:t>
          </a:r>
          <a:endParaRPr lang="en-US" dirty="0"/>
        </a:p>
      </dgm:t>
    </dgm:pt>
    <dgm:pt modelId="{1CF6C305-8AD2-44C9-87AE-BED467AAF194}" type="parTrans" cxnId="{1A264C1B-DA03-47EE-8233-66BBD25B6B8F}">
      <dgm:prSet/>
      <dgm:spPr/>
      <dgm:t>
        <a:bodyPr/>
        <a:lstStyle/>
        <a:p>
          <a:endParaRPr lang="en-US"/>
        </a:p>
      </dgm:t>
    </dgm:pt>
    <dgm:pt modelId="{D1EAEB1C-F585-4B4E-B731-D1C9CCFD4F9A}" type="sibTrans" cxnId="{1A264C1B-DA03-47EE-8233-66BBD25B6B8F}">
      <dgm:prSet/>
      <dgm:spPr/>
      <dgm:t>
        <a:bodyPr/>
        <a:lstStyle/>
        <a:p>
          <a:endParaRPr lang="en-US"/>
        </a:p>
      </dgm:t>
    </dgm:pt>
    <dgm:pt modelId="{207C5ACB-9747-4592-9385-0CD4AF0932D7}">
      <dgm:prSet phldrT="[Text]"/>
      <dgm:spPr/>
      <dgm:t>
        <a:bodyPr/>
        <a:lstStyle/>
        <a:p>
          <a:r>
            <a:rPr lang="en-US" dirty="0" smtClean="0"/>
            <a:t>Frequency</a:t>
          </a:r>
          <a:endParaRPr lang="en-US" dirty="0"/>
        </a:p>
      </dgm:t>
    </dgm:pt>
    <dgm:pt modelId="{EFB3E935-8BF3-40B2-A8E5-2621CA1A5896}" type="parTrans" cxnId="{B66235EE-3B80-4E9A-B263-11339CC5C6F7}">
      <dgm:prSet/>
      <dgm:spPr/>
      <dgm:t>
        <a:bodyPr/>
        <a:lstStyle/>
        <a:p>
          <a:endParaRPr lang="en-US"/>
        </a:p>
      </dgm:t>
    </dgm:pt>
    <dgm:pt modelId="{F29D2F31-CCB5-4EEA-BAFA-9EB1746AC880}" type="sibTrans" cxnId="{B66235EE-3B80-4E9A-B263-11339CC5C6F7}">
      <dgm:prSet/>
      <dgm:spPr/>
      <dgm:t>
        <a:bodyPr/>
        <a:lstStyle/>
        <a:p>
          <a:endParaRPr lang="en-US"/>
        </a:p>
      </dgm:t>
    </dgm:pt>
    <dgm:pt modelId="{1878EB8A-668E-48A4-9AF2-1A8D592A0041}">
      <dgm:prSet phldrT="[Text]"/>
      <dgm:spPr/>
      <dgm:t>
        <a:bodyPr/>
        <a:lstStyle/>
        <a:p>
          <a:r>
            <a:rPr lang="en-US" dirty="0" smtClean="0"/>
            <a:t>What is optimal for the club?</a:t>
          </a:r>
          <a:endParaRPr lang="en-US" dirty="0"/>
        </a:p>
      </dgm:t>
    </dgm:pt>
    <dgm:pt modelId="{DD82C132-1559-4359-BC3E-0A25F7467E04}" type="parTrans" cxnId="{CB246052-84C2-429C-92ED-BBDDA00CC5A2}">
      <dgm:prSet/>
      <dgm:spPr/>
      <dgm:t>
        <a:bodyPr/>
        <a:lstStyle/>
        <a:p>
          <a:endParaRPr lang="en-US"/>
        </a:p>
      </dgm:t>
    </dgm:pt>
    <dgm:pt modelId="{5BAC1E0B-86FB-431D-A028-AD3C6B0699B4}" type="sibTrans" cxnId="{CB246052-84C2-429C-92ED-BBDDA00CC5A2}">
      <dgm:prSet/>
      <dgm:spPr/>
      <dgm:t>
        <a:bodyPr/>
        <a:lstStyle/>
        <a:p>
          <a:endParaRPr lang="en-US"/>
        </a:p>
      </dgm:t>
    </dgm:pt>
    <dgm:pt modelId="{5CD91CA3-38FC-423F-A3D5-1D2F851556FE}" type="pres">
      <dgm:prSet presAssocID="{1C81F19E-536B-4CE5-B08F-7FA04F8C6AC5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AE33BD-A76A-4F80-AA4E-499AF75A50C2}" type="pres">
      <dgm:prSet presAssocID="{1C81F19E-536B-4CE5-B08F-7FA04F8C6AC5}" presName="ellipse" presStyleLbl="trBgShp" presStyleIdx="0" presStyleCnt="1" custLinFactNeighborX="-310" custLinFactNeighborY="3572"/>
      <dgm:spPr/>
    </dgm:pt>
    <dgm:pt modelId="{090FB3A5-6C66-4673-8F26-66E7F52B37E0}" type="pres">
      <dgm:prSet presAssocID="{1C81F19E-536B-4CE5-B08F-7FA04F8C6AC5}" presName="arrow1" presStyleLbl="fgShp" presStyleIdx="0" presStyleCnt="1"/>
      <dgm:spPr/>
    </dgm:pt>
    <dgm:pt modelId="{7EE23D45-F703-4388-9D0C-17DF7428C8D3}" type="pres">
      <dgm:prSet presAssocID="{1C81F19E-536B-4CE5-B08F-7FA04F8C6AC5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A4292E-BB08-42F9-B42C-F12F5124999A}" type="pres">
      <dgm:prSet presAssocID="{BBC27B06-64B0-423F-A729-424C6F80D714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D87131-1A20-4EF7-8522-77BAC891CCFF}" type="pres">
      <dgm:prSet presAssocID="{207C5ACB-9747-4592-9385-0CD4AF0932D7}" presName="item2" presStyleLbl="node1" presStyleIdx="1" presStyleCnt="3" custScaleX="86667" custScaleY="86666" custLinFactNeighborX="-3555" custLinFactNeighborY="-186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F0BDBA-92BF-45EE-89D2-9B24814CE832}" type="pres">
      <dgm:prSet presAssocID="{1878EB8A-668E-48A4-9AF2-1A8D592A0041}" presName="item3" presStyleLbl="node1" presStyleIdx="2" presStyleCnt="3" custLinFactNeighborX="15111" custLinFactNeighborY="142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193396-F3F2-4ABD-82C4-47E3A39884A1}" type="pres">
      <dgm:prSet presAssocID="{1C81F19E-536B-4CE5-B08F-7FA04F8C6AC5}" presName="funnel" presStyleLbl="trAlignAcc1" presStyleIdx="0" presStyleCnt="1"/>
      <dgm:spPr/>
    </dgm:pt>
  </dgm:ptLst>
  <dgm:cxnLst>
    <dgm:cxn modelId="{87BDECFA-8FB0-46E4-B9DC-89F6E73A1F16}" type="presOf" srcId="{081B9665-D54C-4A55-8B88-08FFE86D6B94}" destId="{26F0BDBA-92BF-45EE-89D2-9B24814CE832}" srcOrd="0" destOrd="0" presId="urn:microsoft.com/office/officeart/2005/8/layout/funnel1"/>
    <dgm:cxn modelId="{A71324FC-5E98-40ED-9615-83DAD609389A}" type="presOf" srcId="{1C81F19E-536B-4CE5-B08F-7FA04F8C6AC5}" destId="{5CD91CA3-38FC-423F-A3D5-1D2F851556FE}" srcOrd="0" destOrd="0" presId="urn:microsoft.com/office/officeart/2005/8/layout/funnel1"/>
    <dgm:cxn modelId="{B66235EE-3B80-4E9A-B263-11339CC5C6F7}" srcId="{1C81F19E-536B-4CE5-B08F-7FA04F8C6AC5}" destId="{207C5ACB-9747-4592-9385-0CD4AF0932D7}" srcOrd="2" destOrd="0" parTransId="{EFB3E935-8BF3-40B2-A8E5-2621CA1A5896}" sibTransId="{F29D2F31-CCB5-4EEA-BAFA-9EB1746AC880}"/>
    <dgm:cxn modelId="{1A264C1B-DA03-47EE-8233-66BBD25B6B8F}" srcId="{1C81F19E-536B-4CE5-B08F-7FA04F8C6AC5}" destId="{BBC27B06-64B0-423F-A729-424C6F80D714}" srcOrd="1" destOrd="0" parTransId="{1CF6C305-8AD2-44C9-87AE-BED467AAF194}" sibTransId="{D1EAEB1C-F585-4B4E-B731-D1C9CCFD4F9A}"/>
    <dgm:cxn modelId="{CB246052-84C2-429C-92ED-BBDDA00CC5A2}" srcId="{1C81F19E-536B-4CE5-B08F-7FA04F8C6AC5}" destId="{1878EB8A-668E-48A4-9AF2-1A8D592A0041}" srcOrd="3" destOrd="0" parTransId="{DD82C132-1559-4359-BC3E-0A25F7467E04}" sibTransId="{5BAC1E0B-86FB-431D-A028-AD3C6B0699B4}"/>
    <dgm:cxn modelId="{63B8BE23-883C-497B-811D-D7B9A21747FD}" type="presOf" srcId="{1878EB8A-668E-48A4-9AF2-1A8D592A0041}" destId="{7EE23D45-F703-4388-9D0C-17DF7428C8D3}" srcOrd="0" destOrd="0" presId="urn:microsoft.com/office/officeart/2005/8/layout/funnel1"/>
    <dgm:cxn modelId="{FEB65BD8-2248-4FDC-BB44-83FF357F8DC8}" type="presOf" srcId="{BBC27B06-64B0-423F-A729-424C6F80D714}" destId="{01D87131-1A20-4EF7-8522-77BAC891CCFF}" srcOrd="0" destOrd="0" presId="urn:microsoft.com/office/officeart/2005/8/layout/funnel1"/>
    <dgm:cxn modelId="{542D9854-05E5-4D78-AFF0-9A589BEBCA15}" srcId="{1C81F19E-536B-4CE5-B08F-7FA04F8C6AC5}" destId="{081B9665-D54C-4A55-8B88-08FFE86D6B94}" srcOrd="0" destOrd="0" parTransId="{F8FF8C22-086A-4F36-B475-4D1B704E5CBF}" sibTransId="{95DE5350-8B80-448F-8994-32AB7BF95CDA}"/>
    <dgm:cxn modelId="{77ED42B2-5BF7-4649-BBEF-5BD9F75599BB}" type="presOf" srcId="{207C5ACB-9747-4592-9385-0CD4AF0932D7}" destId="{F7A4292E-BB08-42F9-B42C-F12F5124999A}" srcOrd="0" destOrd="0" presId="urn:microsoft.com/office/officeart/2005/8/layout/funnel1"/>
    <dgm:cxn modelId="{089907EC-D818-4878-8B48-BCB44CF1DB1D}" type="presParOf" srcId="{5CD91CA3-38FC-423F-A3D5-1D2F851556FE}" destId="{7BAE33BD-A76A-4F80-AA4E-499AF75A50C2}" srcOrd="0" destOrd="0" presId="urn:microsoft.com/office/officeart/2005/8/layout/funnel1"/>
    <dgm:cxn modelId="{68D2044B-4A24-4830-AF53-FE98C7697B05}" type="presParOf" srcId="{5CD91CA3-38FC-423F-A3D5-1D2F851556FE}" destId="{090FB3A5-6C66-4673-8F26-66E7F52B37E0}" srcOrd="1" destOrd="0" presId="urn:microsoft.com/office/officeart/2005/8/layout/funnel1"/>
    <dgm:cxn modelId="{5D243471-A5A0-4718-A5B4-BF4CF44E9858}" type="presParOf" srcId="{5CD91CA3-38FC-423F-A3D5-1D2F851556FE}" destId="{7EE23D45-F703-4388-9D0C-17DF7428C8D3}" srcOrd="2" destOrd="0" presId="urn:microsoft.com/office/officeart/2005/8/layout/funnel1"/>
    <dgm:cxn modelId="{06311108-6040-47E3-A6D1-FB1B46A574B9}" type="presParOf" srcId="{5CD91CA3-38FC-423F-A3D5-1D2F851556FE}" destId="{F7A4292E-BB08-42F9-B42C-F12F5124999A}" srcOrd="3" destOrd="0" presId="urn:microsoft.com/office/officeart/2005/8/layout/funnel1"/>
    <dgm:cxn modelId="{D6A16DEC-0841-4C39-A583-E0FF1F569A69}" type="presParOf" srcId="{5CD91CA3-38FC-423F-A3D5-1D2F851556FE}" destId="{01D87131-1A20-4EF7-8522-77BAC891CCFF}" srcOrd="4" destOrd="0" presId="urn:microsoft.com/office/officeart/2005/8/layout/funnel1"/>
    <dgm:cxn modelId="{A22BEE99-783E-4EE6-9ACE-56953E63CA1C}" type="presParOf" srcId="{5CD91CA3-38FC-423F-A3D5-1D2F851556FE}" destId="{26F0BDBA-92BF-45EE-89D2-9B24814CE832}" srcOrd="5" destOrd="0" presId="urn:microsoft.com/office/officeart/2005/8/layout/funnel1"/>
    <dgm:cxn modelId="{2C342C31-EFCB-47A1-AF61-5DD89A6B0D90}" type="presParOf" srcId="{5CD91CA3-38FC-423F-A3D5-1D2F851556FE}" destId="{D8193396-F3F2-4ABD-82C4-47E3A39884A1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AD42F9-C282-334E-BAAC-DD2C6C2A0F3D}" type="doc">
      <dgm:prSet loTypeId="urn:microsoft.com/office/officeart/2005/8/layout/hChevron3" loCatId="process" qsTypeId="urn:microsoft.com/office/officeart/2005/8/quickstyle/simple4" qsCatId="simple" csTypeId="urn:microsoft.com/office/officeart/2005/8/colors/accent1_2" csCatId="accent1" phldr="1"/>
      <dgm:spPr/>
    </dgm:pt>
    <dgm:pt modelId="{5EA963EC-38CA-4E4F-83DA-E9F970F6F736}">
      <dgm:prSet phldrT="[Text]"/>
      <dgm:spPr/>
      <dgm:t>
        <a:bodyPr/>
        <a:lstStyle/>
        <a:p>
          <a:r>
            <a:rPr lang="en-US" dirty="0" smtClean="0"/>
            <a:t>Belonging</a:t>
          </a:r>
          <a:endParaRPr lang="en-US" dirty="0"/>
        </a:p>
      </dgm:t>
    </dgm:pt>
    <dgm:pt modelId="{E6D7673A-BF36-4447-B3F9-55902F38CB87}" type="parTrans" cxnId="{C65E4CC1-6EF3-224C-87D4-40AE25DE5505}">
      <dgm:prSet/>
      <dgm:spPr/>
      <dgm:t>
        <a:bodyPr/>
        <a:lstStyle/>
        <a:p>
          <a:endParaRPr lang="en-US"/>
        </a:p>
      </dgm:t>
    </dgm:pt>
    <dgm:pt modelId="{CA1571FD-B24D-D842-AA5E-C7A73CBE2593}" type="sibTrans" cxnId="{C65E4CC1-6EF3-224C-87D4-40AE25DE5505}">
      <dgm:prSet/>
      <dgm:spPr/>
      <dgm:t>
        <a:bodyPr/>
        <a:lstStyle/>
        <a:p>
          <a:endParaRPr lang="en-US"/>
        </a:p>
      </dgm:t>
    </dgm:pt>
    <dgm:pt modelId="{71617E21-8205-814B-A546-7E9CA7211902}">
      <dgm:prSet phldrT="[Text]"/>
      <dgm:spPr/>
      <dgm:t>
        <a:bodyPr/>
        <a:lstStyle/>
        <a:p>
          <a:r>
            <a:rPr lang="en-US" dirty="0" smtClean="0"/>
            <a:t>Simplified governance</a:t>
          </a:r>
          <a:endParaRPr lang="en-US" dirty="0"/>
        </a:p>
      </dgm:t>
    </dgm:pt>
    <dgm:pt modelId="{E95610AB-0CC8-B94A-9CBF-584A94F43792}" type="parTrans" cxnId="{A4D6D1F0-1556-CA4B-8F40-499016F4B962}">
      <dgm:prSet/>
      <dgm:spPr/>
      <dgm:t>
        <a:bodyPr/>
        <a:lstStyle/>
        <a:p>
          <a:endParaRPr lang="en-US"/>
        </a:p>
      </dgm:t>
    </dgm:pt>
    <dgm:pt modelId="{2CFA1FAC-F297-794F-9136-28BCC020206E}" type="sibTrans" cxnId="{A4D6D1F0-1556-CA4B-8F40-499016F4B962}">
      <dgm:prSet/>
      <dgm:spPr/>
      <dgm:t>
        <a:bodyPr/>
        <a:lstStyle/>
        <a:p>
          <a:endParaRPr lang="en-US"/>
        </a:p>
      </dgm:t>
    </dgm:pt>
    <dgm:pt modelId="{39867784-477B-614E-A686-18E47953ABA7}">
      <dgm:prSet phldrT="[Text]"/>
      <dgm:spPr/>
      <dgm:t>
        <a:bodyPr/>
        <a:lstStyle/>
        <a:p>
          <a:r>
            <a:rPr lang="en-US" dirty="0" smtClean="0"/>
            <a:t>Fewer and select projects</a:t>
          </a:r>
          <a:endParaRPr lang="en-US" dirty="0"/>
        </a:p>
      </dgm:t>
    </dgm:pt>
    <dgm:pt modelId="{981C54DD-42B1-9D41-96DD-E723C6D89D1A}" type="parTrans" cxnId="{C24B9110-FBA4-5241-8F21-AC22A72A9DE3}">
      <dgm:prSet/>
      <dgm:spPr/>
      <dgm:t>
        <a:bodyPr/>
        <a:lstStyle/>
        <a:p>
          <a:endParaRPr lang="en-US"/>
        </a:p>
      </dgm:t>
    </dgm:pt>
    <dgm:pt modelId="{046817ED-E716-1140-80E5-79118570FCFA}" type="sibTrans" cxnId="{C24B9110-FBA4-5241-8F21-AC22A72A9DE3}">
      <dgm:prSet/>
      <dgm:spPr/>
      <dgm:t>
        <a:bodyPr/>
        <a:lstStyle/>
        <a:p>
          <a:endParaRPr lang="en-US"/>
        </a:p>
      </dgm:t>
    </dgm:pt>
    <dgm:pt modelId="{D57AD209-17D1-2F4C-8703-94F32F054296}" type="pres">
      <dgm:prSet presAssocID="{B0AD42F9-C282-334E-BAAC-DD2C6C2A0F3D}" presName="Name0" presStyleCnt="0">
        <dgm:presLayoutVars>
          <dgm:dir/>
          <dgm:resizeHandles val="exact"/>
        </dgm:presLayoutVars>
      </dgm:prSet>
      <dgm:spPr/>
    </dgm:pt>
    <dgm:pt modelId="{502FD58D-F625-D842-AFBF-0E4C96589F0C}" type="pres">
      <dgm:prSet presAssocID="{5EA963EC-38CA-4E4F-83DA-E9F970F6F73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8D7679-CDE5-C743-9794-9AE770E1CCC7}" type="pres">
      <dgm:prSet presAssocID="{CA1571FD-B24D-D842-AA5E-C7A73CBE2593}" presName="parSpace" presStyleCnt="0"/>
      <dgm:spPr/>
    </dgm:pt>
    <dgm:pt modelId="{4B7DE09A-6249-734C-9FBC-F485C2155169}" type="pres">
      <dgm:prSet presAssocID="{71617E21-8205-814B-A546-7E9CA7211902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95BD98-2809-0C40-9C3A-55D1538EF4AC}" type="pres">
      <dgm:prSet presAssocID="{2CFA1FAC-F297-794F-9136-28BCC020206E}" presName="parSpace" presStyleCnt="0"/>
      <dgm:spPr/>
    </dgm:pt>
    <dgm:pt modelId="{6DA56CA5-24D1-DB41-B50D-70B33DCDC129}" type="pres">
      <dgm:prSet presAssocID="{39867784-477B-614E-A686-18E47953ABA7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AC4C0F-5E26-884F-9710-DD31C9F4F744}" type="presOf" srcId="{39867784-477B-614E-A686-18E47953ABA7}" destId="{6DA56CA5-24D1-DB41-B50D-70B33DCDC129}" srcOrd="0" destOrd="0" presId="urn:microsoft.com/office/officeart/2005/8/layout/hChevron3"/>
    <dgm:cxn modelId="{CF724FDB-12DE-D149-96D2-D37E7C9BDEF0}" type="presOf" srcId="{B0AD42F9-C282-334E-BAAC-DD2C6C2A0F3D}" destId="{D57AD209-17D1-2F4C-8703-94F32F054296}" srcOrd="0" destOrd="0" presId="urn:microsoft.com/office/officeart/2005/8/layout/hChevron3"/>
    <dgm:cxn modelId="{C65E4CC1-6EF3-224C-87D4-40AE25DE5505}" srcId="{B0AD42F9-C282-334E-BAAC-DD2C6C2A0F3D}" destId="{5EA963EC-38CA-4E4F-83DA-E9F970F6F736}" srcOrd="0" destOrd="0" parTransId="{E6D7673A-BF36-4447-B3F9-55902F38CB87}" sibTransId="{CA1571FD-B24D-D842-AA5E-C7A73CBE2593}"/>
    <dgm:cxn modelId="{C24B9110-FBA4-5241-8F21-AC22A72A9DE3}" srcId="{B0AD42F9-C282-334E-BAAC-DD2C6C2A0F3D}" destId="{39867784-477B-614E-A686-18E47953ABA7}" srcOrd="2" destOrd="0" parTransId="{981C54DD-42B1-9D41-96DD-E723C6D89D1A}" sibTransId="{046817ED-E716-1140-80E5-79118570FCFA}"/>
    <dgm:cxn modelId="{02181A6C-FF9D-2E4D-857B-4D954E547CB5}" type="presOf" srcId="{71617E21-8205-814B-A546-7E9CA7211902}" destId="{4B7DE09A-6249-734C-9FBC-F485C2155169}" srcOrd="0" destOrd="0" presId="urn:microsoft.com/office/officeart/2005/8/layout/hChevron3"/>
    <dgm:cxn modelId="{A1FEB023-7B99-1347-BC90-9A4684D05856}" type="presOf" srcId="{5EA963EC-38CA-4E4F-83DA-E9F970F6F736}" destId="{502FD58D-F625-D842-AFBF-0E4C96589F0C}" srcOrd="0" destOrd="0" presId="urn:microsoft.com/office/officeart/2005/8/layout/hChevron3"/>
    <dgm:cxn modelId="{A4D6D1F0-1556-CA4B-8F40-499016F4B962}" srcId="{B0AD42F9-C282-334E-BAAC-DD2C6C2A0F3D}" destId="{71617E21-8205-814B-A546-7E9CA7211902}" srcOrd="1" destOrd="0" parTransId="{E95610AB-0CC8-B94A-9CBF-584A94F43792}" sibTransId="{2CFA1FAC-F297-794F-9136-28BCC020206E}"/>
    <dgm:cxn modelId="{BE767339-0272-8C4E-9DA5-B961604192A7}" type="presParOf" srcId="{D57AD209-17D1-2F4C-8703-94F32F054296}" destId="{502FD58D-F625-D842-AFBF-0E4C96589F0C}" srcOrd="0" destOrd="0" presId="urn:microsoft.com/office/officeart/2005/8/layout/hChevron3"/>
    <dgm:cxn modelId="{02F3A774-DA81-9A48-999D-9A2B0B767511}" type="presParOf" srcId="{D57AD209-17D1-2F4C-8703-94F32F054296}" destId="{C18D7679-CDE5-C743-9794-9AE770E1CCC7}" srcOrd="1" destOrd="0" presId="urn:microsoft.com/office/officeart/2005/8/layout/hChevron3"/>
    <dgm:cxn modelId="{097CD5B6-8AB5-F949-878C-321E98E5A28F}" type="presParOf" srcId="{D57AD209-17D1-2F4C-8703-94F32F054296}" destId="{4B7DE09A-6249-734C-9FBC-F485C2155169}" srcOrd="2" destOrd="0" presId="urn:microsoft.com/office/officeart/2005/8/layout/hChevron3"/>
    <dgm:cxn modelId="{89907249-27E5-3048-A95C-C55C035AD320}" type="presParOf" srcId="{D57AD209-17D1-2F4C-8703-94F32F054296}" destId="{6595BD98-2809-0C40-9C3A-55D1538EF4AC}" srcOrd="3" destOrd="0" presId="urn:microsoft.com/office/officeart/2005/8/layout/hChevron3"/>
    <dgm:cxn modelId="{83D37B1A-32AA-0A48-AADD-E55B4B5983E6}" type="presParOf" srcId="{D57AD209-17D1-2F4C-8703-94F32F054296}" destId="{6DA56CA5-24D1-DB41-B50D-70B33DCDC129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AE33BD-A76A-4F80-AA4E-499AF75A50C2}">
      <dsp:nvSpPr>
        <dsp:cNvPr id="0" name=""/>
        <dsp:cNvSpPr/>
      </dsp:nvSpPr>
      <dsp:spPr>
        <a:xfrm>
          <a:off x="1394462" y="205746"/>
          <a:ext cx="3276600" cy="1137920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0FB3A5-6C66-4673-8F26-66E7F52B37E0}">
      <dsp:nvSpPr>
        <dsp:cNvPr id="0" name=""/>
        <dsp:cNvSpPr/>
      </dsp:nvSpPr>
      <dsp:spPr>
        <a:xfrm>
          <a:off x="2730500" y="2951479"/>
          <a:ext cx="635000" cy="406400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E23D45-F703-4388-9D0C-17DF7428C8D3}">
      <dsp:nvSpPr>
        <dsp:cNvPr id="0" name=""/>
        <dsp:cNvSpPr/>
      </dsp:nvSpPr>
      <dsp:spPr>
        <a:xfrm>
          <a:off x="1524000" y="3276600"/>
          <a:ext cx="3048000" cy="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What is optimal for the club?</a:t>
          </a:r>
          <a:endParaRPr lang="en-US" sz="1800" kern="1200" dirty="0"/>
        </a:p>
      </dsp:txBody>
      <dsp:txXfrm>
        <a:off x="1524000" y="3276600"/>
        <a:ext cx="3048000" cy="762000"/>
      </dsp:txXfrm>
    </dsp:sp>
    <dsp:sp modelId="{F7A4292E-BB08-42F9-B42C-F12F5124999A}">
      <dsp:nvSpPr>
        <dsp:cNvPr id="0" name=""/>
        <dsp:cNvSpPr/>
      </dsp:nvSpPr>
      <dsp:spPr>
        <a:xfrm>
          <a:off x="2595880" y="1390904"/>
          <a:ext cx="1143000" cy="1143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Frequency</a:t>
          </a:r>
          <a:endParaRPr lang="en-US" sz="1200" kern="1200" dirty="0"/>
        </a:p>
      </dsp:txBody>
      <dsp:txXfrm>
        <a:off x="2595880" y="1390904"/>
        <a:ext cx="1143000" cy="1143000"/>
      </dsp:txXfrm>
    </dsp:sp>
    <dsp:sp modelId="{01D87131-1A20-4EF7-8522-77BAC891CCFF}">
      <dsp:nvSpPr>
        <dsp:cNvPr id="0" name=""/>
        <dsp:cNvSpPr/>
      </dsp:nvSpPr>
      <dsp:spPr>
        <a:xfrm>
          <a:off x="1813564" y="396239"/>
          <a:ext cx="990603" cy="9905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Projects – time &amp; talent</a:t>
          </a:r>
          <a:endParaRPr lang="en-US" sz="1200" kern="1200" dirty="0"/>
        </a:p>
      </dsp:txBody>
      <dsp:txXfrm>
        <a:off x="1813564" y="396239"/>
        <a:ext cx="990603" cy="990592"/>
      </dsp:txXfrm>
    </dsp:sp>
    <dsp:sp modelId="{26F0BDBA-92BF-45EE-89D2-9B24814CE832}">
      <dsp:nvSpPr>
        <dsp:cNvPr id="0" name=""/>
        <dsp:cNvSpPr/>
      </dsp:nvSpPr>
      <dsp:spPr>
        <a:xfrm>
          <a:off x="3119118" y="419605"/>
          <a:ext cx="1143000" cy="1143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Fundraising - treasure</a:t>
          </a:r>
          <a:endParaRPr lang="en-US" sz="1200" kern="1200" dirty="0"/>
        </a:p>
      </dsp:txBody>
      <dsp:txXfrm>
        <a:off x="3119118" y="419605"/>
        <a:ext cx="1143000" cy="1143000"/>
      </dsp:txXfrm>
    </dsp:sp>
    <dsp:sp modelId="{D8193396-F3F2-4ABD-82C4-47E3A39884A1}">
      <dsp:nvSpPr>
        <dsp:cNvPr id="0" name=""/>
        <dsp:cNvSpPr/>
      </dsp:nvSpPr>
      <dsp:spPr>
        <a:xfrm>
          <a:off x="1270000" y="25399"/>
          <a:ext cx="3556000" cy="284480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6454C27-1061-4E40-995B-4E46B4469DE9}" type="datetimeFigureOut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13763" cy="46545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842030"/>
            <a:ext cx="3013763" cy="46545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D42A318-9890-3041-A02A-85D3F8A756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7880481-24FE-F244-9D8F-5AC2B2CAB6DF}" type="datetimeFigureOut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13763" cy="46545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30"/>
            <a:ext cx="3013763" cy="46545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4BDC786-81E0-334E-AB40-84E757D1C8E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DC786-81E0-334E-AB40-84E757D1C8E1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DC786-81E0-334E-AB40-84E757D1C8E1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5970E-E0F0-4DF6-8F12-0FE1F73A551A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C9FB-F1AB-4DE8-9D8D-2351E1D607B9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B17FB-9A49-495C-80E4-7656BC774B61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4EAD2-A1D0-40AA-BD83-89351E06428C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C4A2-DF77-4782-AB81-B809335653F3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9216-F0FE-49EB-ACC7-7FB1F503610A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822D-B437-48CA-96BC-D1B0F5B5662C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B6B66-FBB5-4B33-BE1C-AAEC7324E2E7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7B224-16DD-4977-AA45-42586B3D224E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6731E-50AC-440A-9D73-B2797CD5A3FB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F6CE6-0FE0-46E4-BFDC-A7A3D61BCA21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3CE97-AF50-4035-A8C2-571720D41BAA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C903-484C-4F37-83A1-858A1A721ADE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DD2C9-1F82-493C-A048-627525B8F9CC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F06FFF07-44C9-4B68-927D-A31A98AA7428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E0FB9821-55E8-9B42-922A-0CDFFF361F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/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b="0" kern="1200" dirty="0" smtClean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Sunrise</a:t>
            </a:r>
            <a:r>
              <a:rPr lang="en-US" dirty="0" smtClean="0"/>
              <a:t> Rotary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Strategic Planning – The Final Step</a:t>
            </a:r>
          </a:p>
          <a:p>
            <a:r>
              <a:rPr lang="en-US" dirty="0" smtClean="0"/>
              <a:t>FOCUS  -January 2013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3AC76-1638-4B47-BD7A-BDF940C16376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much time will all this take?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0" y="2286000"/>
          <a:ext cx="6197600" cy="395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8800"/>
                <a:gridCol w="3098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Hours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Four</a:t>
                      </a:r>
                      <a:r>
                        <a:rPr lang="en-US" baseline="0" dirty="0" smtClean="0"/>
                        <a:t> 3-hour projects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Two fund raising projects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Participate</a:t>
                      </a:r>
                      <a:r>
                        <a:rPr lang="en-US" baseline="0" dirty="0" smtClean="0"/>
                        <a:t> in 6 committee meetings (every other month)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hours*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If you are an officer add 1 hr. per 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* This is 2.33 hours per month;</a:t>
                      </a:r>
                      <a:r>
                        <a:rPr lang="en-US" baseline="0" dirty="0" smtClean="0"/>
                        <a:t> this should be doable for most members.  WE NEED YOUR TIME!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E822D-B437-48CA-96BC-D1B0F5B5662C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Reconciliation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/>
            <a:r>
              <a:rPr lang="en-US" dirty="0" smtClean="0"/>
              <a:t>Youth and education – scholarships, JA</a:t>
            </a:r>
          </a:p>
          <a:p>
            <a:pPr lvl="1"/>
            <a:r>
              <a:rPr lang="en-US" dirty="0" smtClean="0"/>
              <a:t>Environment – Miller Woods</a:t>
            </a:r>
          </a:p>
          <a:p>
            <a:pPr lvl="1"/>
            <a:r>
              <a:rPr lang="en-US" dirty="0" smtClean="0"/>
              <a:t>International – commitments to Rotary International</a:t>
            </a:r>
          </a:p>
          <a:p>
            <a:pPr lvl="1"/>
            <a:r>
              <a:rPr lang="en-US" dirty="0" smtClean="0"/>
              <a:t>Community needs as an “umbrella” – soup kitchen, etc.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Belonging</a:t>
            </a:r>
            <a:endParaRPr lang="en-US" dirty="0"/>
          </a:p>
        </p:txBody>
      </p:sp>
      <p:sp>
        <p:nvSpPr>
          <p:cNvPr id="8" name="Content Placeholder 2"/>
          <p:cNvSpPr txBox="1">
            <a:spLocks noGrp="1"/>
          </p:cNvSpPr>
          <p:nvPr>
            <p:ph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 focus with Rotary application</a:t>
            </a: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Fellowship</a:t>
            </a: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Meeting people in a “non-work” environment</a:t>
            </a: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Guest speakers – increasing knowledge about vocations and other topics of interest</a:t>
            </a: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Gain knowledge of the community</a:t>
            </a: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Networking Potential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9E60D-E14B-4625-97C6-257F8F5FECAC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Resiliency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Playful childlike curiosity</a:t>
            </a:r>
          </a:p>
          <a:p>
            <a:r>
              <a:rPr lang="en-US" dirty="0" smtClean="0"/>
              <a:t>Constantly learning from experience</a:t>
            </a:r>
          </a:p>
          <a:p>
            <a:r>
              <a:rPr lang="en-US" dirty="0" smtClean="0"/>
              <a:t>Adapt quickly</a:t>
            </a:r>
          </a:p>
          <a:p>
            <a:r>
              <a:rPr lang="en-US" dirty="0" smtClean="0"/>
              <a:t>Have solid self-esteem</a:t>
            </a:r>
          </a:p>
          <a:p>
            <a:r>
              <a:rPr lang="en-US" dirty="0" smtClean="0"/>
              <a:t>Have self-confidence</a:t>
            </a:r>
          </a:p>
          <a:p>
            <a:r>
              <a:rPr lang="en-US" dirty="0" smtClean="0"/>
              <a:t>Express feelings honestly (and respectfully)</a:t>
            </a:r>
          </a:p>
          <a:p>
            <a:r>
              <a:rPr lang="en-US" dirty="0" smtClean="0"/>
              <a:t>Have empathy</a:t>
            </a:r>
          </a:p>
          <a:p>
            <a:r>
              <a:rPr lang="en-US" dirty="0" smtClean="0"/>
              <a:t>Have a talent for serendipity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6731E-50AC-440A-9D73-B2797CD5A3FB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have identified:</a:t>
            </a:r>
          </a:p>
          <a:p>
            <a:pPr lvl="1"/>
            <a:r>
              <a:rPr lang="en-US" dirty="0" smtClean="0"/>
              <a:t>Why one belongs to the club.</a:t>
            </a:r>
          </a:p>
          <a:p>
            <a:pPr lvl="1"/>
            <a:r>
              <a:rPr lang="en-US" dirty="0" smtClean="0"/>
              <a:t>The need for a smaller board and fewer committees (for sustainable governance in the future)</a:t>
            </a:r>
          </a:p>
          <a:p>
            <a:r>
              <a:rPr lang="en-US" dirty="0" smtClean="0"/>
              <a:t>Now we need to establish our goals:</a:t>
            </a:r>
          </a:p>
          <a:p>
            <a:pPr lvl="1"/>
            <a:r>
              <a:rPr lang="en-US" dirty="0" smtClean="0"/>
              <a:t>Fund raising</a:t>
            </a:r>
          </a:p>
          <a:p>
            <a:pPr lvl="1"/>
            <a:r>
              <a:rPr lang="en-US" dirty="0" smtClean="0"/>
              <a:t>Hands-on projects</a:t>
            </a:r>
          </a:p>
          <a:p>
            <a:pPr lvl="1"/>
            <a:r>
              <a:rPr lang="en-US" dirty="0" smtClean="0"/>
              <a:t>How often and how many</a:t>
            </a:r>
          </a:p>
          <a:p>
            <a:pPr lvl="1"/>
            <a:r>
              <a:rPr lang="en-US" dirty="0" smtClean="0"/>
              <a:t>Saying NO to projects that are outside our parameters</a:t>
            </a:r>
          </a:p>
          <a:p>
            <a:pPr lvl="1"/>
            <a:endParaRPr lang="en-US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1744869" y="5710549"/>
          <a:ext cx="6062871" cy="8312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FF0C5-E245-42AA-B318-D2C438AA67B3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Where would you like to spend time for our projects?</a:t>
            </a:r>
          </a:p>
          <a:p>
            <a:r>
              <a:rPr lang="en-US" dirty="0" smtClean="0"/>
              <a:t>Need to come back with ideas so we can finalize and move forward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4559D-F778-4E82-8E5D-66FCC006FD4E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654268"/>
            <a:ext cx="3657600" cy="2088932"/>
          </a:xfrm>
        </p:spPr>
        <p:txBody>
          <a:bodyPr/>
          <a:lstStyle/>
          <a:p>
            <a:r>
              <a:rPr lang="en-US" sz="2800" dirty="0" smtClean="0"/>
              <a:t>Can we reconcile our focus and mission and hit the target?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-3500" b="-3500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Make McMinnville a better place in which to live and work, and have fun doing it.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2396-6E98-4ABA-919C-B1BC5E58D0A5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you belong to this club?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Community focus with Rotary application</a:t>
            </a:r>
          </a:p>
          <a:p>
            <a:r>
              <a:rPr lang="en-US" dirty="0" smtClean="0"/>
              <a:t>Fellowship</a:t>
            </a:r>
          </a:p>
          <a:p>
            <a:r>
              <a:rPr lang="en-US" dirty="0" smtClean="0"/>
              <a:t>Meeting people in a “non-work” environment</a:t>
            </a:r>
          </a:p>
          <a:p>
            <a:r>
              <a:rPr lang="en-US" dirty="0" smtClean="0"/>
              <a:t>Guest speakers – increasing knowledge about vocations and other topics of interest</a:t>
            </a:r>
          </a:p>
          <a:p>
            <a:r>
              <a:rPr lang="en-US" dirty="0" smtClean="0"/>
              <a:t>Gain knowledge of the community</a:t>
            </a:r>
          </a:p>
          <a:p>
            <a:r>
              <a:rPr lang="en-US" dirty="0" smtClean="0"/>
              <a:t>Networking Potential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D164-4CB1-4E7A-B740-92C1B9CF8896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Structure of Board – from six members to four members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President</a:t>
            </a:r>
          </a:p>
          <a:p>
            <a:r>
              <a:rPr lang="en-US" dirty="0" smtClean="0"/>
              <a:t>Past president </a:t>
            </a:r>
          </a:p>
          <a:p>
            <a:r>
              <a:rPr lang="en-US" dirty="0" smtClean="0"/>
              <a:t>President elect</a:t>
            </a:r>
          </a:p>
          <a:p>
            <a:r>
              <a:rPr lang="en-US" dirty="0" smtClean="0"/>
              <a:t>Secretary</a:t>
            </a:r>
          </a:p>
          <a:p>
            <a:r>
              <a:rPr lang="en-US" dirty="0" smtClean="0"/>
              <a:t>Committee chairs – idea is to have a different chair at each board meeting (rotational) and report on planning and activities</a:t>
            </a:r>
          </a:p>
          <a:p>
            <a:r>
              <a:rPr lang="en-US" dirty="0" smtClean="0"/>
              <a:t>Treasurer is optional – except when presenting reports, etc.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D3188-DFD7-40EC-86E3-74D216223E69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Club Foundation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need better communication between the Foundation and the Club,</a:t>
            </a:r>
          </a:p>
          <a:p>
            <a:pPr lvl="1"/>
            <a:r>
              <a:rPr lang="en-US" dirty="0" smtClean="0"/>
              <a:t>so we can work more in concert with each other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C675-CE18-4AF2-95EC-804F014BBD5E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Committees – from seven to four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Community Service</a:t>
            </a:r>
          </a:p>
          <a:p>
            <a:pPr lvl="1"/>
            <a:r>
              <a:rPr lang="en-US" dirty="0" smtClean="0"/>
              <a:t>Scholarships</a:t>
            </a:r>
          </a:p>
          <a:p>
            <a:pPr lvl="1"/>
            <a:r>
              <a:rPr lang="en-US" dirty="0" smtClean="0"/>
              <a:t>Service projects</a:t>
            </a:r>
          </a:p>
          <a:p>
            <a:pPr lvl="1"/>
            <a:r>
              <a:rPr lang="en-US" dirty="0" smtClean="0"/>
              <a:t>Public relations/image in community</a:t>
            </a:r>
          </a:p>
          <a:p>
            <a:pPr lvl="1"/>
            <a:r>
              <a:rPr lang="en-US" dirty="0" smtClean="0"/>
              <a:t>Fundraising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Vocational</a:t>
            </a:r>
          </a:p>
          <a:p>
            <a:pPr lvl="1"/>
            <a:r>
              <a:rPr lang="en-US" dirty="0" smtClean="0"/>
              <a:t>Membership</a:t>
            </a:r>
          </a:p>
          <a:p>
            <a:pPr lvl="1"/>
            <a:r>
              <a:rPr lang="en-US" dirty="0" smtClean="0"/>
              <a:t>Vocational awards</a:t>
            </a:r>
          </a:p>
          <a:p>
            <a:pPr lvl="1"/>
            <a:r>
              <a:rPr lang="en-US" dirty="0" smtClean="0"/>
              <a:t>Vocational talks as program</a:t>
            </a:r>
          </a:p>
          <a:p>
            <a:pPr lvl="1"/>
            <a:r>
              <a:rPr lang="en-US" dirty="0" smtClean="0"/>
              <a:t>Youth outreach – (Junior Achievement)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5"/>
          </p:nvPr>
        </p:nvSpPr>
        <p:spPr/>
        <p:txBody>
          <a:bodyPr>
            <a:normAutofit/>
          </a:bodyPr>
          <a:lstStyle/>
          <a:p>
            <a:r>
              <a:rPr lang="en-US" sz="1700" dirty="0" smtClean="0"/>
              <a:t>International	</a:t>
            </a:r>
          </a:p>
          <a:p>
            <a:pPr lvl="1"/>
            <a:r>
              <a:rPr lang="en-US" sz="1700" dirty="0" smtClean="0"/>
              <a:t>Youth exchange</a:t>
            </a:r>
          </a:p>
          <a:p>
            <a:pPr lvl="1"/>
            <a:r>
              <a:rPr lang="en-US" sz="1700" dirty="0" smtClean="0"/>
              <a:t>World community projects</a:t>
            </a:r>
          </a:p>
          <a:p>
            <a:pPr lvl="2"/>
            <a:r>
              <a:rPr lang="en-US" sz="1700" dirty="0" smtClean="0"/>
              <a:t>Clean drinking water</a:t>
            </a:r>
          </a:p>
          <a:p>
            <a:pPr lvl="1"/>
            <a:r>
              <a:rPr lang="en-US" sz="1700" dirty="0" smtClean="0"/>
              <a:t>Rotaract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Club Service</a:t>
            </a:r>
          </a:p>
          <a:p>
            <a:pPr lvl="1"/>
            <a:r>
              <a:rPr lang="en-US" dirty="0" smtClean="0"/>
              <a:t>Programs and speakers</a:t>
            </a:r>
          </a:p>
          <a:p>
            <a:pPr lvl="1"/>
            <a:r>
              <a:rPr lang="en-US" dirty="0" smtClean="0"/>
              <a:t>Hospitality</a:t>
            </a:r>
          </a:p>
          <a:p>
            <a:pPr lvl="1"/>
            <a:r>
              <a:rPr lang="en-US" dirty="0" smtClean="0"/>
              <a:t>Fellowships</a:t>
            </a:r>
          </a:p>
          <a:p>
            <a:pPr lvl="1"/>
            <a:r>
              <a:rPr lang="en-US" dirty="0" smtClean="0"/>
              <a:t>Sunshine</a:t>
            </a:r>
          </a:p>
          <a:p>
            <a:pPr lvl="1"/>
            <a:r>
              <a:rPr lang="en-US" dirty="0" smtClean="0"/>
              <a:t>Budget / board service / treasury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82D02-829D-4507-9A9B-09AB3467E312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Grander 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we want there to be something we do in the community that establishes our identity?</a:t>
            </a:r>
          </a:p>
          <a:p>
            <a:r>
              <a:rPr lang="en-US" dirty="0" smtClean="0"/>
              <a:t>Club foundation and club have mutual goals but there is a need for more communication</a:t>
            </a:r>
          </a:p>
          <a:p>
            <a:r>
              <a:rPr lang="en-US" dirty="0" smtClean="0"/>
              <a:t>Fellowships – should we have evening meetings once a month or quarter?</a:t>
            </a:r>
          </a:p>
          <a:p>
            <a:r>
              <a:rPr lang="en-US" dirty="0" smtClean="0"/>
              <a:t>New mantra for 13/14 – “engage Rotary; change lives”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3D9CF-9FB1-4DD0-ADAB-727D1D480502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narrow down the projects</a:t>
            </a:r>
            <a:endParaRPr lang="en-US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706880" y="2184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81CD3-474B-44B0-B956-F8F7EFF3D7BA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Ideas – how many?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Hands-on service</a:t>
            </a:r>
          </a:p>
          <a:p>
            <a:pPr lvl="1"/>
            <a:r>
              <a:rPr lang="en-US" dirty="0" smtClean="0"/>
              <a:t>Wetlands / planting</a:t>
            </a:r>
          </a:p>
          <a:p>
            <a:pPr lvl="1"/>
            <a:r>
              <a:rPr lang="en-US" dirty="0" smtClean="0"/>
              <a:t>Salvation Army bell ringing</a:t>
            </a:r>
          </a:p>
          <a:p>
            <a:pPr lvl="1"/>
            <a:r>
              <a:rPr lang="en-US" dirty="0" smtClean="0"/>
              <a:t>Miller Woods</a:t>
            </a:r>
          </a:p>
          <a:p>
            <a:pPr lvl="1"/>
            <a:r>
              <a:rPr lang="en-US" dirty="0" smtClean="0"/>
              <a:t>Henderson House</a:t>
            </a:r>
          </a:p>
          <a:p>
            <a:pPr lvl="1"/>
            <a:r>
              <a:rPr lang="en-US" dirty="0" smtClean="0"/>
              <a:t>Soup Kitchen</a:t>
            </a:r>
          </a:p>
          <a:p>
            <a:pPr lvl="1"/>
            <a:r>
              <a:rPr lang="en-US" dirty="0" smtClean="0"/>
              <a:t>Others ?</a:t>
            </a:r>
          </a:p>
          <a:p>
            <a:r>
              <a:rPr lang="en-US" dirty="0" smtClean="0"/>
              <a:t>Four projects sound good and manageable?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Fundraising</a:t>
            </a:r>
          </a:p>
          <a:p>
            <a:pPr lvl="1"/>
            <a:r>
              <a:rPr lang="en-US" dirty="0" smtClean="0"/>
              <a:t>Winter flower baskets</a:t>
            </a:r>
          </a:p>
          <a:p>
            <a:pPr lvl="1"/>
            <a:r>
              <a:rPr lang="en-US" dirty="0" smtClean="0"/>
              <a:t>Film festival</a:t>
            </a:r>
          </a:p>
          <a:p>
            <a:pPr lvl="1"/>
            <a:r>
              <a:rPr lang="en-US" dirty="0" smtClean="0"/>
              <a:t>Crab feed</a:t>
            </a:r>
          </a:p>
          <a:p>
            <a:pPr lvl="1"/>
            <a:r>
              <a:rPr lang="en-US" dirty="0" smtClean="0"/>
              <a:t>Blueberries</a:t>
            </a:r>
          </a:p>
          <a:p>
            <a:pPr lvl="1"/>
            <a:r>
              <a:rPr lang="en-US" dirty="0" smtClean="0"/>
              <a:t>Wine raffle</a:t>
            </a:r>
          </a:p>
          <a:p>
            <a:pPr lvl="1"/>
            <a:r>
              <a:rPr lang="en-US" dirty="0" smtClean="0"/>
              <a:t>Others ?</a:t>
            </a:r>
          </a:p>
          <a:p>
            <a:r>
              <a:rPr lang="en-US" dirty="0" smtClean="0"/>
              <a:t>Two projects sound good and manageable?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2ABA-F825-452B-908B-68A57ED27E75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Projects, continued.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Projects that don’t require funding</a:t>
            </a:r>
          </a:p>
          <a:p>
            <a:r>
              <a:rPr lang="en-US" dirty="0" smtClean="0"/>
              <a:t>Projects that require time and/or talent</a:t>
            </a:r>
          </a:p>
          <a:p>
            <a:r>
              <a:rPr lang="en-US" dirty="0" smtClean="0"/>
              <a:t>Need to have balance between fund raising and “feel good” projects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18CAB-149A-49BF-813C-A606CCDCE62B}" type="datetime1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9821-55E8-9B42-922A-0CDFFF361FC6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399</TotalTime>
  <Words>641</Words>
  <Application>Microsoft Office PowerPoint</Application>
  <PresentationFormat>On-screen Show (4:3)</PresentationFormat>
  <Paragraphs>158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Codex</vt:lpstr>
      <vt:lpstr>Sunrise Rotary </vt:lpstr>
      <vt:lpstr>Why do you belong to this club?</vt:lpstr>
      <vt:lpstr>Structure of Board – from six members to four members</vt:lpstr>
      <vt:lpstr>Club Foundation</vt:lpstr>
      <vt:lpstr>Committees – from seven to four</vt:lpstr>
      <vt:lpstr>Grander Vision</vt:lpstr>
      <vt:lpstr>Let’s narrow down the projects</vt:lpstr>
      <vt:lpstr>Project Ideas – how many?</vt:lpstr>
      <vt:lpstr>Projects, continued.</vt:lpstr>
      <vt:lpstr>How much time will all this take?</vt:lpstr>
      <vt:lpstr>Reconciliation </vt:lpstr>
      <vt:lpstr>Resiliency</vt:lpstr>
      <vt:lpstr>Conclusion</vt:lpstr>
      <vt:lpstr>Focus</vt:lpstr>
      <vt:lpstr>Can we reconcile our focus and mission and hit the target?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Sunrise Rotary </dc:title>
  <dc:creator>Mark Carlton</dc:creator>
  <cp:lastModifiedBy> Mark R. Carlton</cp:lastModifiedBy>
  <cp:revision>22</cp:revision>
  <cp:lastPrinted>2013-01-19T20:10:20Z</cp:lastPrinted>
  <dcterms:created xsi:type="dcterms:W3CDTF">2013-01-21T01:34:41Z</dcterms:created>
  <dcterms:modified xsi:type="dcterms:W3CDTF">2013-01-23T01:12:42Z</dcterms:modified>
</cp:coreProperties>
</file>